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5"/>
  </p:notesMasterIdLst>
  <p:sldIdLst>
    <p:sldId id="280" r:id="rId3"/>
    <p:sldId id="258" r:id="rId4"/>
    <p:sldId id="259" r:id="rId5"/>
    <p:sldId id="283" r:id="rId6"/>
    <p:sldId id="260" r:id="rId7"/>
    <p:sldId id="261" r:id="rId8"/>
    <p:sldId id="262" r:id="rId9"/>
    <p:sldId id="263" r:id="rId10"/>
    <p:sldId id="267" r:id="rId11"/>
    <p:sldId id="268" r:id="rId12"/>
    <p:sldId id="281" r:id="rId13"/>
    <p:sldId id="269" r:id="rId14"/>
    <p:sldId id="270" r:id="rId15"/>
    <p:sldId id="271" r:id="rId16"/>
    <p:sldId id="272" r:id="rId17"/>
    <p:sldId id="273" r:id="rId18"/>
    <p:sldId id="274" r:id="rId19"/>
    <p:sldId id="275" r:id="rId20"/>
    <p:sldId id="276" r:id="rId21"/>
    <p:sldId id="277" r:id="rId22"/>
    <p:sldId id="278"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860"/>
    <a:srgbClr val="4F81BD"/>
    <a:srgbClr val="4016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0" autoAdjust="0"/>
    <p:restoredTop sz="89505" autoAdjust="0"/>
  </p:normalViewPr>
  <p:slideViewPr>
    <p:cSldViewPr snapToGrid="0" snapToObjects="1">
      <p:cViewPr varScale="1">
        <p:scale>
          <a:sx n="103" d="100"/>
          <a:sy n="103" d="100"/>
        </p:scale>
        <p:origin x="1160" y="16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7723D99-D422-0149-88DE-B43FFE30B61A}" type="datetimeFigureOut">
              <a:rPr lang="en-US" smtClean="0"/>
              <a:pPr/>
              <a:t>10/12/17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27E6318-A408-7E42-9412-73F932B200F6}" type="slidenum">
              <a:rPr lang="en-US" smtClean="0"/>
              <a:pPr/>
              <a:t>‹#›</a:t>
            </a:fld>
            <a:endParaRPr lang="en-US" dirty="0"/>
          </a:p>
        </p:txBody>
      </p:sp>
    </p:spTree>
    <p:extLst>
      <p:ext uri="{BB962C8B-B14F-4D97-AF65-F5344CB8AC3E}">
        <p14:creationId xmlns:p14="http://schemas.microsoft.com/office/powerpoint/2010/main" val="1395254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faculty.washington.edu/chudler/puzmatch3.htm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1FEDA40-2A86-E142-8988-55849811F4B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3026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Source: </a:t>
            </a:r>
            <a:r>
              <a:rPr lang="en-US" sz="1200" b="0" i="0" kern="1200" dirty="0">
                <a:solidFill>
                  <a:schemeClr val="tx1"/>
                </a:solidFill>
                <a:effectLst/>
                <a:ea typeface="+mn-ea"/>
                <a:cs typeface="+mn-cs"/>
                <a:hlinkClick r:id="rId3"/>
              </a:rPr>
              <a:t>http://faculty.washington.edu/chudler/puzmatch3.html</a:t>
            </a:r>
            <a:r>
              <a:rPr lang="en-US" sz="1200" b="0" i="0" kern="1200" dirty="0">
                <a:solidFill>
                  <a:schemeClr val="tx1"/>
                </a:solidFill>
                <a:effectLst/>
                <a:ea typeface="+mn-ea"/>
                <a:cs typeface="+mn-cs"/>
              </a:rPr>
              <a:t> </a:t>
            </a:r>
            <a:endParaRPr lang="en-US" dirty="0"/>
          </a:p>
        </p:txBody>
      </p:sp>
      <p:sp>
        <p:nvSpPr>
          <p:cNvPr id="4" name="Slide Number Placeholder 3"/>
          <p:cNvSpPr>
            <a:spLocks noGrp="1"/>
          </p:cNvSpPr>
          <p:nvPr>
            <p:ph type="sldNum" sz="quarter" idx="10"/>
          </p:nvPr>
        </p:nvSpPr>
        <p:spPr/>
        <p:txBody>
          <a:bodyPr/>
          <a:lstStyle/>
          <a:p>
            <a:fld id="{327E6318-A408-7E42-9412-73F932B200F6}" type="slidenum">
              <a:rPr lang="en-US" smtClean="0"/>
              <a:t>5</a:t>
            </a:fld>
            <a:endParaRPr lang="en-US"/>
          </a:p>
        </p:txBody>
      </p:sp>
    </p:spTree>
    <p:extLst>
      <p:ext uri="{BB962C8B-B14F-4D97-AF65-F5344CB8AC3E}">
        <p14:creationId xmlns:p14="http://schemas.microsoft.com/office/powerpoint/2010/main" val="1664204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www.shutterstock.com</a:t>
            </a:r>
            <a:r>
              <a:rPr lang="en-US" dirty="0"/>
              <a:t>/</a:t>
            </a:r>
            <a:r>
              <a:rPr lang="en-US" dirty="0" err="1"/>
              <a:t>pic.mhtml?tpl</a:t>
            </a:r>
            <a:r>
              <a:rPr lang="en-US" dirty="0"/>
              <a:t>=106918-43068&amp;irgwc=1&amp;id=221565532&amp;utm_source=106918&amp;utm_medium=</a:t>
            </a:r>
            <a:r>
              <a:rPr lang="en-US" dirty="0" err="1"/>
              <a:t>Affiliate&amp;utm_campaign</a:t>
            </a:r>
            <a:r>
              <a:rPr lang="en-US" dirty="0"/>
              <a:t>=Pexels%20GmbH</a:t>
            </a:r>
          </a:p>
          <a:p>
            <a:r>
              <a:rPr lang="en-US" dirty="0"/>
              <a:t>https://</a:t>
            </a:r>
            <a:r>
              <a:rPr lang="en-US" dirty="0" err="1"/>
              <a:t>static.pexels.com</a:t>
            </a:r>
            <a:r>
              <a:rPr lang="en-US" dirty="0"/>
              <a:t>/photos/41558/eye-female-funny-glass-41558.jpeg</a:t>
            </a:r>
          </a:p>
          <a:p>
            <a:r>
              <a:rPr lang="en-US" dirty="0"/>
              <a:t>https://</a:t>
            </a:r>
            <a:r>
              <a:rPr lang="en-US" dirty="0" err="1"/>
              <a:t>pixabay.com</a:t>
            </a:r>
            <a:r>
              <a:rPr lang="en-US" dirty="0"/>
              <a:t>/</a:t>
            </a:r>
            <a:r>
              <a:rPr lang="en-US" dirty="0" err="1"/>
              <a:t>en</a:t>
            </a:r>
            <a:r>
              <a:rPr lang="en-US" dirty="0"/>
              <a:t>/opposites-thumb-positive-negative-489521/</a:t>
            </a:r>
          </a:p>
          <a:p>
            <a:endParaRPr lang="en-US" dirty="0"/>
          </a:p>
        </p:txBody>
      </p:sp>
      <p:sp>
        <p:nvSpPr>
          <p:cNvPr id="4" name="Slide Number Placeholder 3"/>
          <p:cNvSpPr>
            <a:spLocks noGrp="1"/>
          </p:cNvSpPr>
          <p:nvPr>
            <p:ph type="sldNum" sz="quarter" idx="10"/>
          </p:nvPr>
        </p:nvSpPr>
        <p:spPr/>
        <p:txBody>
          <a:bodyPr/>
          <a:lstStyle/>
          <a:p>
            <a:fld id="{327E6318-A408-7E42-9412-73F932B200F6}" type="slidenum">
              <a:rPr lang="en-US" smtClean="0"/>
              <a:pPr/>
              <a:t>8</a:t>
            </a:fld>
            <a:endParaRPr lang="en-US" dirty="0"/>
          </a:p>
        </p:txBody>
      </p:sp>
    </p:spTree>
    <p:extLst>
      <p:ext uri="{BB962C8B-B14F-4D97-AF65-F5344CB8AC3E}">
        <p14:creationId xmlns:p14="http://schemas.microsoft.com/office/powerpoint/2010/main" val="126980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1FEDA40-2A86-E142-8988-55849811F4B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43172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544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5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472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202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476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352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9" name="Slide Number Placeholder 8"/>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4"/>
          <p:cNvSpPr txBox="1">
            <a:spLocks/>
          </p:cNvSpPr>
          <p:nvPr userDrawn="1"/>
        </p:nvSpPr>
        <p:spPr>
          <a:xfrm>
            <a:off x="4809067" y="8684348"/>
            <a:ext cx="5486400" cy="486833"/>
          </a:xfrm>
          <a:prstGeom prst="rect">
            <a:avLst/>
          </a:prstGeom>
        </p:spPr>
        <p:txBody>
          <a:bodyPr lIns="68580" tIns="34290" rIns="68580" bIns="34290"/>
          <a:lstStyle>
            <a:defPPr>
              <a:defRPr lang="en-US"/>
            </a:defPPr>
            <a:lvl1pPr marL="0" algn="l" defTabSz="342900" rtl="0" eaLnBrk="1" latinLnBrk="0" hangingPunct="1">
              <a:defRPr sz="12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dirty="0">
                <a:solidFill>
                  <a:prstClr val="white">
                    <a:lumMod val="50000"/>
                  </a:prstClr>
                </a:solidFill>
                <a:latin typeface="Arial" panose="020B0604020202020204" pitchFamily="34" charset="0"/>
              </a:rPr>
              <a:t>© Teacher Name &amp; </a:t>
            </a:r>
            <a:r>
              <a:rPr lang="en-AU" dirty="0" err="1">
                <a:solidFill>
                  <a:prstClr val="white">
                    <a:lumMod val="50000"/>
                  </a:prstClr>
                </a:solidFill>
                <a:latin typeface="Arial" panose="020B0604020202020204" pitchFamily="34" charset="0"/>
              </a:rPr>
              <a:t>Edrolo</a:t>
            </a:r>
            <a:r>
              <a:rPr lang="en-AU" dirty="0">
                <a:solidFill>
                  <a:prstClr val="white">
                    <a:lumMod val="50000"/>
                  </a:prstClr>
                </a:solidFill>
                <a:latin typeface="Arial" panose="020B0604020202020204" pitchFamily="34" charset="0"/>
              </a:rPr>
              <a:t> 2016</a:t>
            </a:r>
            <a:endParaRPr lang="en-US"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2330499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50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311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AU"/>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89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27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29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947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87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41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9" name="Slide Number Placeholder 8"/>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4"/>
          <p:cNvSpPr txBox="1">
            <a:spLocks/>
          </p:cNvSpPr>
          <p:nvPr userDrawn="1"/>
        </p:nvSpPr>
        <p:spPr>
          <a:xfrm>
            <a:off x="4809067" y="8684346"/>
            <a:ext cx="5486400" cy="486833"/>
          </a:xfrm>
          <a:prstGeom prst="rect">
            <a:avLst/>
          </a:prstGeom>
        </p:spPr>
        <p:txBody>
          <a:bodyPr lIns="91440" tIns="45720" rIns="91440" bIns="45720"/>
          <a:lstStyle>
            <a:defPPr>
              <a:defRPr lang="en-US"/>
            </a:defPPr>
            <a:lvl1pPr marL="0" algn="l" defTabSz="342900" rtl="0" eaLnBrk="1" latinLnBrk="0" hangingPunct="1">
              <a:defRPr sz="12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600" dirty="0">
                <a:solidFill>
                  <a:prstClr val="white">
                    <a:lumMod val="50000"/>
                  </a:prstClr>
                </a:solidFill>
                <a:latin typeface="Arial" panose="020B0604020202020204" pitchFamily="34" charset="0"/>
              </a:rPr>
              <a:t>© Teacher Name &amp; </a:t>
            </a:r>
            <a:r>
              <a:rPr lang="en-AU" sz="1600" dirty="0" err="1">
                <a:solidFill>
                  <a:prstClr val="white">
                    <a:lumMod val="50000"/>
                  </a:prstClr>
                </a:solidFill>
                <a:latin typeface="Arial" panose="020B0604020202020204" pitchFamily="34" charset="0"/>
              </a:rPr>
              <a:t>Edrolo</a:t>
            </a:r>
            <a:r>
              <a:rPr lang="en-AU" sz="1600" dirty="0">
                <a:solidFill>
                  <a:prstClr val="white">
                    <a:lumMod val="50000"/>
                  </a:prstClr>
                </a:solidFill>
                <a:latin typeface="Arial" panose="020B0604020202020204" pitchFamily="34" charset="0"/>
              </a:rPr>
              <a:t> 2016</a:t>
            </a:r>
            <a:endParaRPr lang="en-US" sz="16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3293413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19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23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4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10/12/17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82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2810" y="274638"/>
            <a:ext cx="8389589"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defTabSz="457189"/>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defTabSz="457189"/>
            <a:fld id="{31FF82EB-CF44-BE4C-BDBB-12CF31ED5AF3}" type="slidenum">
              <a:rPr lang="en-US" smtClean="0">
                <a:solidFill>
                  <a:prstClr val="black">
                    <a:tint val="75000"/>
                  </a:prstClr>
                </a:solidFill>
              </a:rPr>
              <a:pPr defTabSz="457189"/>
              <a:t>‹#›</a:t>
            </a:fld>
            <a:endParaRPr lang="en-US" dirty="0">
              <a:solidFill>
                <a:prstClr val="black">
                  <a:tint val="75000"/>
                </a:prstClr>
              </a:solidFill>
            </a:endParaRPr>
          </a:p>
        </p:txBody>
      </p:sp>
      <p:pic>
        <p:nvPicPr>
          <p:cNvPr id="8" name="Picture 7" descr="Logo - Edrolo.png"/>
          <p:cNvPicPr>
            <a:picLocks noChangeAspect="1"/>
          </p:cNvPicPr>
          <p:nvPr userDrawn="1"/>
        </p:nvPicPr>
        <p:blipFill>
          <a:blip r:embed="rId13">
            <a:alphaModFix amt="62000"/>
            <a:extLst>
              <a:ext uri="{28A0092B-C50C-407E-A947-70E740481C1C}">
                <a14:useLocalDpi xmlns:a14="http://schemas.microsoft.com/office/drawing/2010/main" val="0"/>
              </a:ext>
            </a:extLst>
          </a:blip>
          <a:stretch>
            <a:fillRect/>
          </a:stretch>
        </p:blipFill>
        <p:spPr>
          <a:xfrm>
            <a:off x="10055499" y="6165304"/>
            <a:ext cx="2017167" cy="607672"/>
          </a:xfrm>
          <a:prstGeom prst="rect">
            <a:avLst/>
          </a:prstGeom>
        </p:spPr>
      </p:pic>
      <p:sp>
        <p:nvSpPr>
          <p:cNvPr id="9" name="Footer Placeholder 4"/>
          <p:cNvSpPr txBox="1">
            <a:spLocks/>
          </p:cNvSpPr>
          <p:nvPr userDrawn="1"/>
        </p:nvSpPr>
        <p:spPr>
          <a:xfrm>
            <a:off x="3192811" y="6349792"/>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rPr>
              <a:t>© Kristy Kendall &amp; Edrolo 2016</a:t>
            </a:r>
            <a:endParaRPr lang="en-US" sz="1200"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3946337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4000" b="1" kern="1200">
          <a:solidFill>
            <a:srgbClr val="EE7860"/>
          </a:solidFill>
          <a:latin typeface="Arial" panose="020B0604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2811" y="274638"/>
            <a:ext cx="8389589"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defTabSz="342892"/>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defTabSz="342892"/>
            <a:fld id="{31FF82EB-CF44-BE4C-BDBB-12CF31ED5AF3}" type="slidenum">
              <a:rPr lang="en-US" smtClean="0">
                <a:solidFill>
                  <a:prstClr val="black">
                    <a:tint val="75000"/>
                  </a:prstClr>
                </a:solidFill>
              </a:rPr>
              <a:pPr defTabSz="342892"/>
              <a:t>‹#›</a:t>
            </a:fld>
            <a:endParaRPr lang="en-US" dirty="0">
              <a:solidFill>
                <a:prstClr val="black">
                  <a:tint val="75000"/>
                </a:prstClr>
              </a:solidFill>
            </a:endParaRPr>
          </a:p>
        </p:txBody>
      </p:sp>
      <p:sp>
        <p:nvSpPr>
          <p:cNvPr id="7" name="Rectangle 6"/>
          <p:cNvSpPr/>
          <p:nvPr userDrawn="1"/>
        </p:nvSpPr>
        <p:spPr>
          <a:xfrm>
            <a:off x="5" y="3534275"/>
            <a:ext cx="3009177" cy="3323731"/>
          </a:xfrm>
          <a:prstGeom prst="rect">
            <a:avLst/>
          </a:prstGeom>
          <a:solidFill>
            <a:srgbClr val="C0504D">
              <a:alpha val="49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892"/>
            <a:r>
              <a:rPr lang="en-AU" sz="1400" dirty="0">
                <a:solidFill>
                  <a:srgbClr val="C0504D"/>
                </a:solidFill>
                <a:latin typeface="Arial" panose="020B0604020202020204" pitchFamily="34" charset="0"/>
              </a:rPr>
              <a:t>Please don’t write here – but you can write on any other space on the screen! </a:t>
            </a:r>
            <a:r>
              <a:rPr lang="en-AU" sz="1400" dirty="0">
                <a:solidFill>
                  <a:srgbClr val="C0504D"/>
                </a:solidFill>
                <a:latin typeface="Arial" panose="020B0604020202020204" pitchFamily="34" charset="0"/>
                <a:sym typeface="Wingdings"/>
              </a:rPr>
              <a:t></a:t>
            </a:r>
            <a:endParaRPr lang="en-AU" sz="1400" dirty="0">
              <a:solidFill>
                <a:srgbClr val="C0504D"/>
              </a:solidFill>
              <a:latin typeface="Arial" panose="020B0604020202020204" pitchFamily="34" charset="0"/>
            </a:endParaRPr>
          </a:p>
        </p:txBody>
      </p:sp>
      <p:pic>
        <p:nvPicPr>
          <p:cNvPr id="8" name="Picture 7" descr="Logo - Edrolo.png"/>
          <p:cNvPicPr>
            <a:picLocks noChangeAspect="1"/>
          </p:cNvPicPr>
          <p:nvPr userDrawn="1"/>
        </p:nvPicPr>
        <p:blipFill>
          <a:blip r:embed="rId13">
            <a:alphaModFix amt="62000"/>
            <a:extLst>
              <a:ext uri="{28A0092B-C50C-407E-A947-70E740481C1C}">
                <a14:useLocalDpi xmlns:a14="http://schemas.microsoft.com/office/drawing/2010/main" val="0"/>
              </a:ext>
            </a:extLst>
          </a:blip>
          <a:stretch>
            <a:fillRect/>
          </a:stretch>
        </p:blipFill>
        <p:spPr>
          <a:xfrm>
            <a:off x="10055501" y="6165304"/>
            <a:ext cx="2017167" cy="607672"/>
          </a:xfrm>
          <a:prstGeom prst="rect">
            <a:avLst/>
          </a:prstGeom>
        </p:spPr>
      </p:pic>
      <p:sp>
        <p:nvSpPr>
          <p:cNvPr id="9" name="Footer Placeholder 4"/>
          <p:cNvSpPr txBox="1">
            <a:spLocks/>
          </p:cNvSpPr>
          <p:nvPr userDrawn="1"/>
        </p:nvSpPr>
        <p:spPr>
          <a:xfrm>
            <a:off x="3192811" y="6349794"/>
            <a:ext cx="4114800" cy="365125"/>
          </a:xfrm>
          <a:prstGeom prst="rect">
            <a:avLst/>
          </a:prstGeom>
        </p:spPr>
        <p:txBody>
          <a:bodyPr lIns="68580" tIns="34290" rIns="68580" bIns="3429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dirty="0">
                <a:solidFill>
                  <a:prstClr val="white">
                    <a:lumMod val="50000"/>
                  </a:prstClr>
                </a:solidFill>
                <a:latin typeface="Arial" panose="020B0604020202020204" pitchFamily="34" charset="0"/>
              </a:rPr>
              <a:t>© Kristy Kendall &amp; Edrolo 2016</a:t>
            </a:r>
            <a:endParaRPr lang="en-US" dirty="0">
              <a:solidFill>
                <a:prstClr val="white">
                  <a:lumMod val="50000"/>
                </a:prstClr>
              </a:solidFill>
              <a:latin typeface="Arial" panose="020B0604020202020204" pitchFamily="34" charset="0"/>
            </a:endParaRPr>
          </a:p>
        </p:txBody>
      </p:sp>
    </p:spTree>
    <p:extLst>
      <p:ext uri="{BB962C8B-B14F-4D97-AF65-F5344CB8AC3E}">
        <p14:creationId xmlns:p14="http://schemas.microsoft.com/office/powerpoint/2010/main" val="2684177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42900" rtl="0" eaLnBrk="1" latinLnBrk="0" hangingPunct="1">
        <a:spcBef>
          <a:spcPct val="0"/>
        </a:spcBef>
        <a:buNone/>
        <a:defRPr sz="3000" b="1" kern="1200">
          <a:solidFill>
            <a:srgbClr val="EE7860"/>
          </a:solidFill>
          <a:latin typeface="Arial" panose="020B0604020202020204" pitchFamily="34" charset="0"/>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panose="020B0604020202020204" pitchFamily="34" charset="0"/>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Arial" panose="020B0604020202020204" pitchFamily="34" charset="0"/>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Arial" panose="020B0604020202020204" pitchFamily="34" charset="0"/>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vcaa.vic.edu.au/" TargetMode="Externa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jpeg"/><Relationship Id="rId1" Type="http://schemas.openxmlformats.org/officeDocument/2006/relationships/video" Target="NULL" TargetMode="External"/><Relationship Id="rId2" Type="http://schemas.microsoft.com/office/2007/relationships/media" Target="https://www.youtube.com/embed/gn2qKt3bcBc"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jpeg"/><Relationship Id="rId1" Type="http://schemas.openxmlformats.org/officeDocument/2006/relationships/video" Target="NULL" TargetMode="External"/><Relationship Id="rId2" Type="http://schemas.microsoft.com/office/2007/relationships/media" Target="https://www.youtube.com/embed/gn2qKt3bcB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92814" y="5027296"/>
            <a:ext cx="8618186" cy="1077218"/>
          </a:xfrm>
          <a:prstGeom prst="rect">
            <a:avLst/>
          </a:prstGeom>
        </p:spPr>
        <p:txBody>
          <a:bodyPr wrap="square" lIns="91440" tIns="45720" rIns="91440" bIns="45720">
            <a:spAutoFit/>
          </a:bodyPr>
          <a:lstStyle/>
          <a:p>
            <a:r>
              <a:rPr lang="en-US" sz="1600" b="1" dirty="0">
                <a:solidFill>
                  <a:prstClr val="black">
                    <a:lumMod val="95000"/>
                    <a:lumOff val="5000"/>
                  </a:prstClr>
                </a:solidFill>
                <a:latin typeface="Arial" panose="020B0604020202020204" pitchFamily="34" charset="0"/>
              </a:rPr>
              <a:t>Study design dot point</a:t>
            </a:r>
          </a:p>
          <a:p>
            <a:endParaRPr lang="en-US" sz="1600" b="1" dirty="0">
              <a:solidFill>
                <a:prstClr val="black">
                  <a:lumMod val="95000"/>
                  <a:lumOff val="5000"/>
                </a:prstClr>
              </a:solidFill>
              <a:latin typeface="Arial" panose="020B0604020202020204" pitchFamily="34" charset="0"/>
            </a:endParaRPr>
          </a:p>
          <a:p>
            <a:pPr marL="342900" indent="-342900">
              <a:buFont typeface="Arial"/>
              <a:buChar char="•"/>
            </a:pPr>
            <a:r>
              <a:rPr lang="en-US" sz="1600" dirty="0">
                <a:solidFill>
                  <a:prstClr val="black"/>
                </a:solidFill>
                <a:latin typeface="Arial" panose="020B0604020202020204" pitchFamily="34" charset="0"/>
              </a:rPr>
              <a:t>use basic principles of reliability and validity in evaluating research investigations undertaken </a:t>
            </a:r>
          </a:p>
        </p:txBody>
      </p:sp>
      <p:sp>
        <p:nvSpPr>
          <p:cNvPr id="4" name="TextBox 3"/>
          <p:cNvSpPr txBox="1"/>
          <p:nvPr/>
        </p:nvSpPr>
        <p:spPr>
          <a:xfrm>
            <a:off x="3192814" y="1359612"/>
            <a:ext cx="8922987" cy="3293209"/>
          </a:xfrm>
          <a:prstGeom prst="rect">
            <a:avLst/>
          </a:prstGeom>
          <a:noFill/>
        </p:spPr>
        <p:txBody>
          <a:bodyPr wrap="square" lIns="91440" tIns="45720" rIns="91440" bIns="45720" rtlCol="0">
            <a:spAutoFit/>
          </a:bodyPr>
          <a:lstStyle/>
          <a:p>
            <a:pPr defTabSz="609555"/>
            <a:r>
              <a:rPr lang="en-US" sz="9600" cap="all" dirty="0">
                <a:solidFill>
                  <a:srgbClr val="EE7860"/>
                </a:solidFill>
                <a:latin typeface="Impact" panose="020B0806030902050204" pitchFamily="34" charset="0"/>
                <a:cs typeface="Gotham Condensed Bold" pitchFamily="50" charset="0"/>
                <a:sym typeface="Arial"/>
                <a:rtl val="0"/>
              </a:rPr>
              <a:t>Reliability and validity</a:t>
            </a:r>
          </a:p>
          <a:p>
            <a:pPr defTabSz="609555"/>
            <a:r>
              <a:rPr lang="en-US" sz="1600" dirty="0">
                <a:solidFill>
                  <a:srgbClr val="2B3439"/>
                </a:solidFill>
                <a:latin typeface="Arial" panose="020B0604020202020204" pitchFamily="34" charset="0"/>
                <a:cs typeface="Gotham Condensed Bold" pitchFamily="50" charset="0"/>
                <a:sym typeface="Arial"/>
                <a:rtl val="0"/>
              </a:rPr>
              <a:t>Presented by Kristy Kendall</a:t>
            </a:r>
          </a:p>
        </p:txBody>
      </p:sp>
      <p:sp>
        <p:nvSpPr>
          <p:cNvPr id="2" name="Rectangle 1"/>
          <p:cNvSpPr/>
          <p:nvPr/>
        </p:nvSpPr>
        <p:spPr>
          <a:xfrm>
            <a:off x="3192814" y="642081"/>
            <a:ext cx="2174313" cy="446276"/>
          </a:xfrm>
          <a:prstGeom prst="rect">
            <a:avLst/>
          </a:prstGeom>
        </p:spPr>
        <p:txBody>
          <a:bodyPr wrap="square" lIns="91440" tIns="45720" rIns="91440" bIns="45720">
            <a:spAutoFit/>
          </a:bodyPr>
          <a:lstStyle/>
          <a:p>
            <a:pPr defTabSz="609555"/>
            <a:r>
              <a:rPr lang="en-US" sz="2300" dirty="0">
                <a:solidFill>
                  <a:srgbClr val="2B3439"/>
                </a:solidFill>
                <a:latin typeface="Impact" panose="020B0806030902050204" pitchFamily="34" charset="0"/>
                <a:cs typeface="Gotham Condensed Bold" pitchFamily="50" charset="0"/>
                <a:sym typeface="Arial"/>
                <a:rtl val="0"/>
              </a:rPr>
              <a:t>VCE PSYCHOLOGY</a:t>
            </a:r>
          </a:p>
        </p:txBody>
      </p:sp>
    </p:spTree>
    <p:extLst>
      <p:ext uri="{BB962C8B-B14F-4D97-AF65-F5344CB8AC3E}">
        <p14:creationId xmlns:p14="http://schemas.microsoft.com/office/powerpoint/2010/main" val="81259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192810" y="1417638"/>
            <a:ext cx="8389589" cy="4525963"/>
          </a:xfrm>
        </p:spPr>
        <p:txBody>
          <a:bodyPr>
            <a:noAutofit/>
          </a:bodyPr>
          <a:lstStyle/>
          <a:p>
            <a:pPr marL="0" indent="0">
              <a:buNone/>
            </a:pPr>
            <a:r>
              <a:rPr lang="en-US" sz="1600" dirty="0"/>
              <a:t>A psychologist is developing a new instrument to measure adolescent attitudes towards the recommended amount of sleep for adolescents. She is </a:t>
            </a:r>
            <a:r>
              <a:rPr lang="en-US" sz="1600" dirty="0" err="1"/>
              <a:t>trialling</a:t>
            </a:r>
            <a:r>
              <a:rPr lang="en-US" sz="1600" dirty="0"/>
              <a:t> the instrument with 100 adolescents. </a:t>
            </a:r>
          </a:p>
          <a:p>
            <a:pPr marL="0" indent="0">
              <a:buNone/>
            </a:pPr>
            <a:r>
              <a:rPr lang="en-US" sz="1600" dirty="0"/>
              <a:t>To test the internal consistency of her new instrument, the psychologist would have to ensure that </a:t>
            </a:r>
          </a:p>
          <a:p>
            <a:pPr marL="0" indent="0">
              <a:buNone/>
            </a:pPr>
            <a:endParaRPr lang="en-US" sz="1600" dirty="0"/>
          </a:p>
          <a:p>
            <a:pPr marL="0" indent="0">
              <a:lnSpc>
                <a:spcPct val="150000"/>
              </a:lnSpc>
              <a:buNone/>
            </a:pPr>
            <a:r>
              <a:rPr lang="en-US" sz="1600" dirty="0"/>
              <a:t>A. each item is measuring what the instrument is supposed to measure. </a:t>
            </a:r>
          </a:p>
          <a:p>
            <a:pPr marL="0" indent="0">
              <a:lnSpc>
                <a:spcPct val="150000"/>
              </a:lnSpc>
              <a:buNone/>
            </a:pPr>
            <a:r>
              <a:rPr lang="en-US" sz="1600" dirty="0"/>
              <a:t>B. the instrument produces the same results each time it is administered. </a:t>
            </a:r>
          </a:p>
          <a:p>
            <a:pPr marL="0" indent="0">
              <a:lnSpc>
                <a:spcPct val="150000"/>
              </a:lnSpc>
              <a:buNone/>
            </a:pPr>
            <a:r>
              <a:rPr lang="en-US" sz="1600" dirty="0"/>
              <a:t>C. there is a low correlation between scores on odd and even numbered items. </a:t>
            </a:r>
          </a:p>
          <a:p>
            <a:pPr marL="0" indent="0">
              <a:lnSpc>
                <a:spcPct val="150000"/>
              </a:lnSpc>
              <a:buNone/>
            </a:pPr>
            <a:r>
              <a:rPr lang="en-US" sz="1600" b="1" dirty="0">
                <a:solidFill>
                  <a:srgbClr val="4F81BD"/>
                </a:solidFill>
              </a:rPr>
              <a:t>D. there is a high correlation between scores on odd and even numbered items. </a:t>
            </a:r>
          </a:p>
        </p:txBody>
      </p:sp>
      <p:sp>
        <p:nvSpPr>
          <p:cNvPr id="6" name="Rectangle 5"/>
          <p:cNvSpPr/>
          <p:nvPr/>
        </p:nvSpPr>
        <p:spPr>
          <a:xfrm>
            <a:off x="5772061" y="6335374"/>
            <a:ext cx="2469202" cy="338554"/>
          </a:xfrm>
          <a:prstGeom prst="rect">
            <a:avLst/>
          </a:prstGeom>
        </p:spPr>
        <p:txBody>
          <a:bodyPr wrap="none">
            <a:spAutoFit/>
          </a:bodyPr>
          <a:lstStyle/>
          <a:p>
            <a:r>
              <a:rPr lang="en-US" sz="1600" b="1" dirty="0">
                <a:latin typeface="Arial" panose="020B0604020202020204" pitchFamily="34" charset="0"/>
              </a:rPr>
              <a:t>(VCAA Unit 4 2011 Q45)</a:t>
            </a:r>
          </a:p>
        </p:txBody>
      </p:sp>
      <p:sp>
        <p:nvSpPr>
          <p:cNvPr id="10" name="Title 1"/>
          <p:cNvSpPr>
            <a:spLocks noGrp="1"/>
          </p:cNvSpPr>
          <p:nvPr>
            <p:ph type="title"/>
          </p:nvPr>
        </p:nvSpPr>
        <p:spPr>
          <a:xfrm>
            <a:off x="3192811" y="274638"/>
            <a:ext cx="8389589" cy="1143000"/>
          </a:xfrm>
        </p:spPr>
        <p:txBody>
          <a:bodyPr>
            <a:normAutofit/>
          </a:bodyPr>
          <a:lstStyle/>
          <a:p>
            <a:r>
              <a:rPr lang="en-US" sz="3600" dirty="0"/>
              <a:t>Multiple choice - Response</a:t>
            </a:r>
          </a:p>
        </p:txBody>
      </p:sp>
    </p:spTree>
    <p:extLst>
      <p:ext uri="{BB962C8B-B14F-4D97-AF65-F5344CB8AC3E}">
        <p14:creationId xmlns:p14="http://schemas.microsoft.com/office/powerpoint/2010/main" val="1048975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92814" y="4750850"/>
            <a:ext cx="8618186" cy="1077218"/>
          </a:xfrm>
          <a:prstGeom prst="rect">
            <a:avLst/>
          </a:prstGeom>
        </p:spPr>
        <p:txBody>
          <a:bodyPr wrap="square" lIns="91440" tIns="45720" rIns="91440" bIns="45720">
            <a:spAutoFit/>
          </a:bodyPr>
          <a:lstStyle/>
          <a:p>
            <a:r>
              <a:rPr lang="en-US" sz="1600" b="1" dirty="0">
                <a:solidFill>
                  <a:prstClr val="black">
                    <a:lumMod val="95000"/>
                    <a:lumOff val="5000"/>
                  </a:prstClr>
                </a:solidFill>
                <a:latin typeface="Arial" panose="020B0604020202020204" pitchFamily="34" charset="0"/>
              </a:rPr>
              <a:t>Study design dot point</a:t>
            </a:r>
          </a:p>
          <a:p>
            <a:endParaRPr lang="en-US" sz="1600" b="1" dirty="0">
              <a:solidFill>
                <a:prstClr val="black">
                  <a:lumMod val="95000"/>
                  <a:lumOff val="5000"/>
                </a:prstClr>
              </a:solidFill>
              <a:latin typeface="Arial" panose="020B0604020202020204" pitchFamily="34" charset="0"/>
            </a:endParaRPr>
          </a:p>
          <a:p>
            <a:pPr marL="342900" indent="-342900">
              <a:buFont typeface="Arial"/>
              <a:buChar char="•"/>
            </a:pPr>
            <a:r>
              <a:rPr lang="en-US" sz="1600" dirty="0">
                <a:solidFill>
                  <a:prstClr val="black"/>
                </a:solidFill>
                <a:latin typeface="Arial" panose="020B0604020202020204" pitchFamily="34" charset="0"/>
              </a:rPr>
              <a:t>use basic principles of reliability and validity in evaluating research investigations undertaken </a:t>
            </a:r>
          </a:p>
        </p:txBody>
      </p:sp>
      <p:sp>
        <p:nvSpPr>
          <p:cNvPr id="4" name="TextBox 3"/>
          <p:cNvSpPr txBox="1"/>
          <p:nvPr/>
        </p:nvSpPr>
        <p:spPr>
          <a:xfrm>
            <a:off x="3192815" y="1253282"/>
            <a:ext cx="8922986" cy="3046988"/>
          </a:xfrm>
          <a:prstGeom prst="rect">
            <a:avLst/>
          </a:prstGeom>
          <a:noFill/>
        </p:spPr>
        <p:txBody>
          <a:bodyPr wrap="square" lIns="91440" tIns="45720" rIns="91440" bIns="45720" rtlCol="0">
            <a:spAutoFit/>
          </a:bodyPr>
          <a:lstStyle/>
          <a:p>
            <a:pPr defTabSz="609555"/>
            <a:r>
              <a:rPr lang="en-US" sz="9600" cap="all" dirty="0">
                <a:solidFill>
                  <a:srgbClr val="EE7860"/>
                </a:solidFill>
                <a:latin typeface="Impact" panose="020B0806030902050204" pitchFamily="34" charset="0"/>
                <a:cs typeface="Gotham Condensed Bold" pitchFamily="50" charset="0"/>
                <a:sym typeface="Arial"/>
                <a:rtl val="0"/>
              </a:rPr>
              <a:t>Reliability and validity</a:t>
            </a:r>
          </a:p>
        </p:txBody>
      </p:sp>
      <p:sp>
        <p:nvSpPr>
          <p:cNvPr id="2" name="Rectangle 1"/>
          <p:cNvSpPr/>
          <p:nvPr/>
        </p:nvSpPr>
        <p:spPr>
          <a:xfrm>
            <a:off x="3192814" y="642081"/>
            <a:ext cx="2348656" cy="477054"/>
          </a:xfrm>
          <a:prstGeom prst="rect">
            <a:avLst/>
          </a:prstGeom>
        </p:spPr>
        <p:txBody>
          <a:bodyPr wrap="none" lIns="91440" tIns="45720" rIns="91440" bIns="45720">
            <a:spAutoFit/>
          </a:bodyPr>
          <a:lstStyle/>
          <a:p>
            <a:pPr defTabSz="609555"/>
            <a:r>
              <a:rPr lang="en-US" sz="2500" dirty="0">
                <a:solidFill>
                  <a:srgbClr val="2B3439"/>
                </a:solidFill>
                <a:latin typeface="Impact" panose="020B0806030902050204" pitchFamily="34" charset="0"/>
                <a:cs typeface="Gotham Condensed Bold" pitchFamily="50" charset="0"/>
                <a:sym typeface="Arial"/>
                <a:rtl val="0"/>
              </a:rPr>
              <a:t>VCE PSYCHOLOGY</a:t>
            </a:r>
          </a:p>
        </p:txBody>
      </p:sp>
    </p:spTree>
    <p:extLst>
      <p:ext uri="{BB962C8B-B14F-4D97-AF65-F5344CB8AC3E}">
        <p14:creationId xmlns:p14="http://schemas.microsoft.com/office/powerpoint/2010/main" val="123071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205908" y="274638"/>
            <a:ext cx="7084887" cy="1143000"/>
          </a:xfrm>
        </p:spPr>
        <p:txBody>
          <a:bodyPr/>
          <a:lstStyle/>
          <a:p>
            <a:r>
              <a:rPr lang="en-US" b="1" dirty="0">
                <a:solidFill>
                  <a:srgbClr val="EE7860"/>
                </a:solidFill>
              </a:rPr>
              <a:t>Fast five – Question 1</a:t>
            </a:r>
            <a:endParaRPr lang="en-US" dirty="0"/>
          </a:p>
        </p:txBody>
      </p:sp>
      <p:sp>
        <p:nvSpPr>
          <p:cNvPr id="3" name="Content Placeholder 2"/>
          <p:cNvSpPr>
            <a:spLocks noGrp="1"/>
          </p:cNvSpPr>
          <p:nvPr>
            <p:ph idx="1"/>
          </p:nvPr>
        </p:nvSpPr>
        <p:spPr>
          <a:xfrm>
            <a:off x="3205908" y="1456982"/>
            <a:ext cx="8376492" cy="636223"/>
          </a:xfrm>
        </p:spPr>
        <p:txBody>
          <a:bodyPr>
            <a:normAutofit/>
          </a:bodyPr>
          <a:lstStyle/>
          <a:p>
            <a:pPr marL="0" indent="0">
              <a:buNone/>
            </a:pPr>
            <a:r>
              <a:rPr lang="en-US" sz="1600" dirty="0"/>
              <a:t>A test that measures what it is supposed to measure has high _______________. </a:t>
            </a:r>
          </a:p>
        </p:txBody>
      </p:sp>
    </p:spTree>
    <p:extLst>
      <p:ext uri="{BB962C8B-B14F-4D97-AF65-F5344CB8AC3E}">
        <p14:creationId xmlns:p14="http://schemas.microsoft.com/office/powerpoint/2010/main" val="80060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907" y="284577"/>
            <a:ext cx="8494005" cy="1143000"/>
          </a:xfrm>
        </p:spPr>
        <p:txBody>
          <a:bodyPr>
            <a:normAutofit/>
          </a:bodyPr>
          <a:lstStyle/>
          <a:p>
            <a:r>
              <a:rPr lang="en-US" b="1" dirty="0">
                <a:solidFill>
                  <a:srgbClr val="EE7860"/>
                </a:solidFill>
              </a:rPr>
              <a:t>Fast five – Question 1 </a:t>
            </a:r>
            <a:r>
              <a:rPr lang="en-US" b="1" dirty="0">
                <a:solidFill>
                  <a:srgbClr val="BFBFBF"/>
                </a:solidFill>
              </a:rPr>
              <a:t>(Answer)</a:t>
            </a:r>
            <a:endParaRPr lang="en-US" dirty="0"/>
          </a:p>
        </p:txBody>
      </p:sp>
      <p:sp>
        <p:nvSpPr>
          <p:cNvPr id="3" name="Content Placeholder 2"/>
          <p:cNvSpPr>
            <a:spLocks noGrp="1"/>
          </p:cNvSpPr>
          <p:nvPr>
            <p:ph idx="1"/>
          </p:nvPr>
        </p:nvSpPr>
        <p:spPr>
          <a:xfrm>
            <a:off x="3205907" y="2500828"/>
            <a:ext cx="8347114" cy="585786"/>
          </a:xfrm>
        </p:spPr>
        <p:txBody>
          <a:bodyPr>
            <a:normAutofit/>
          </a:bodyPr>
          <a:lstStyle/>
          <a:p>
            <a:pPr marL="0" indent="0">
              <a:buNone/>
            </a:pPr>
            <a:r>
              <a:rPr lang="en-US" sz="1600" dirty="0">
                <a:solidFill>
                  <a:schemeClr val="tx1">
                    <a:lumMod val="95000"/>
                    <a:lumOff val="5000"/>
                  </a:schemeClr>
                </a:solidFill>
              </a:rPr>
              <a:t>validity</a:t>
            </a:r>
          </a:p>
          <a:p>
            <a:pPr marL="0" indent="0">
              <a:buNone/>
            </a:pPr>
            <a:endParaRPr lang="en-US" sz="1600" dirty="0">
              <a:solidFill>
                <a:schemeClr val="tx1">
                  <a:lumMod val="95000"/>
                  <a:lumOff val="5000"/>
                </a:schemeClr>
              </a:solidFill>
            </a:endParaRPr>
          </a:p>
        </p:txBody>
      </p:sp>
      <p:sp>
        <p:nvSpPr>
          <p:cNvPr id="4" name="Content Placeholder 2"/>
          <p:cNvSpPr txBox="1">
            <a:spLocks/>
          </p:cNvSpPr>
          <p:nvPr/>
        </p:nvSpPr>
        <p:spPr>
          <a:xfrm>
            <a:off x="3205908" y="1456982"/>
            <a:ext cx="8376492" cy="6362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a:latin typeface="Arial" panose="020B0604020202020204" pitchFamily="34" charset="0"/>
              </a:rPr>
              <a:t>A test that measures what it is supposed to measure has high _______________. </a:t>
            </a:r>
          </a:p>
        </p:txBody>
      </p:sp>
      <p:sp>
        <p:nvSpPr>
          <p:cNvPr id="5" name="Content Placeholder 2"/>
          <p:cNvSpPr txBox="1">
            <a:spLocks/>
          </p:cNvSpPr>
          <p:nvPr/>
        </p:nvSpPr>
        <p:spPr>
          <a:xfrm>
            <a:off x="3223634" y="2004295"/>
            <a:ext cx="6292193" cy="535006"/>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rgbClr val="448ABF"/>
                </a:solidFill>
                <a:latin typeface="Arial" panose="020B0604020202020204" pitchFamily="34" charset="0"/>
              </a:rPr>
              <a:t>Answer:</a:t>
            </a:r>
          </a:p>
        </p:txBody>
      </p:sp>
    </p:spTree>
    <p:extLst>
      <p:ext uri="{BB962C8B-B14F-4D97-AF65-F5344CB8AC3E}">
        <p14:creationId xmlns:p14="http://schemas.microsoft.com/office/powerpoint/2010/main" val="182306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908" y="1442430"/>
            <a:ext cx="8376492" cy="981282"/>
          </a:xfrm>
        </p:spPr>
        <p:txBody>
          <a:bodyPr>
            <a:normAutofit/>
          </a:bodyPr>
          <a:lstStyle/>
          <a:p>
            <a:pPr marL="0" indent="0">
              <a:buNone/>
            </a:pPr>
            <a:r>
              <a:rPr lang="en-US" sz="1600" dirty="0"/>
              <a:t>An assessment tool that achieves the same result each time has high ______________. </a:t>
            </a:r>
          </a:p>
        </p:txBody>
      </p:sp>
      <p:sp>
        <p:nvSpPr>
          <p:cNvPr id="5" name="Title 1"/>
          <p:cNvSpPr>
            <a:spLocks noGrp="1"/>
          </p:cNvSpPr>
          <p:nvPr>
            <p:ph type="title"/>
          </p:nvPr>
        </p:nvSpPr>
        <p:spPr>
          <a:xfrm>
            <a:off x="3205908" y="274638"/>
            <a:ext cx="7084887" cy="1143000"/>
          </a:xfrm>
        </p:spPr>
        <p:txBody>
          <a:bodyPr/>
          <a:lstStyle/>
          <a:p>
            <a:r>
              <a:rPr lang="en-US" b="1" dirty="0">
                <a:solidFill>
                  <a:srgbClr val="EE7860"/>
                </a:solidFill>
              </a:rPr>
              <a:t>Fast five – Question 2</a:t>
            </a:r>
            <a:endParaRPr lang="en-US" dirty="0"/>
          </a:p>
        </p:txBody>
      </p:sp>
    </p:spTree>
    <p:extLst>
      <p:ext uri="{BB962C8B-B14F-4D97-AF65-F5344CB8AC3E}">
        <p14:creationId xmlns:p14="http://schemas.microsoft.com/office/powerpoint/2010/main" val="3335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908" y="2579332"/>
            <a:ext cx="7336316" cy="889609"/>
          </a:xfrm>
        </p:spPr>
        <p:txBody>
          <a:bodyPr>
            <a:normAutofit/>
          </a:bodyPr>
          <a:lstStyle/>
          <a:p>
            <a:pPr marL="0" indent="0">
              <a:buNone/>
            </a:pPr>
            <a:r>
              <a:rPr lang="en-US" sz="1600" dirty="0">
                <a:solidFill>
                  <a:schemeClr val="tx1">
                    <a:lumMod val="95000"/>
                    <a:lumOff val="5000"/>
                  </a:schemeClr>
                </a:solidFill>
              </a:rPr>
              <a:t>reliability</a:t>
            </a:r>
          </a:p>
        </p:txBody>
      </p:sp>
      <p:sp>
        <p:nvSpPr>
          <p:cNvPr id="4" name="Title 1"/>
          <p:cNvSpPr txBox="1">
            <a:spLocks/>
          </p:cNvSpPr>
          <p:nvPr/>
        </p:nvSpPr>
        <p:spPr>
          <a:xfrm>
            <a:off x="3205908" y="274638"/>
            <a:ext cx="8604174"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rgbClr val="EE7860"/>
                </a:solidFill>
                <a:latin typeface="Whitney Office" panose="02000000000000000000" pitchFamily="2" charset="0"/>
                <a:ea typeface="+mj-ea"/>
                <a:cs typeface="+mj-cs"/>
              </a:defRPr>
            </a:lvl1pPr>
          </a:lstStyle>
          <a:p>
            <a:r>
              <a:rPr lang="en-US" dirty="0">
                <a:latin typeface="Arial" panose="020B0604020202020204" pitchFamily="34" charset="0"/>
              </a:rPr>
              <a:t>Fast five – Question 2 </a:t>
            </a:r>
            <a:r>
              <a:rPr lang="en-US" dirty="0">
                <a:solidFill>
                  <a:srgbClr val="BFBFBF"/>
                </a:solidFill>
                <a:latin typeface="Arial" panose="020B0604020202020204" pitchFamily="34" charset="0"/>
              </a:rPr>
              <a:t>(Answer)</a:t>
            </a:r>
            <a:endParaRPr lang="en-US" dirty="0">
              <a:latin typeface="Arial" panose="020B0604020202020204" pitchFamily="34" charset="0"/>
            </a:endParaRPr>
          </a:p>
        </p:txBody>
      </p:sp>
      <p:sp>
        <p:nvSpPr>
          <p:cNvPr id="6" name="Content Placeholder 2"/>
          <p:cNvSpPr txBox="1">
            <a:spLocks/>
          </p:cNvSpPr>
          <p:nvPr/>
        </p:nvSpPr>
        <p:spPr>
          <a:xfrm>
            <a:off x="3205908" y="1442430"/>
            <a:ext cx="8376492" cy="9812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a:latin typeface="Arial" panose="020B0604020202020204" pitchFamily="34" charset="0"/>
              </a:rPr>
              <a:t>An assessment tool that achieves the same result each time has high ______________. </a:t>
            </a:r>
          </a:p>
        </p:txBody>
      </p:sp>
      <p:sp>
        <p:nvSpPr>
          <p:cNvPr id="7" name="Content Placeholder 2"/>
          <p:cNvSpPr txBox="1">
            <a:spLocks/>
          </p:cNvSpPr>
          <p:nvPr/>
        </p:nvSpPr>
        <p:spPr>
          <a:xfrm>
            <a:off x="3223634" y="2217407"/>
            <a:ext cx="6292193" cy="535006"/>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rgbClr val="448ABF"/>
                </a:solidFill>
                <a:latin typeface="Arial" panose="020B0604020202020204" pitchFamily="34" charset="0"/>
              </a:rPr>
              <a:t>Answer:</a:t>
            </a:r>
          </a:p>
        </p:txBody>
      </p:sp>
    </p:spTree>
    <p:extLst>
      <p:ext uri="{BB962C8B-B14F-4D97-AF65-F5344CB8AC3E}">
        <p14:creationId xmlns:p14="http://schemas.microsoft.com/office/powerpoint/2010/main" val="5880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382178" y="274638"/>
            <a:ext cx="6908617" cy="1143000"/>
          </a:xfrm>
        </p:spPr>
        <p:txBody>
          <a:bodyPr/>
          <a:lstStyle/>
          <a:p>
            <a:r>
              <a:rPr lang="en-US" b="1" dirty="0">
                <a:solidFill>
                  <a:srgbClr val="EE7860"/>
                </a:solidFill>
              </a:rPr>
              <a:t>Fast five – Question 3</a:t>
            </a:r>
            <a:endParaRPr lang="en-US" dirty="0"/>
          </a:p>
        </p:txBody>
      </p:sp>
      <p:sp>
        <p:nvSpPr>
          <p:cNvPr id="3" name="Content Placeholder 2"/>
          <p:cNvSpPr>
            <a:spLocks noGrp="1"/>
          </p:cNvSpPr>
          <p:nvPr>
            <p:ph idx="1"/>
          </p:nvPr>
        </p:nvSpPr>
        <p:spPr>
          <a:xfrm>
            <a:off x="3382178" y="1512067"/>
            <a:ext cx="8200222" cy="4525963"/>
          </a:xfrm>
        </p:spPr>
        <p:txBody>
          <a:bodyPr>
            <a:normAutofit/>
          </a:bodyPr>
          <a:lstStyle/>
          <a:p>
            <a:pPr marL="0" indent="0">
              <a:buNone/>
            </a:pPr>
            <a:r>
              <a:rPr lang="en-US" sz="1600" dirty="0"/>
              <a:t>If you compare the score achieved for the first 10 questions with the last 10, this is a test for __________ reliability. </a:t>
            </a:r>
          </a:p>
        </p:txBody>
      </p:sp>
    </p:spTree>
    <p:extLst>
      <p:ext uri="{BB962C8B-B14F-4D97-AF65-F5344CB8AC3E}">
        <p14:creationId xmlns:p14="http://schemas.microsoft.com/office/powerpoint/2010/main" val="52685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177" y="284577"/>
            <a:ext cx="8284685" cy="1143000"/>
          </a:xfrm>
        </p:spPr>
        <p:txBody>
          <a:bodyPr>
            <a:normAutofit/>
          </a:bodyPr>
          <a:lstStyle/>
          <a:p>
            <a:r>
              <a:rPr lang="en-US" b="1" dirty="0">
                <a:solidFill>
                  <a:srgbClr val="EE7860"/>
                </a:solidFill>
              </a:rPr>
              <a:t>Fast five – Question 3 </a:t>
            </a:r>
            <a:r>
              <a:rPr lang="en-US" b="1" dirty="0">
                <a:solidFill>
                  <a:srgbClr val="BFBFBF"/>
                </a:solidFill>
              </a:rPr>
              <a:t>(Answer)</a:t>
            </a:r>
            <a:endParaRPr lang="en-US" dirty="0"/>
          </a:p>
        </p:txBody>
      </p:sp>
      <p:sp>
        <p:nvSpPr>
          <p:cNvPr id="3" name="Content Placeholder 2"/>
          <p:cNvSpPr>
            <a:spLocks noGrp="1"/>
          </p:cNvSpPr>
          <p:nvPr>
            <p:ph idx="1"/>
          </p:nvPr>
        </p:nvSpPr>
        <p:spPr>
          <a:xfrm>
            <a:off x="3382177" y="2629493"/>
            <a:ext cx="8198386" cy="2713688"/>
          </a:xfrm>
        </p:spPr>
        <p:txBody>
          <a:bodyPr>
            <a:normAutofit/>
          </a:bodyPr>
          <a:lstStyle/>
          <a:p>
            <a:pPr marL="0" indent="0">
              <a:buNone/>
            </a:pPr>
            <a:r>
              <a:rPr lang="en-US" sz="1600" dirty="0">
                <a:solidFill>
                  <a:schemeClr val="tx1">
                    <a:lumMod val="95000"/>
                    <a:lumOff val="5000"/>
                  </a:schemeClr>
                </a:solidFill>
              </a:rPr>
              <a:t>internal</a:t>
            </a:r>
          </a:p>
        </p:txBody>
      </p:sp>
      <p:sp>
        <p:nvSpPr>
          <p:cNvPr id="4" name="Content Placeholder 2"/>
          <p:cNvSpPr txBox="1">
            <a:spLocks/>
          </p:cNvSpPr>
          <p:nvPr/>
        </p:nvSpPr>
        <p:spPr>
          <a:xfrm>
            <a:off x="3382178" y="1512067"/>
            <a:ext cx="8200222"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a:latin typeface="Arial" panose="020B0604020202020204" pitchFamily="34" charset="0"/>
              </a:rPr>
              <a:t>If you compare the score achieved for the first 10 questions with the last 10, this is a test for __________ reliability. </a:t>
            </a:r>
          </a:p>
        </p:txBody>
      </p:sp>
      <p:sp>
        <p:nvSpPr>
          <p:cNvPr id="5" name="Content Placeholder 2"/>
          <p:cNvSpPr txBox="1">
            <a:spLocks/>
          </p:cNvSpPr>
          <p:nvPr/>
        </p:nvSpPr>
        <p:spPr>
          <a:xfrm>
            <a:off x="3399904" y="2271798"/>
            <a:ext cx="6292193" cy="535006"/>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rgbClr val="448ABF"/>
                </a:solidFill>
                <a:latin typeface="Arial" panose="020B0604020202020204" pitchFamily="34" charset="0"/>
              </a:rPr>
              <a:t>Answer:</a:t>
            </a:r>
          </a:p>
        </p:txBody>
      </p:sp>
    </p:spTree>
    <p:extLst>
      <p:ext uri="{BB962C8B-B14F-4D97-AF65-F5344CB8AC3E}">
        <p14:creationId xmlns:p14="http://schemas.microsoft.com/office/powerpoint/2010/main" val="783883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327094" y="274638"/>
            <a:ext cx="6963701" cy="1143000"/>
          </a:xfrm>
        </p:spPr>
        <p:txBody>
          <a:bodyPr/>
          <a:lstStyle/>
          <a:p>
            <a:r>
              <a:rPr lang="en-US" b="1" dirty="0">
                <a:solidFill>
                  <a:srgbClr val="EE7860"/>
                </a:solidFill>
              </a:rPr>
              <a:t>Fast five – Question 4</a:t>
            </a:r>
            <a:endParaRPr lang="en-US" dirty="0"/>
          </a:p>
        </p:txBody>
      </p:sp>
      <p:sp>
        <p:nvSpPr>
          <p:cNvPr id="3" name="Content Placeholder 2"/>
          <p:cNvSpPr>
            <a:spLocks noGrp="1"/>
          </p:cNvSpPr>
          <p:nvPr>
            <p:ph idx="1"/>
          </p:nvPr>
        </p:nvSpPr>
        <p:spPr>
          <a:xfrm>
            <a:off x="3327094" y="1512067"/>
            <a:ext cx="8255306" cy="4525963"/>
          </a:xfrm>
        </p:spPr>
        <p:txBody>
          <a:bodyPr>
            <a:normAutofit/>
          </a:bodyPr>
          <a:lstStyle/>
          <a:p>
            <a:pPr marL="0" indent="0">
              <a:buNone/>
            </a:pPr>
            <a:r>
              <a:rPr lang="en-US" sz="1600" dirty="0"/>
              <a:t>An exploration that explores the suitability for findings to apply to the entire population would have to have high _____________ validity. </a:t>
            </a:r>
          </a:p>
        </p:txBody>
      </p:sp>
    </p:spTree>
    <p:extLst>
      <p:ext uri="{BB962C8B-B14F-4D97-AF65-F5344CB8AC3E}">
        <p14:creationId xmlns:p14="http://schemas.microsoft.com/office/powerpoint/2010/main" val="2062335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094" y="284577"/>
            <a:ext cx="8615190" cy="1143000"/>
          </a:xfrm>
        </p:spPr>
        <p:txBody>
          <a:bodyPr>
            <a:normAutofit/>
          </a:bodyPr>
          <a:lstStyle/>
          <a:p>
            <a:r>
              <a:rPr lang="en-US" b="1" dirty="0">
                <a:solidFill>
                  <a:srgbClr val="EE7860"/>
                </a:solidFill>
              </a:rPr>
              <a:t>Fast five – Question 4 </a:t>
            </a:r>
            <a:r>
              <a:rPr lang="en-US" b="1" dirty="0">
                <a:solidFill>
                  <a:srgbClr val="BFBFBF"/>
                </a:solidFill>
              </a:rPr>
              <a:t>(Answer)</a:t>
            </a:r>
            <a:endParaRPr lang="en-US" dirty="0"/>
          </a:p>
        </p:txBody>
      </p:sp>
      <p:sp>
        <p:nvSpPr>
          <p:cNvPr id="3" name="Content Placeholder 2"/>
          <p:cNvSpPr>
            <a:spLocks noGrp="1"/>
          </p:cNvSpPr>
          <p:nvPr>
            <p:ph idx="1"/>
          </p:nvPr>
        </p:nvSpPr>
        <p:spPr>
          <a:xfrm>
            <a:off x="3327094" y="2701889"/>
            <a:ext cx="6925616" cy="2693071"/>
          </a:xfrm>
        </p:spPr>
        <p:txBody>
          <a:bodyPr>
            <a:normAutofit/>
          </a:bodyPr>
          <a:lstStyle/>
          <a:p>
            <a:pPr marL="0" indent="0">
              <a:buNone/>
            </a:pPr>
            <a:r>
              <a:rPr lang="en-US" sz="1600" dirty="0">
                <a:solidFill>
                  <a:schemeClr val="tx1">
                    <a:lumMod val="95000"/>
                    <a:lumOff val="5000"/>
                  </a:schemeClr>
                </a:solidFill>
              </a:rPr>
              <a:t>external</a:t>
            </a:r>
          </a:p>
        </p:txBody>
      </p:sp>
      <p:sp>
        <p:nvSpPr>
          <p:cNvPr id="4" name="Content Placeholder 2"/>
          <p:cNvSpPr txBox="1">
            <a:spLocks/>
          </p:cNvSpPr>
          <p:nvPr/>
        </p:nvSpPr>
        <p:spPr>
          <a:xfrm>
            <a:off x="3327094" y="1512067"/>
            <a:ext cx="825530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a:latin typeface="Arial" panose="020B0604020202020204" pitchFamily="34" charset="0"/>
              </a:rPr>
              <a:t>An exploration that explores the suitability for findings to apply to the entire population would have to have high _____________ validity. </a:t>
            </a:r>
          </a:p>
        </p:txBody>
      </p:sp>
      <p:sp>
        <p:nvSpPr>
          <p:cNvPr id="5" name="Content Placeholder 2"/>
          <p:cNvSpPr txBox="1">
            <a:spLocks/>
          </p:cNvSpPr>
          <p:nvPr/>
        </p:nvSpPr>
        <p:spPr>
          <a:xfrm>
            <a:off x="3327094" y="2305828"/>
            <a:ext cx="6292193" cy="535006"/>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rgbClr val="448ABF"/>
                </a:solidFill>
                <a:latin typeface="Arial" panose="020B0604020202020204" pitchFamily="34" charset="0"/>
              </a:rPr>
              <a:t>Answer:</a:t>
            </a:r>
          </a:p>
        </p:txBody>
      </p:sp>
    </p:spTree>
    <p:extLst>
      <p:ext uri="{BB962C8B-B14F-4D97-AF65-F5344CB8AC3E}">
        <p14:creationId xmlns:p14="http://schemas.microsoft.com/office/powerpoint/2010/main" val="129122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298784" y="233476"/>
            <a:ext cx="8449520" cy="5657127"/>
          </a:xfrm>
          <a:prstGeom prst="rect">
            <a:avLst/>
          </a:prstGeom>
        </p:spPr>
      </p:pic>
      <p:sp>
        <p:nvSpPr>
          <p:cNvPr id="3" name="Content Placeholder 2"/>
          <p:cNvSpPr>
            <a:spLocks noGrp="1"/>
          </p:cNvSpPr>
          <p:nvPr>
            <p:ph idx="1"/>
          </p:nvPr>
        </p:nvSpPr>
        <p:spPr>
          <a:xfrm>
            <a:off x="3532472" y="343592"/>
            <a:ext cx="8065969" cy="5549558"/>
          </a:xfrm>
          <a:noFill/>
        </p:spPr>
        <p:txBody>
          <a:bodyPr>
            <a:noAutofit/>
          </a:bodyPr>
          <a:lstStyle/>
          <a:p>
            <a:pPr marL="228600" indent="-228600" algn="ctr">
              <a:buFont typeface="+mj-lt"/>
              <a:buAutoNum type="arabicPeriod"/>
            </a:pPr>
            <a:endParaRPr lang="en-US" sz="1300" dirty="0">
              <a:solidFill>
                <a:srgbClr val="401624"/>
              </a:solidFill>
            </a:endParaRPr>
          </a:p>
          <a:p>
            <a:pPr marL="0" indent="0" algn="ctr">
              <a:buNone/>
            </a:pPr>
            <a:r>
              <a:rPr lang="en-US" sz="1400" b="1" dirty="0">
                <a:solidFill>
                  <a:srgbClr val="401624"/>
                </a:solidFill>
              </a:rPr>
              <a:t>The Original Australian Test of  Intelligence</a:t>
            </a:r>
          </a:p>
          <a:p>
            <a:pPr marL="228600" indent="-228600">
              <a:buFont typeface="+mj-lt"/>
              <a:buAutoNum type="arabicPeriod"/>
            </a:pPr>
            <a:endParaRPr lang="en-US" sz="1300" dirty="0">
              <a:solidFill>
                <a:srgbClr val="401624"/>
              </a:solidFill>
            </a:endParaRPr>
          </a:p>
          <a:p>
            <a:pPr marL="228600" indent="-228600">
              <a:buFont typeface="+mj-lt"/>
              <a:buAutoNum type="arabicPeriod"/>
            </a:pPr>
            <a:r>
              <a:rPr lang="en-US" sz="1300" dirty="0">
                <a:solidFill>
                  <a:srgbClr val="401624"/>
                </a:solidFill>
              </a:rPr>
              <a:t>What number comes next in the sequence, one, two, three, __________?</a:t>
            </a:r>
          </a:p>
          <a:p>
            <a:pPr marL="228600" indent="-228600">
              <a:buFont typeface="+mj-lt"/>
              <a:buAutoNum type="arabicPeriod"/>
            </a:pPr>
            <a:r>
              <a:rPr lang="en-US" sz="1300" dirty="0">
                <a:solidFill>
                  <a:srgbClr val="401624"/>
                </a:solidFill>
              </a:rPr>
              <a:t>How many lunar months are in a year?</a:t>
            </a:r>
          </a:p>
          <a:p>
            <a:pPr marL="228600" indent="-228600">
              <a:buFont typeface="+mj-lt"/>
              <a:buAutoNum type="arabicPeriod"/>
            </a:pPr>
            <a:r>
              <a:rPr lang="en-US" sz="1300" dirty="0">
                <a:solidFill>
                  <a:srgbClr val="401624"/>
                </a:solidFill>
              </a:rPr>
              <a:t>As wallaby is to animal so cigarette is to __________</a:t>
            </a:r>
          </a:p>
          <a:p>
            <a:pPr marL="228600" indent="-228600">
              <a:buFont typeface="+mj-lt"/>
              <a:buAutoNum type="arabicPeriod"/>
            </a:pPr>
            <a:r>
              <a:rPr lang="en-US" sz="1300" dirty="0">
                <a:solidFill>
                  <a:srgbClr val="401624"/>
                </a:solidFill>
              </a:rPr>
              <a:t>Three of the following items may be classified with salt-water crocodile.  Which are they?      marine   turtle   brolga    frilled lizard    black snake    (circle your answers)</a:t>
            </a:r>
          </a:p>
          <a:p>
            <a:pPr marL="228600" indent="-228600">
              <a:buFont typeface="+mj-lt"/>
              <a:buAutoNum type="arabicPeriod"/>
            </a:pPr>
            <a:r>
              <a:rPr lang="en-US" sz="1300" dirty="0">
                <a:solidFill>
                  <a:srgbClr val="401624"/>
                </a:solidFill>
              </a:rPr>
              <a:t>Which items may be classified with sugar?     honey   </a:t>
            </a:r>
            <a:r>
              <a:rPr lang="en-US" sz="1300" dirty="0" err="1">
                <a:solidFill>
                  <a:srgbClr val="401624"/>
                </a:solidFill>
              </a:rPr>
              <a:t>witchetty</a:t>
            </a:r>
            <a:r>
              <a:rPr lang="en-US" sz="1300" dirty="0">
                <a:solidFill>
                  <a:srgbClr val="401624"/>
                </a:solidFill>
              </a:rPr>
              <a:t> grub   flour   water-</a:t>
            </a:r>
            <a:r>
              <a:rPr lang="en-US" sz="1300" dirty="0" err="1">
                <a:solidFill>
                  <a:srgbClr val="401624"/>
                </a:solidFill>
              </a:rPr>
              <a:t>lillies</a:t>
            </a:r>
            <a:r>
              <a:rPr lang="en-US" sz="1300" dirty="0">
                <a:solidFill>
                  <a:srgbClr val="401624"/>
                </a:solidFill>
              </a:rPr>
              <a:t>    (circle your answers)</a:t>
            </a:r>
          </a:p>
          <a:p>
            <a:pPr marL="228600" indent="-228600">
              <a:buFont typeface="+mj-lt"/>
              <a:buAutoNum type="arabicPeriod"/>
            </a:pPr>
            <a:r>
              <a:rPr lang="en-US" sz="1300" dirty="0">
                <a:solidFill>
                  <a:srgbClr val="401624"/>
                </a:solidFill>
              </a:rPr>
              <a:t>We eat food and we __________ water.</a:t>
            </a:r>
          </a:p>
          <a:p>
            <a:pPr marL="228600" indent="-228600">
              <a:buFont typeface="+mj-lt"/>
              <a:buAutoNum type="arabicPeriod"/>
            </a:pPr>
            <a:r>
              <a:rPr lang="en-US" sz="1300" dirty="0">
                <a:solidFill>
                  <a:srgbClr val="401624"/>
                </a:solidFill>
              </a:rPr>
              <a:t>Sam, Ben and Harry are sitting together.  Sam faces Ben and Ben gives him a cigarette.  Harry sits quietly with his back to both Ben and Sam and contributes nothing to the animated conversation going on between Sam and Ben.  One of the men is Ben's brother, the other is Ben's sister's child.  Who is the nephew?     a. Sam  b. Harry  c. Ben    (circle your answer)</a:t>
            </a:r>
          </a:p>
          <a:p>
            <a:pPr marL="228600" indent="-228600">
              <a:buFont typeface="+mj-lt"/>
              <a:buAutoNum type="arabicPeriod"/>
            </a:pPr>
            <a:r>
              <a:rPr lang="en-US" sz="1300" dirty="0">
                <a:solidFill>
                  <a:srgbClr val="401624"/>
                </a:solidFill>
              </a:rPr>
              <a:t>Suppose your brother in his mid-forties dies unexpectedly.  Would you attribute his death to (circle your answer):     a. God   b. Fate   c. Germs   D. No-one   e. Someone   f. Your brother himself</a:t>
            </a:r>
          </a:p>
          <a:p>
            <a:pPr marL="228600" indent="-228600">
              <a:buFont typeface="+mj-lt"/>
              <a:buAutoNum type="arabicPeriod"/>
            </a:pPr>
            <a:r>
              <a:rPr lang="en-US" sz="1300" dirty="0">
                <a:solidFill>
                  <a:srgbClr val="401624"/>
                </a:solidFill>
              </a:rPr>
              <a:t>You are out in the bush with your wife and young children and you are all hungry.  You have a rifle and bullets.  You see three animals all within range - a young emu, a large kangaroo and a small female wallaby.  Which should you shoot for food?    a. Young emu   b. Large kangaroo   c. Small female wallaby (circle your answer)</a:t>
            </a:r>
          </a:p>
          <a:p>
            <a:pPr marL="228600" indent="-228600">
              <a:buFont typeface="+mj-lt"/>
              <a:buAutoNum type="arabicPeriod"/>
            </a:pPr>
            <a:r>
              <a:rPr lang="en-US" sz="1300" dirty="0">
                <a:solidFill>
                  <a:srgbClr val="401624"/>
                </a:solidFill>
              </a:rPr>
              <a:t>Why should you be careful of your cousins?	</a:t>
            </a:r>
          </a:p>
          <a:p>
            <a:pPr>
              <a:buFont typeface="+mj-lt"/>
              <a:buAutoNum type="arabicPeriod"/>
            </a:pPr>
            <a:endParaRPr lang="en-US" sz="1300" dirty="0">
              <a:solidFill>
                <a:srgbClr val="401624"/>
              </a:solidFill>
            </a:endParaRPr>
          </a:p>
        </p:txBody>
      </p:sp>
      <p:sp>
        <p:nvSpPr>
          <p:cNvPr id="2" name="Rectangle 1"/>
          <p:cNvSpPr/>
          <p:nvPr/>
        </p:nvSpPr>
        <p:spPr>
          <a:xfrm>
            <a:off x="3298784" y="5943538"/>
            <a:ext cx="5773779" cy="430887"/>
          </a:xfrm>
          <a:prstGeom prst="rect">
            <a:avLst/>
          </a:prstGeom>
        </p:spPr>
        <p:txBody>
          <a:bodyPr wrap="square">
            <a:spAutoFit/>
          </a:bodyPr>
          <a:lstStyle/>
          <a:p>
            <a:r>
              <a:rPr lang="en-US" sz="1100" dirty="0">
                <a:latin typeface="Arial" panose="020B0604020202020204" pitchFamily="34" charset="0"/>
                <a:ea typeface="Whitney Office" charset="0"/>
                <a:cs typeface="Arial" panose="020B0604020202020204" pitchFamily="34" charset="0"/>
              </a:rPr>
              <a:t>Test Developed by Edward River Aboriginal Community.</a:t>
            </a:r>
          </a:p>
          <a:p>
            <a:r>
              <a:rPr lang="en-US" sz="1100" dirty="0">
                <a:latin typeface="Arial" panose="020B0604020202020204" pitchFamily="34" charset="0"/>
                <a:ea typeface="Whitney Office" charset="0"/>
                <a:cs typeface="Arial" panose="020B0604020202020204" pitchFamily="34" charset="0"/>
              </a:rPr>
              <a:t>Source unknown.</a:t>
            </a:r>
          </a:p>
        </p:txBody>
      </p:sp>
    </p:spTree>
    <p:extLst>
      <p:ext uri="{BB962C8B-B14F-4D97-AF65-F5344CB8AC3E}">
        <p14:creationId xmlns:p14="http://schemas.microsoft.com/office/powerpoint/2010/main" val="412384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272010" y="274638"/>
            <a:ext cx="7018785" cy="1143000"/>
          </a:xfrm>
        </p:spPr>
        <p:txBody>
          <a:bodyPr/>
          <a:lstStyle/>
          <a:p>
            <a:r>
              <a:rPr lang="en-US" b="1" dirty="0">
                <a:solidFill>
                  <a:srgbClr val="EE7860"/>
                </a:solidFill>
              </a:rPr>
              <a:t>Fast five – Question 5</a:t>
            </a:r>
            <a:endParaRPr lang="en-US" dirty="0"/>
          </a:p>
        </p:txBody>
      </p:sp>
      <p:sp>
        <p:nvSpPr>
          <p:cNvPr id="3" name="Content Placeholder 2"/>
          <p:cNvSpPr>
            <a:spLocks noGrp="1"/>
          </p:cNvSpPr>
          <p:nvPr>
            <p:ph idx="1"/>
          </p:nvPr>
        </p:nvSpPr>
        <p:spPr>
          <a:xfrm>
            <a:off x="3272010" y="1523084"/>
            <a:ext cx="8310390" cy="4525963"/>
          </a:xfrm>
        </p:spPr>
        <p:txBody>
          <a:bodyPr>
            <a:normAutofit/>
          </a:bodyPr>
          <a:lstStyle/>
          <a:p>
            <a:pPr marL="0" indent="0">
              <a:buNone/>
            </a:pPr>
            <a:r>
              <a:rPr lang="en-US" sz="1600" dirty="0"/>
              <a:t>Validity and reliability are not important when conducting experiments in Psychology only in testing IQ. True or False?</a:t>
            </a:r>
          </a:p>
        </p:txBody>
      </p:sp>
    </p:spTree>
    <p:extLst>
      <p:ext uri="{BB962C8B-B14F-4D97-AF65-F5344CB8AC3E}">
        <p14:creationId xmlns:p14="http://schemas.microsoft.com/office/powerpoint/2010/main" val="1276321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009" y="284577"/>
            <a:ext cx="8659257" cy="1143000"/>
          </a:xfrm>
        </p:spPr>
        <p:txBody>
          <a:bodyPr>
            <a:normAutofit/>
          </a:bodyPr>
          <a:lstStyle/>
          <a:p>
            <a:r>
              <a:rPr lang="en-US" b="1" dirty="0">
                <a:solidFill>
                  <a:srgbClr val="EE7860"/>
                </a:solidFill>
              </a:rPr>
              <a:t>Fast five – Question 5 </a:t>
            </a:r>
            <a:r>
              <a:rPr lang="en-US" b="1" dirty="0">
                <a:solidFill>
                  <a:srgbClr val="BFBFBF"/>
                </a:solidFill>
              </a:rPr>
              <a:t>(Answer)</a:t>
            </a:r>
            <a:endParaRPr lang="en-US" dirty="0"/>
          </a:p>
        </p:txBody>
      </p:sp>
      <p:sp>
        <p:nvSpPr>
          <p:cNvPr id="3" name="Content Placeholder 2"/>
          <p:cNvSpPr>
            <a:spLocks noGrp="1"/>
          </p:cNvSpPr>
          <p:nvPr>
            <p:ph idx="1"/>
          </p:nvPr>
        </p:nvSpPr>
        <p:spPr>
          <a:xfrm>
            <a:off x="3272010" y="2679856"/>
            <a:ext cx="8043690" cy="2509089"/>
          </a:xfrm>
        </p:spPr>
        <p:txBody>
          <a:bodyPr>
            <a:normAutofit/>
          </a:bodyPr>
          <a:lstStyle/>
          <a:p>
            <a:pPr marL="0" indent="0">
              <a:buNone/>
            </a:pPr>
            <a:r>
              <a:rPr lang="en-US" sz="1600" dirty="0">
                <a:solidFill>
                  <a:schemeClr val="tx1">
                    <a:lumMod val="95000"/>
                    <a:lumOff val="5000"/>
                  </a:schemeClr>
                </a:solidFill>
              </a:rPr>
              <a:t>False</a:t>
            </a:r>
          </a:p>
          <a:p>
            <a:pPr marL="0" indent="0">
              <a:buNone/>
            </a:pPr>
            <a:endParaRPr lang="en-US" sz="1600" dirty="0">
              <a:solidFill>
                <a:schemeClr val="tx1">
                  <a:lumMod val="95000"/>
                  <a:lumOff val="5000"/>
                </a:schemeClr>
              </a:solidFill>
            </a:endParaRPr>
          </a:p>
        </p:txBody>
      </p:sp>
      <p:sp>
        <p:nvSpPr>
          <p:cNvPr id="4" name="Content Placeholder 2"/>
          <p:cNvSpPr txBox="1">
            <a:spLocks/>
          </p:cNvSpPr>
          <p:nvPr/>
        </p:nvSpPr>
        <p:spPr>
          <a:xfrm>
            <a:off x="3272010" y="1523084"/>
            <a:ext cx="8310390" cy="12641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latin typeface="Arial" panose="020B0604020202020204" pitchFamily="34" charset="0"/>
              </a:rPr>
              <a:t>Validity and reliability are not important when conducting experiments in Psychology only in testing IQ. True or False? </a:t>
            </a:r>
          </a:p>
        </p:txBody>
      </p:sp>
      <p:sp>
        <p:nvSpPr>
          <p:cNvPr id="5" name="Content Placeholder 2"/>
          <p:cNvSpPr txBox="1">
            <a:spLocks/>
          </p:cNvSpPr>
          <p:nvPr/>
        </p:nvSpPr>
        <p:spPr>
          <a:xfrm>
            <a:off x="3272010" y="2252261"/>
            <a:ext cx="6292193" cy="535006"/>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rgbClr val="448ABF"/>
                </a:solidFill>
                <a:latin typeface="Arial" panose="020B0604020202020204" pitchFamily="34" charset="0"/>
              </a:rPr>
              <a:t>Answer:</a:t>
            </a:r>
          </a:p>
        </p:txBody>
      </p:sp>
    </p:spTree>
    <p:extLst>
      <p:ext uri="{BB962C8B-B14F-4D97-AF65-F5344CB8AC3E}">
        <p14:creationId xmlns:p14="http://schemas.microsoft.com/office/powerpoint/2010/main" val="2072733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531607" y="5265209"/>
            <a:ext cx="5984193" cy="738664"/>
          </a:xfrm>
          <a:prstGeom prst="rect">
            <a:avLst/>
          </a:prstGeom>
        </p:spPr>
        <p:txBody>
          <a:bodyPr wrap="square">
            <a:spAutoFit/>
          </a:bodyPr>
          <a:lstStyle/>
          <a:p>
            <a:pPr lvl="3" algn="ctr" fontAlgn="base"/>
            <a:r>
              <a:rPr lang="en-AU" sz="1050" dirty="0">
                <a:solidFill>
                  <a:prstClr val="white">
                    <a:lumMod val="50000"/>
                  </a:prstClr>
                </a:solidFill>
                <a:latin typeface="Arial" panose="020B0604020202020204" pitchFamily="34" charset="0"/>
                <a:cs typeface="Whitney Book"/>
              </a:rPr>
              <a:t>We do our best to make these slides comprehensive and up-to-date, however there may be errors. </a:t>
            </a:r>
          </a:p>
          <a:p>
            <a:pPr lvl="3" algn="ctr" fontAlgn="base"/>
            <a:r>
              <a:rPr lang="en-AU" sz="1050" dirty="0">
                <a:solidFill>
                  <a:prstClr val="white">
                    <a:lumMod val="50000"/>
                  </a:prstClr>
                </a:solidFill>
                <a:latin typeface="Arial" panose="020B0604020202020204" pitchFamily="34" charset="0"/>
                <a:cs typeface="Whitney Book"/>
              </a:rPr>
              <a:t>We'd appreciate it if you pointed these out to us!</a:t>
            </a:r>
          </a:p>
          <a:p>
            <a:pPr algn="ctr"/>
            <a:endParaRPr lang="en-AU" sz="1050" dirty="0">
              <a:solidFill>
                <a:prstClr val="white">
                  <a:lumMod val="50000"/>
                </a:prstClr>
              </a:solidFill>
              <a:latin typeface="Arial" panose="020B0604020202020204" pitchFamily="34" charset="0"/>
              <a:cs typeface="Whitney Book"/>
            </a:endParaRPr>
          </a:p>
        </p:txBody>
      </p:sp>
      <p:sp>
        <p:nvSpPr>
          <p:cNvPr id="6" name="Rectangle 5"/>
          <p:cNvSpPr/>
          <p:nvPr/>
        </p:nvSpPr>
        <p:spPr>
          <a:xfrm>
            <a:off x="2066145" y="2473943"/>
            <a:ext cx="8059709" cy="1815882"/>
          </a:xfrm>
          <a:prstGeom prst="rect">
            <a:avLst/>
          </a:prstGeom>
        </p:spPr>
        <p:txBody>
          <a:bodyPr wrap="square">
            <a:spAutoFit/>
          </a:bodyPr>
          <a:lstStyle/>
          <a:p>
            <a:pPr algn="ctr"/>
            <a:r>
              <a:rPr lang="en-AU" sz="1600" dirty="0">
                <a:solidFill>
                  <a:prstClr val="black"/>
                </a:solidFill>
                <a:latin typeface="Arial" panose="020B0604020202020204" pitchFamily="34" charset="0"/>
              </a:rPr>
              <a:t>The copyright in substantial portions of this material is owned by the Victorian Curriculum and Assessment Authority. Used with permission. The VCAA does not endorse this product and makes no warranties regarding the correctness or accuracy of its content. To the extent permitted by law, the VCAA excludes all liability for any loss or damage suffered or incurred as a result of accessing, using or relying on the content. Current and past VCAA exams and related content can be accessed directly at </a:t>
            </a:r>
            <a:r>
              <a:rPr lang="en-AU" sz="1600" dirty="0">
                <a:solidFill>
                  <a:prstClr val="black"/>
                </a:solidFill>
                <a:latin typeface="Arial" panose="020B0604020202020204" pitchFamily="34" charset="0"/>
                <a:hlinkClick r:id="rId2"/>
              </a:rPr>
              <a:t>www.vcaa.vic.edu.au</a:t>
            </a:r>
            <a:endParaRPr lang="en-AU" sz="1600" dirty="0">
              <a:solidFill>
                <a:prstClr val="black"/>
              </a:solidFill>
              <a:latin typeface="Arial" panose="020B0604020202020204" pitchFamily="34" charset="0"/>
            </a:endParaRPr>
          </a:p>
        </p:txBody>
      </p:sp>
      <p:pic>
        <p:nvPicPr>
          <p:cNvPr id="7" name="Picture 4" descr="C:\Users\ToD Recoding Laptop\Desktop\stock assets\Logo_Edrolo_Trans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568181"/>
            <a:ext cx="5715000" cy="17216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6205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t>Validity &amp; reliability</a:t>
            </a:r>
          </a:p>
        </p:txBody>
      </p:sp>
      <p:sp>
        <p:nvSpPr>
          <p:cNvPr id="3" name="Content Placeholder 2"/>
          <p:cNvSpPr>
            <a:spLocks noGrp="1"/>
          </p:cNvSpPr>
          <p:nvPr>
            <p:ph idx="1"/>
          </p:nvPr>
        </p:nvSpPr>
        <p:spPr>
          <a:xfrm>
            <a:off x="3192810" y="1417323"/>
            <a:ext cx="8389590" cy="4525963"/>
          </a:xfrm>
        </p:spPr>
        <p:txBody>
          <a:bodyPr>
            <a:noAutofit/>
          </a:bodyPr>
          <a:lstStyle/>
          <a:p>
            <a:r>
              <a:rPr lang="en-AU" sz="1600" b="1" dirty="0"/>
              <a:t>Validity</a:t>
            </a:r>
            <a:r>
              <a:rPr lang="en-AU" sz="1600" dirty="0"/>
              <a:t> refers to the extent to which an assessment tool actually measures what it is </a:t>
            </a:r>
            <a:r>
              <a:rPr lang="en-AU" sz="1600" b="1" dirty="0"/>
              <a:t>designed to measure</a:t>
            </a:r>
            <a:r>
              <a:rPr lang="en-AU" sz="1600" dirty="0"/>
              <a:t>. For example, does the IQ test measure IQ.</a:t>
            </a:r>
            <a:endParaRPr lang="en-AU" sz="1600" b="1" dirty="0"/>
          </a:p>
          <a:p>
            <a:r>
              <a:rPr lang="en-AU" sz="1600" b="1" dirty="0"/>
              <a:t>Reliability</a:t>
            </a:r>
            <a:r>
              <a:rPr lang="en-AU" sz="1600" dirty="0"/>
              <a:t> refers to the extent to which an assessment tool measures what it is supposed to measure </a:t>
            </a:r>
            <a:r>
              <a:rPr lang="en-AU" sz="1600" b="1" dirty="0"/>
              <a:t>consistently</a:t>
            </a:r>
            <a:r>
              <a:rPr lang="en-AU" sz="1600" dirty="0"/>
              <a:t>. For example, do I get the same IQ in each test.</a:t>
            </a:r>
          </a:p>
          <a:p>
            <a:pPr marL="0" indent="0">
              <a:buNone/>
            </a:pPr>
            <a:r>
              <a:rPr lang="en-AU" sz="1600" dirty="0"/>
              <a:t>How does this IQ test stand up? Give it a try:</a:t>
            </a:r>
          </a:p>
        </p:txBody>
      </p:sp>
      <p:pic>
        <p:nvPicPr>
          <p:cNvPr id="5" name="gn2qKt3bcBc"/>
          <p:cNvPicPr>
            <a:picLocks noRot="1" noChangeAspect="1"/>
          </p:cNvPicPr>
          <p:nvPr>
            <a:videoFile r:link="rId1"/>
            <p:extLst>
              <p:ext uri="{DAA4B4D4-6D71-4841-9C94-3DE7FCFB9230}">
                <p14:media xmlns:p14="http://schemas.microsoft.com/office/powerpoint/2010/main" r:link="rId2"/>
              </p:ext>
            </p:extLst>
          </p:nvPr>
        </p:nvPicPr>
        <p:blipFill>
          <a:blip r:embed="rId4"/>
          <a:stretch>
            <a:fillRect/>
          </a:stretch>
        </p:blipFill>
        <p:spPr>
          <a:xfrm>
            <a:off x="3291839" y="3170164"/>
            <a:ext cx="5093111" cy="2864875"/>
          </a:xfrm>
          <a:prstGeom prst="rect">
            <a:avLst/>
          </a:prstGeom>
        </p:spPr>
      </p:pic>
      <p:sp>
        <p:nvSpPr>
          <p:cNvPr id="6" name="Rectangle 5"/>
          <p:cNvSpPr/>
          <p:nvPr/>
        </p:nvSpPr>
        <p:spPr>
          <a:xfrm>
            <a:off x="3192810" y="6140616"/>
            <a:ext cx="3103735" cy="253916"/>
          </a:xfrm>
          <a:prstGeom prst="rect">
            <a:avLst/>
          </a:prstGeom>
        </p:spPr>
        <p:txBody>
          <a:bodyPr wrap="none">
            <a:spAutoFit/>
          </a:bodyPr>
          <a:lstStyle/>
          <a:p>
            <a:r>
              <a:rPr lang="en-AU" sz="1050" dirty="0">
                <a:latin typeface="Arial" panose="020B0604020202020204" pitchFamily="34" charset="0"/>
              </a:rPr>
              <a:t>https://www.youtube.com/watch?v=gn2qKt3bcBc</a:t>
            </a:r>
          </a:p>
        </p:txBody>
      </p:sp>
    </p:spTree>
    <p:extLst>
      <p:ext uri="{BB962C8B-B14F-4D97-AF65-F5344CB8AC3E}">
        <p14:creationId xmlns:p14="http://schemas.microsoft.com/office/powerpoint/2010/main" val="170495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t>IQ Test Activity</a:t>
            </a:r>
          </a:p>
        </p:txBody>
      </p:sp>
      <p:pic>
        <p:nvPicPr>
          <p:cNvPr id="5" name="gn2qKt3bcBc"/>
          <p:cNvPicPr>
            <a:picLocks noRot="1" noChangeAspect="1"/>
          </p:cNvPicPr>
          <p:nvPr>
            <a:videoFile r:link="rId1"/>
            <p:extLst>
              <p:ext uri="{DAA4B4D4-6D71-4841-9C94-3DE7FCFB9230}">
                <p14:media xmlns:p14="http://schemas.microsoft.com/office/powerpoint/2010/main" r:link="rId2"/>
              </p:ext>
            </p:extLst>
          </p:nvPr>
        </p:nvPicPr>
        <p:blipFill>
          <a:blip r:embed="rId4"/>
          <a:stretch>
            <a:fillRect/>
          </a:stretch>
        </p:blipFill>
        <p:spPr>
          <a:xfrm>
            <a:off x="3299140" y="1676007"/>
            <a:ext cx="7477758" cy="4206239"/>
          </a:xfrm>
          <a:prstGeom prst="rect">
            <a:avLst/>
          </a:prstGeom>
        </p:spPr>
      </p:pic>
      <p:sp>
        <p:nvSpPr>
          <p:cNvPr id="6" name="Rectangle 5"/>
          <p:cNvSpPr/>
          <p:nvPr/>
        </p:nvSpPr>
        <p:spPr>
          <a:xfrm>
            <a:off x="3192810" y="6140616"/>
            <a:ext cx="3103735" cy="253916"/>
          </a:xfrm>
          <a:prstGeom prst="rect">
            <a:avLst/>
          </a:prstGeom>
        </p:spPr>
        <p:txBody>
          <a:bodyPr wrap="none">
            <a:spAutoFit/>
          </a:bodyPr>
          <a:lstStyle/>
          <a:p>
            <a:r>
              <a:rPr lang="en-AU" sz="1050" dirty="0">
                <a:latin typeface="Arial" panose="020B0604020202020204" pitchFamily="34" charset="0"/>
              </a:rPr>
              <a:t>https://www.youtube.com/watch?v=gn2qKt3bcBc</a:t>
            </a:r>
          </a:p>
        </p:txBody>
      </p:sp>
    </p:spTree>
    <p:extLst>
      <p:ext uri="{BB962C8B-B14F-4D97-AF65-F5344CB8AC3E}">
        <p14:creationId xmlns:p14="http://schemas.microsoft.com/office/powerpoint/2010/main" val="83435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half" idx="2"/>
          </p:nvPr>
        </p:nvSpPr>
        <p:spPr>
          <a:xfrm>
            <a:off x="3223434" y="1463062"/>
            <a:ext cx="2752064" cy="4691063"/>
          </a:xfrm>
        </p:spPr>
        <p:txBody>
          <a:bodyPr>
            <a:normAutofit/>
          </a:bodyPr>
          <a:lstStyle/>
          <a:p>
            <a:pPr marL="285750" indent="-285750">
              <a:buFontTx/>
              <a:buChar char="•"/>
            </a:pPr>
            <a:r>
              <a:rPr lang="en-US" sz="1600" b="1" dirty="0"/>
              <a:t>Validity</a:t>
            </a:r>
            <a:r>
              <a:rPr lang="en-US" sz="1600" dirty="0"/>
              <a:t> – Does remembering these items actually assess short term memory ability?</a:t>
            </a:r>
          </a:p>
          <a:p>
            <a:pPr marL="285750" indent="-285750">
              <a:buFontTx/>
              <a:buChar char="•"/>
            </a:pPr>
            <a:endParaRPr lang="en-US" sz="1600" dirty="0"/>
          </a:p>
          <a:p>
            <a:pPr marL="285750" indent="-285750">
              <a:buFontTx/>
              <a:buChar char="•"/>
            </a:pPr>
            <a:r>
              <a:rPr lang="en-US" sz="1600" b="1" dirty="0"/>
              <a:t>Reliability</a:t>
            </a:r>
            <a:r>
              <a:rPr lang="en-US" sz="1600" dirty="0"/>
              <a:t> – If I repeat this test with different items will I get the same score?</a:t>
            </a:r>
          </a:p>
        </p:txBody>
      </p:sp>
      <p:sp>
        <p:nvSpPr>
          <p:cNvPr id="5" name="TextBox 4"/>
          <p:cNvSpPr txBox="1"/>
          <p:nvPr/>
        </p:nvSpPr>
        <p:spPr>
          <a:xfrm>
            <a:off x="3187175" y="6154125"/>
            <a:ext cx="3365024" cy="369332"/>
          </a:xfrm>
          <a:prstGeom prst="rect">
            <a:avLst/>
          </a:prstGeom>
          <a:noFill/>
        </p:spPr>
        <p:txBody>
          <a:bodyPr wrap="none" rtlCol="0">
            <a:spAutoFit/>
          </a:bodyPr>
          <a:lstStyle/>
          <a:p>
            <a:r>
              <a:rPr lang="en-US" sz="900" dirty="0">
                <a:latin typeface="Arial" panose="020B0604020202020204" pitchFamily="34" charset="0"/>
              </a:rPr>
              <a:t>Source: http://</a:t>
            </a:r>
            <a:r>
              <a:rPr lang="en-US" sz="900" dirty="0" err="1">
                <a:latin typeface="Arial" panose="020B0604020202020204" pitchFamily="34" charset="0"/>
              </a:rPr>
              <a:t>faculty.washington.edu</a:t>
            </a:r>
            <a:r>
              <a:rPr lang="en-US" sz="900" dirty="0">
                <a:latin typeface="Arial" panose="020B0604020202020204" pitchFamily="34" charset="0"/>
              </a:rPr>
              <a:t>/</a:t>
            </a:r>
            <a:r>
              <a:rPr lang="en-US" sz="900" dirty="0" err="1">
                <a:latin typeface="Arial" panose="020B0604020202020204" pitchFamily="34" charset="0"/>
              </a:rPr>
              <a:t>chudler</a:t>
            </a:r>
            <a:r>
              <a:rPr lang="en-US" sz="900" dirty="0">
                <a:latin typeface="Arial" panose="020B0604020202020204" pitchFamily="34" charset="0"/>
              </a:rPr>
              <a:t>/puzmatch3.html </a:t>
            </a:r>
          </a:p>
          <a:p>
            <a:endParaRPr lang="en-US" sz="900" dirty="0">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5794737" y="1158397"/>
            <a:ext cx="5845943" cy="4691063"/>
          </a:xfrm>
          <a:prstGeom prst="rect">
            <a:avLst/>
          </a:prstGeom>
        </p:spPr>
      </p:pic>
      <p:sp>
        <p:nvSpPr>
          <p:cNvPr id="7" name="Title 1"/>
          <p:cNvSpPr>
            <a:spLocks noGrp="1"/>
          </p:cNvSpPr>
          <p:nvPr>
            <p:ph type="title"/>
          </p:nvPr>
        </p:nvSpPr>
        <p:spPr>
          <a:xfrm>
            <a:off x="3187175" y="15397"/>
            <a:ext cx="8389589" cy="1143000"/>
          </a:xfrm>
        </p:spPr>
        <p:txBody>
          <a:bodyPr>
            <a:normAutofit/>
          </a:bodyPr>
          <a:lstStyle/>
          <a:p>
            <a:r>
              <a:rPr lang="en-AU" sz="3600"/>
              <a:t>Memory Test</a:t>
            </a:r>
            <a:endParaRPr lang="en-AU" sz="3600" dirty="0"/>
          </a:p>
        </p:txBody>
      </p:sp>
    </p:spTree>
    <p:extLst>
      <p:ext uri="{BB962C8B-B14F-4D97-AF65-F5344CB8AC3E}">
        <p14:creationId xmlns:p14="http://schemas.microsoft.com/office/powerpoint/2010/main" val="289426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Checking mechanisms</a:t>
            </a:r>
          </a:p>
        </p:txBody>
      </p:sp>
      <p:sp>
        <p:nvSpPr>
          <p:cNvPr id="6" name="Content Placeholder 5"/>
          <p:cNvSpPr>
            <a:spLocks noGrp="1"/>
          </p:cNvSpPr>
          <p:nvPr>
            <p:ph idx="1"/>
          </p:nvPr>
        </p:nvSpPr>
        <p:spPr>
          <a:xfrm>
            <a:off x="3212060" y="1417323"/>
            <a:ext cx="8463384" cy="1903394"/>
          </a:xfrm>
        </p:spPr>
        <p:txBody>
          <a:bodyPr>
            <a:normAutofit/>
          </a:bodyPr>
          <a:lstStyle/>
          <a:p>
            <a:r>
              <a:rPr lang="en-US" sz="1600" b="1" dirty="0"/>
              <a:t>Validity</a:t>
            </a:r>
            <a:r>
              <a:rPr lang="en-US" sz="1600" dirty="0"/>
              <a:t> – Compare findings with other tests, eliminate extraneous variables, </a:t>
            </a:r>
            <a:r>
              <a:rPr lang="en-US" sz="1600" dirty="0" err="1"/>
              <a:t>etc</a:t>
            </a:r>
            <a:endParaRPr lang="en-US" sz="1600" dirty="0"/>
          </a:p>
          <a:p>
            <a:pPr marL="0" indent="0">
              <a:buNone/>
            </a:pPr>
            <a:endParaRPr lang="en-US" sz="1600" dirty="0"/>
          </a:p>
          <a:p>
            <a:r>
              <a:rPr lang="en-US" sz="1600" b="1" dirty="0"/>
              <a:t>Reliability</a:t>
            </a:r>
            <a:r>
              <a:rPr lang="en-US" sz="1600" dirty="0"/>
              <a:t> – Retest, look at the scores you receive for the first and last half of a test, or every alternate response, </a:t>
            </a:r>
            <a:r>
              <a:rPr lang="en-US" sz="1600" dirty="0" err="1"/>
              <a:t>etc</a:t>
            </a:r>
            <a:endParaRPr lang="en-US" sz="1600" dirty="0"/>
          </a:p>
        </p:txBody>
      </p:sp>
    </p:spTree>
    <p:extLst>
      <p:ext uri="{BB962C8B-B14F-4D97-AF65-F5344CB8AC3E}">
        <p14:creationId xmlns:p14="http://schemas.microsoft.com/office/powerpoint/2010/main" val="105062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99907668"/>
              </p:ext>
            </p:extLst>
          </p:nvPr>
        </p:nvGraphicFramePr>
        <p:xfrm>
          <a:off x="3405963" y="1408861"/>
          <a:ext cx="8045301" cy="4663440"/>
        </p:xfrm>
        <a:graphic>
          <a:graphicData uri="http://schemas.openxmlformats.org/drawingml/2006/table">
            <a:tbl>
              <a:tblPr firstRow="1" bandRow="1">
                <a:tableStyleId>{5940675A-B579-460E-94D1-54222C63F5DA}</a:tableStyleId>
              </a:tblPr>
              <a:tblGrid>
                <a:gridCol w="1438638">
                  <a:extLst>
                    <a:ext uri="{9D8B030D-6E8A-4147-A177-3AD203B41FA5}">
                      <a16:colId xmlns:a16="http://schemas.microsoft.com/office/drawing/2014/main" xmlns="" val="20000"/>
                    </a:ext>
                  </a:extLst>
                </a:gridCol>
                <a:gridCol w="3282394">
                  <a:extLst>
                    <a:ext uri="{9D8B030D-6E8A-4147-A177-3AD203B41FA5}">
                      <a16:colId xmlns:a16="http://schemas.microsoft.com/office/drawing/2014/main" xmlns="" val="20001"/>
                    </a:ext>
                  </a:extLst>
                </a:gridCol>
                <a:gridCol w="3324269">
                  <a:extLst>
                    <a:ext uri="{9D8B030D-6E8A-4147-A177-3AD203B41FA5}">
                      <a16:colId xmlns:a16="http://schemas.microsoft.com/office/drawing/2014/main" xmlns="" val="20002"/>
                    </a:ext>
                  </a:extLst>
                </a:gridCol>
              </a:tblGrid>
              <a:tr h="195309">
                <a:tc>
                  <a:txBody>
                    <a:bodyPr/>
                    <a:lstStyle/>
                    <a:p>
                      <a:endParaRPr lang="en-AU" sz="1600" dirty="0">
                        <a:latin typeface="Arial" panose="020B0604020202020204" pitchFamily="34" charset="0"/>
                      </a:endParaRPr>
                    </a:p>
                  </a:txBody>
                  <a:tcPr/>
                </a:tc>
                <a:tc>
                  <a:txBody>
                    <a:bodyPr/>
                    <a:lstStyle/>
                    <a:p>
                      <a:pPr algn="ctr"/>
                      <a:r>
                        <a:rPr lang="en-AU" sz="1600" b="1" dirty="0">
                          <a:latin typeface="Arial" panose="020B0604020202020204" pitchFamily="34" charset="0"/>
                        </a:rPr>
                        <a:t>Internal</a:t>
                      </a:r>
                    </a:p>
                  </a:txBody>
                  <a:tcPr/>
                </a:tc>
                <a:tc>
                  <a:txBody>
                    <a:bodyPr/>
                    <a:lstStyle/>
                    <a:p>
                      <a:pPr algn="ctr"/>
                      <a:r>
                        <a:rPr lang="en-AU" sz="1600" b="1" dirty="0">
                          <a:latin typeface="Arial" panose="020B0604020202020204" pitchFamily="34" charset="0"/>
                        </a:rPr>
                        <a:t>External</a:t>
                      </a:r>
                    </a:p>
                  </a:txBody>
                  <a:tcPr/>
                </a:tc>
                <a:extLst>
                  <a:ext uri="{0D108BD9-81ED-4DB2-BD59-A6C34878D82A}">
                    <a16:rowId xmlns:a16="http://schemas.microsoft.com/office/drawing/2014/main" xmlns="" val="10000"/>
                  </a:ext>
                </a:extLst>
              </a:tr>
              <a:tr h="1331652">
                <a:tc>
                  <a:txBody>
                    <a:bodyPr/>
                    <a:lstStyle/>
                    <a:p>
                      <a:r>
                        <a:rPr lang="en-AU" sz="1600" b="1" dirty="0">
                          <a:latin typeface="Arial" panose="020B0604020202020204" pitchFamily="34" charset="0"/>
                        </a:rPr>
                        <a:t>Validity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kern="1200" dirty="0">
                          <a:latin typeface="Arial" panose="020B0604020202020204" pitchFamily="34" charset="0"/>
                        </a:rPr>
                        <a:t>Construct validity – </a:t>
                      </a:r>
                    </a:p>
                    <a:p>
                      <a:pPr marL="0" marR="0" indent="0" algn="l" defTabSz="914400" rtl="0" eaLnBrk="1" fontAlgn="auto" latinLnBrk="0" hangingPunct="1">
                        <a:lnSpc>
                          <a:spcPct val="100000"/>
                        </a:lnSpc>
                        <a:spcBef>
                          <a:spcPts val="0"/>
                        </a:spcBef>
                        <a:spcAft>
                          <a:spcPts val="0"/>
                        </a:spcAft>
                        <a:buClrTx/>
                        <a:buSzTx/>
                        <a:buFontTx/>
                        <a:buNone/>
                        <a:tabLst/>
                        <a:defRPr/>
                      </a:pPr>
                      <a:r>
                        <a:rPr lang="en-AU" sz="1600" kern="1200" dirty="0">
                          <a:latin typeface="Arial" panose="020B0604020202020204" pitchFamily="34" charset="0"/>
                        </a:rPr>
                        <a:t>Are the instruments or research tools effectively assessing the content/theory we believe they are assessing?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kern="1200" dirty="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600" kern="1200" dirty="0" err="1">
                          <a:latin typeface="Arial" panose="020B0604020202020204" pitchFamily="34" charset="0"/>
                        </a:rPr>
                        <a:t>eg</a:t>
                      </a:r>
                      <a:r>
                        <a:rPr lang="en-AU" sz="1600" kern="1200" dirty="0">
                          <a:latin typeface="Arial" panose="020B0604020202020204" pitchFamily="34" charset="0"/>
                        </a:rPr>
                        <a:t> </a:t>
                      </a:r>
                      <a:r>
                        <a:rPr lang="en-AU" sz="1600" kern="1200" baseline="0" dirty="0">
                          <a:latin typeface="Arial" panose="020B0604020202020204" pitchFamily="34" charset="0"/>
                        </a:rPr>
                        <a:t> Is the type of memory test/words used actually testing the DV?</a:t>
                      </a:r>
                      <a:endParaRPr lang="en-AU" sz="1600" kern="1200" dirty="0">
                        <a:solidFill>
                          <a:schemeClr val="dk1"/>
                        </a:solidFill>
                        <a:latin typeface="Arial" panose="020B0604020202020204" pitchFamily="34" charset="0"/>
                        <a:ea typeface="+mn-ea"/>
                        <a:cs typeface="+mn-cs"/>
                      </a:endParaRPr>
                    </a:p>
                  </a:txBody>
                  <a:tcPr/>
                </a:tc>
                <a:tc>
                  <a:txBody>
                    <a:bodyPr/>
                    <a:lstStyle/>
                    <a:p>
                      <a:r>
                        <a:rPr lang="en-AU" sz="1600" kern="1200" dirty="0">
                          <a:latin typeface="Arial" panose="020B0604020202020204" pitchFamily="34" charset="0"/>
                        </a:rPr>
                        <a:t>External validity –</a:t>
                      </a:r>
                    </a:p>
                    <a:p>
                      <a:r>
                        <a:rPr lang="en-AU" sz="1600" kern="1200" dirty="0">
                          <a:latin typeface="Arial" panose="020B0604020202020204" pitchFamily="34" charset="0"/>
                        </a:rPr>
                        <a:t> Is the study done, and reported, in such a way</a:t>
                      </a:r>
                      <a:r>
                        <a:rPr lang="en-AU" sz="1600" kern="1200" baseline="0" dirty="0">
                          <a:latin typeface="Arial" panose="020B0604020202020204" pitchFamily="34" charset="0"/>
                        </a:rPr>
                        <a:t> </a:t>
                      </a:r>
                      <a:r>
                        <a:rPr lang="en-AU" sz="1600" kern="1200" dirty="0">
                          <a:latin typeface="Arial" panose="020B0604020202020204" pitchFamily="34" charset="0"/>
                        </a:rPr>
                        <a:t>that findings can be applied to the wider population? </a:t>
                      </a:r>
                    </a:p>
                    <a:p>
                      <a:endParaRPr lang="en-AU" sz="1600" kern="1200" dirty="0">
                        <a:latin typeface="Arial" panose="020B0604020202020204" pitchFamily="34" charset="0"/>
                      </a:endParaRPr>
                    </a:p>
                    <a:p>
                      <a:endParaRPr lang="en-AU" sz="1600" kern="1200" dirty="0">
                        <a:latin typeface="Arial" panose="020B0604020202020204" pitchFamily="34" charset="0"/>
                      </a:endParaRPr>
                    </a:p>
                    <a:p>
                      <a:r>
                        <a:rPr lang="en-AU" sz="1600" kern="1200" dirty="0" err="1">
                          <a:latin typeface="Arial" panose="020B0604020202020204" pitchFamily="34" charset="0"/>
                        </a:rPr>
                        <a:t>eg</a:t>
                      </a:r>
                      <a:r>
                        <a:rPr lang="en-AU" sz="1600" kern="1200" baseline="0" dirty="0">
                          <a:latin typeface="Arial" panose="020B0604020202020204" pitchFamily="34" charset="0"/>
                        </a:rPr>
                        <a:t> Is this true of all people or just your sample?</a:t>
                      </a:r>
                      <a:endParaRPr lang="en-AU" sz="1600" kern="1200" dirty="0">
                        <a:solidFill>
                          <a:schemeClr val="dk1"/>
                        </a:solidFill>
                        <a:latin typeface="Arial" panose="020B0604020202020204" pitchFamily="34" charset="0"/>
                        <a:ea typeface="+mn-ea"/>
                        <a:cs typeface="+mn-cs"/>
                      </a:endParaRPr>
                    </a:p>
                  </a:txBody>
                  <a:tcPr/>
                </a:tc>
                <a:extLst>
                  <a:ext uri="{0D108BD9-81ED-4DB2-BD59-A6C34878D82A}">
                    <a16:rowId xmlns:a16="http://schemas.microsoft.com/office/drawing/2014/main" xmlns="" val="10001"/>
                  </a:ext>
                </a:extLst>
              </a:tr>
              <a:tr h="1189610">
                <a:tc>
                  <a:txBody>
                    <a:bodyPr/>
                    <a:lstStyle/>
                    <a:p>
                      <a:r>
                        <a:rPr lang="en-AU" sz="1600" b="1" dirty="0">
                          <a:latin typeface="Arial" panose="020B0604020202020204" pitchFamily="34" charset="0"/>
                        </a:rPr>
                        <a:t>Reliability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kern="1200" dirty="0">
                          <a:latin typeface="Arial" panose="020B0604020202020204" pitchFamily="34" charset="0"/>
                        </a:rPr>
                        <a:t>Internal consistency reliability – Do all of the items in a test contribute equally to what they are measuring?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kern="1200" dirty="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600" kern="1200" dirty="0" err="1">
                          <a:latin typeface="Arial" panose="020B0604020202020204" pitchFamily="34" charset="0"/>
                        </a:rPr>
                        <a:t>eg</a:t>
                      </a:r>
                      <a:r>
                        <a:rPr lang="en-AU" sz="1600" kern="1200" dirty="0">
                          <a:latin typeface="Arial" panose="020B0604020202020204" pitchFamily="34" charset="0"/>
                        </a:rPr>
                        <a:t> Do you get the same score using alternate</a:t>
                      </a:r>
                      <a:r>
                        <a:rPr lang="en-AU" sz="1600" kern="1200" baseline="0" dirty="0">
                          <a:latin typeface="Arial" panose="020B0604020202020204" pitchFamily="34" charset="0"/>
                        </a:rPr>
                        <a:t> words or questions (no </a:t>
                      </a:r>
                      <a:r>
                        <a:rPr lang="en-AU" sz="1600" kern="1200" baseline="0" dirty="0" err="1">
                          <a:latin typeface="Arial" panose="020B0604020202020204" pitchFamily="34" charset="0"/>
                        </a:rPr>
                        <a:t>Evs</a:t>
                      </a:r>
                      <a:r>
                        <a:rPr lang="en-AU" sz="1600" kern="1200" baseline="0" dirty="0">
                          <a:latin typeface="Arial" panose="020B0604020202020204" pitchFamily="34" charset="0"/>
                        </a:rPr>
                        <a:t>)?</a:t>
                      </a:r>
                      <a:endParaRPr lang="en-AU" sz="1600" kern="1200" dirty="0">
                        <a:solidFill>
                          <a:schemeClr val="dk1"/>
                        </a:solidFill>
                        <a:latin typeface="Arial" panose="020B0604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kern="1200" dirty="0">
                          <a:latin typeface="Arial" panose="020B0604020202020204" pitchFamily="34" charset="0"/>
                        </a:rPr>
                        <a:t>Inter-rater reliability – </a:t>
                      </a:r>
                    </a:p>
                    <a:p>
                      <a:pPr marL="0" marR="0" indent="0" algn="l" defTabSz="914400" rtl="0" eaLnBrk="1" fontAlgn="auto" latinLnBrk="0" hangingPunct="1">
                        <a:lnSpc>
                          <a:spcPct val="100000"/>
                        </a:lnSpc>
                        <a:spcBef>
                          <a:spcPts val="0"/>
                        </a:spcBef>
                        <a:spcAft>
                          <a:spcPts val="0"/>
                        </a:spcAft>
                        <a:buClrTx/>
                        <a:buSzTx/>
                        <a:buFontTx/>
                        <a:buNone/>
                        <a:tabLst/>
                        <a:defRPr/>
                      </a:pPr>
                      <a:r>
                        <a:rPr lang="en-AU" sz="1600" kern="1200" dirty="0">
                          <a:latin typeface="Arial" panose="020B0604020202020204" pitchFamily="34" charset="0"/>
                        </a:rPr>
                        <a:t>Are the same results achieved when the same assessment tools are used by different administrators?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kern="1200" dirty="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600" kern="1200" dirty="0" err="1">
                          <a:latin typeface="Arial" panose="020B0604020202020204" pitchFamily="34" charset="0"/>
                        </a:rPr>
                        <a:t>eg</a:t>
                      </a:r>
                      <a:r>
                        <a:rPr lang="en-AU" sz="1600" kern="1200" baseline="0" dirty="0">
                          <a:latin typeface="Arial" panose="020B0604020202020204" pitchFamily="34" charset="0"/>
                        </a:rPr>
                        <a:t> Is this true of all experimenter’s delivery (no experimenter effect)?</a:t>
                      </a:r>
                      <a:endParaRPr lang="en-AU" sz="1600" kern="1200" dirty="0">
                        <a:solidFill>
                          <a:schemeClr val="dk1"/>
                        </a:solidFill>
                        <a:latin typeface="Arial" panose="020B0604020202020204" pitchFamily="34" charset="0"/>
                        <a:ea typeface="+mn-ea"/>
                        <a:cs typeface="+mn-cs"/>
                      </a:endParaRPr>
                    </a:p>
                  </a:txBody>
                  <a:tcPr/>
                </a:tc>
                <a:extLst>
                  <a:ext uri="{0D108BD9-81ED-4DB2-BD59-A6C34878D82A}">
                    <a16:rowId xmlns:a16="http://schemas.microsoft.com/office/drawing/2014/main" xmlns="" val="10002"/>
                  </a:ext>
                </a:extLst>
              </a:tr>
            </a:tbl>
          </a:graphicData>
        </a:graphic>
      </p:graphicFrame>
      <p:sp>
        <p:nvSpPr>
          <p:cNvPr id="5" name="Title 4"/>
          <p:cNvSpPr>
            <a:spLocks noGrp="1"/>
          </p:cNvSpPr>
          <p:nvPr>
            <p:ph type="title"/>
          </p:nvPr>
        </p:nvSpPr>
        <p:spPr>
          <a:xfrm>
            <a:off x="3272804" y="146050"/>
            <a:ext cx="8389589" cy="1143000"/>
          </a:xfrm>
        </p:spPr>
        <p:txBody>
          <a:bodyPr>
            <a:normAutofit/>
          </a:bodyPr>
          <a:lstStyle/>
          <a:p>
            <a:r>
              <a:rPr lang="en-US" sz="3600" dirty="0"/>
              <a:t>Internal vs External</a:t>
            </a:r>
          </a:p>
        </p:txBody>
      </p:sp>
    </p:spTree>
    <p:extLst>
      <p:ext uri="{BB962C8B-B14F-4D97-AF65-F5344CB8AC3E}">
        <p14:creationId xmlns:p14="http://schemas.microsoft.com/office/powerpoint/2010/main" val="151844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810" y="524894"/>
            <a:ext cx="8389589" cy="1143000"/>
          </a:xfrm>
        </p:spPr>
        <p:txBody>
          <a:bodyPr>
            <a:normAutofit/>
          </a:bodyPr>
          <a:lstStyle/>
          <a:p>
            <a:r>
              <a:rPr lang="en-US" sz="3200" dirty="0"/>
              <a:t>The significance of validity and reliability in research</a:t>
            </a:r>
          </a:p>
        </p:txBody>
      </p:sp>
      <p:sp>
        <p:nvSpPr>
          <p:cNvPr id="3" name="Content Placeholder 2"/>
          <p:cNvSpPr>
            <a:spLocks noGrp="1"/>
          </p:cNvSpPr>
          <p:nvPr>
            <p:ph idx="1"/>
          </p:nvPr>
        </p:nvSpPr>
        <p:spPr>
          <a:xfrm>
            <a:off x="3203443" y="2014754"/>
            <a:ext cx="4216858" cy="2985911"/>
          </a:xfrm>
        </p:spPr>
        <p:txBody>
          <a:bodyPr>
            <a:normAutofit/>
          </a:bodyPr>
          <a:lstStyle/>
          <a:p>
            <a:r>
              <a:rPr lang="en-US" sz="1600" dirty="0"/>
              <a:t>Poor validity and poor reliability can not only be cause by EV’s but they could create them as well</a:t>
            </a:r>
          </a:p>
          <a:p>
            <a:r>
              <a:rPr lang="en-US" sz="1600" dirty="0"/>
              <a:t>Poor validity and reliability can make drawing conclusions from your research difficult</a:t>
            </a:r>
          </a:p>
        </p:txBody>
      </p:sp>
      <p:sp>
        <p:nvSpPr>
          <p:cNvPr id="6" name="Rectangle 5"/>
          <p:cNvSpPr/>
          <p:nvPr/>
        </p:nvSpPr>
        <p:spPr>
          <a:xfrm>
            <a:off x="3203827" y="6140616"/>
            <a:ext cx="992579" cy="230832"/>
          </a:xfrm>
          <a:prstGeom prst="rect">
            <a:avLst/>
          </a:prstGeom>
        </p:spPr>
        <p:txBody>
          <a:bodyPr wrap="none">
            <a:spAutoFit/>
          </a:bodyPr>
          <a:lstStyle/>
          <a:p>
            <a:r>
              <a:rPr lang="en-AU" sz="900" dirty="0">
                <a:latin typeface="Arial" panose="020B0604020202020204" pitchFamily="34" charset="0"/>
              </a:rPr>
              <a:t>Source: </a:t>
            </a:r>
            <a:r>
              <a:rPr lang="en-AU" sz="900" dirty="0" err="1">
                <a:latin typeface="Arial" panose="020B0604020202020204" pitchFamily="34" charset="0"/>
              </a:rPr>
              <a:t>Pexels</a:t>
            </a:r>
            <a:endParaRPr lang="en-AU" sz="900" dirty="0">
              <a:latin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700" y="1994195"/>
            <a:ext cx="2546746" cy="3820119"/>
          </a:xfrm>
          <a:prstGeom prst="rect">
            <a:avLst/>
          </a:prstGeom>
        </p:spPr>
      </p:pic>
    </p:spTree>
    <p:extLst>
      <p:ext uri="{BB962C8B-B14F-4D97-AF65-F5344CB8AC3E}">
        <p14:creationId xmlns:p14="http://schemas.microsoft.com/office/powerpoint/2010/main" val="1889855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417638"/>
            <a:ext cx="8389589" cy="4525963"/>
          </a:xfrm>
        </p:spPr>
        <p:txBody>
          <a:bodyPr>
            <a:noAutofit/>
          </a:bodyPr>
          <a:lstStyle/>
          <a:p>
            <a:pPr marL="0" indent="0">
              <a:buNone/>
            </a:pPr>
            <a:r>
              <a:rPr lang="en-US" sz="1600" dirty="0"/>
              <a:t>A psychologist is developing a new instrument to measure adolescent attitudes towards the recommended amount of sleep for adolescents. She is </a:t>
            </a:r>
            <a:r>
              <a:rPr lang="en-US" sz="1600" dirty="0" err="1"/>
              <a:t>trialling</a:t>
            </a:r>
            <a:r>
              <a:rPr lang="en-US" sz="1600" dirty="0"/>
              <a:t> the instrument with 100 adolescents. </a:t>
            </a:r>
          </a:p>
          <a:p>
            <a:pPr marL="0" indent="0">
              <a:buNone/>
            </a:pPr>
            <a:r>
              <a:rPr lang="en-US" sz="1600" dirty="0"/>
              <a:t>To test the internal consistency of her new instrument, the psychologist would have to ensure that </a:t>
            </a:r>
          </a:p>
          <a:p>
            <a:pPr marL="0" indent="0">
              <a:buNone/>
            </a:pPr>
            <a:endParaRPr lang="en-US" sz="1600" dirty="0"/>
          </a:p>
          <a:p>
            <a:pPr marL="0" indent="0">
              <a:lnSpc>
                <a:spcPct val="150000"/>
              </a:lnSpc>
              <a:buNone/>
            </a:pPr>
            <a:r>
              <a:rPr lang="en-US" sz="1600" dirty="0"/>
              <a:t>A. each item is measuring what the instrument is supposed to measure. </a:t>
            </a:r>
          </a:p>
          <a:p>
            <a:pPr marL="0" indent="0">
              <a:lnSpc>
                <a:spcPct val="150000"/>
              </a:lnSpc>
              <a:buNone/>
            </a:pPr>
            <a:r>
              <a:rPr lang="en-US" sz="1600" dirty="0"/>
              <a:t>B. the instrument produces the same results each time it is administered. </a:t>
            </a:r>
          </a:p>
          <a:p>
            <a:pPr marL="0" indent="0">
              <a:lnSpc>
                <a:spcPct val="150000"/>
              </a:lnSpc>
              <a:buNone/>
            </a:pPr>
            <a:r>
              <a:rPr lang="en-US" sz="1600" dirty="0"/>
              <a:t>C. there is a low correlation between scores on odd and even numbered items. </a:t>
            </a:r>
          </a:p>
          <a:p>
            <a:pPr marL="0" indent="0">
              <a:lnSpc>
                <a:spcPct val="150000"/>
              </a:lnSpc>
              <a:buNone/>
            </a:pPr>
            <a:r>
              <a:rPr lang="en-US" sz="1600" dirty="0"/>
              <a:t>D. there is a high correlation between scores on odd and even numbered items. </a:t>
            </a:r>
          </a:p>
        </p:txBody>
      </p:sp>
      <p:sp>
        <p:nvSpPr>
          <p:cNvPr id="5" name="Title 1"/>
          <p:cNvSpPr>
            <a:spLocks noGrp="1"/>
          </p:cNvSpPr>
          <p:nvPr>
            <p:ph type="title"/>
          </p:nvPr>
        </p:nvSpPr>
        <p:spPr>
          <a:xfrm>
            <a:off x="3192811" y="274638"/>
            <a:ext cx="8389589" cy="1143000"/>
          </a:xfrm>
        </p:spPr>
        <p:txBody>
          <a:bodyPr>
            <a:normAutofit/>
          </a:bodyPr>
          <a:lstStyle/>
          <a:p>
            <a:r>
              <a:rPr lang="en-US" sz="3600" dirty="0"/>
              <a:t>Multiple choice activity</a:t>
            </a:r>
          </a:p>
        </p:txBody>
      </p:sp>
      <p:sp>
        <p:nvSpPr>
          <p:cNvPr id="6" name="Rectangle 5"/>
          <p:cNvSpPr/>
          <p:nvPr/>
        </p:nvSpPr>
        <p:spPr>
          <a:xfrm>
            <a:off x="5772061" y="6335374"/>
            <a:ext cx="2469202" cy="338554"/>
          </a:xfrm>
          <a:prstGeom prst="rect">
            <a:avLst/>
          </a:prstGeom>
        </p:spPr>
        <p:txBody>
          <a:bodyPr wrap="none">
            <a:spAutoFit/>
          </a:bodyPr>
          <a:lstStyle/>
          <a:p>
            <a:r>
              <a:rPr lang="en-US" sz="1600" b="1" dirty="0">
                <a:latin typeface="Arial" panose="020B0604020202020204" pitchFamily="34" charset="0"/>
              </a:rPr>
              <a:t>(VCAA Unit 4 2011 Q45)</a:t>
            </a:r>
          </a:p>
        </p:txBody>
      </p:sp>
    </p:spTree>
    <p:extLst>
      <p:ext uri="{BB962C8B-B14F-4D97-AF65-F5344CB8AC3E}">
        <p14:creationId xmlns:p14="http://schemas.microsoft.com/office/powerpoint/2010/main" val="1416811308"/>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1046</Words>
  <Application>Microsoft Macintosh PowerPoint</Application>
  <PresentationFormat>Widescreen</PresentationFormat>
  <Paragraphs>126</Paragraphs>
  <Slides>22</Slides>
  <Notes>4</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Gotham Condensed Bold</vt:lpstr>
      <vt:lpstr>Impact</vt:lpstr>
      <vt:lpstr>Whitney Book</vt:lpstr>
      <vt:lpstr>Whitney Office</vt:lpstr>
      <vt:lpstr>Wingdings</vt:lpstr>
      <vt:lpstr>Arial</vt:lpstr>
      <vt:lpstr>3_Office Theme</vt:lpstr>
      <vt:lpstr>2_Office Theme</vt:lpstr>
      <vt:lpstr>PowerPoint Presentation</vt:lpstr>
      <vt:lpstr>PowerPoint Presentation</vt:lpstr>
      <vt:lpstr>Validity &amp; reliability</vt:lpstr>
      <vt:lpstr>IQ Test Activity</vt:lpstr>
      <vt:lpstr>Memory Test</vt:lpstr>
      <vt:lpstr>Checking mechanisms</vt:lpstr>
      <vt:lpstr>Internal vs External</vt:lpstr>
      <vt:lpstr>The significance of validity and reliability in research</vt:lpstr>
      <vt:lpstr>Multiple choice activity</vt:lpstr>
      <vt:lpstr>Multiple choice - Response</vt:lpstr>
      <vt:lpstr>PowerPoint Presentation</vt:lpstr>
      <vt:lpstr>Fast five – Question 1</vt:lpstr>
      <vt:lpstr>Fast five – Question 1 (Answer)</vt:lpstr>
      <vt:lpstr>Fast five – Question 2</vt:lpstr>
      <vt:lpstr>PowerPoint Presentation</vt:lpstr>
      <vt:lpstr>Fast five – Question 3</vt:lpstr>
      <vt:lpstr>Fast five – Question 3 (Answer)</vt:lpstr>
      <vt:lpstr>Fast five – Question 4</vt:lpstr>
      <vt:lpstr>Fast five – Question 4 (Answer)</vt:lpstr>
      <vt:lpstr>Fast five – Question 5</vt:lpstr>
      <vt:lpstr>Fast five – Question 5 (Answer)</vt:lpstr>
      <vt:lpstr>PowerPoint Presentation</vt:lpstr>
    </vt:vector>
  </TitlesOfParts>
  <Company>Edrolo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Beswick-Davison</dc:creator>
  <cp:lastModifiedBy>Microsoft Office User</cp:lastModifiedBy>
  <cp:revision>23</cp:revision>
  <dcterms:created xsi:type="dcterms:W3CDTF">2016-08-03T01:55:45Z</dcterms:created>
  <dcterms:modified xsi:type="dcterms:W3CDTF">2017-10-12T06:01:55Z</dcterms:modified>
</cp:coreProperties>
</file>