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5" r:id="rId2"/>
    <p:sldId id="286" r:id="rId3"/>
    <p:sldId id="323" r:id="rId4"/>
    <p:sldId id="336" r:id="rId5"/>
    <p:sldId id="355" r:id="rId6"/>
    <p:sldId id="324" r:id="rId7"/>
    <p:sldId id="353" r:id="rId8"/>
    <p:sldId id="325" r:id="rId9"/>
    <p:sldId id="354" r:id="rId10"/>
    <p:sldId id="297" r:id="rId11"/>
    <p:sldId id="306" r:id="rId12"/>
    <p:sldId id="302" r:id="rId13"/>
    <p:sldId id="307" r:id="rId14"/>
    <p:sldId id="303" r:id="rId15"/>
    <p:sldId id="308" r:id="rId16"/>
    <p:sldId id="304" r:id="rId17"/>
    <p:sldId id="309" r:id="rId18"/>
    <p:sldId id="305" r:id="rId19"/>
    <p:sldId id="310" r:id="rId20"/>
    <p:sldId id="299" r:id="rId21"/>
    <p:sldId id="349" r:id="rId22"/>
    <p:sldId id="350" r:id="rId23"/>
    <p:sldId id="351" r:id="rId24"/>
    <p:sldId id="35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665C3D9-E0BD-1344-A328-BF02693D20F2}">
          <p14:sldIdLst>
            <p14:sldId id="285"/>
            <p14:sldId id="286"/>
            <p14:sldId id="323"/>
            <p14:sldId id="336"/>
            <p14:sldId id="355"/>
            <p14:sldId id="324"/>
            <p14:sldId id="353"/>
            <p14:sldId id="325"/>
            <p14:sldId id="354"/>
            <p14:sldId id="297"/>
            <p14:sldId id="306"/>
            <p14:sldId id="302"/>
            <p14:sldId id="307"/>
            <p14:sldId id="303"/>
            <p14:sldId id="308"/>
            <p14:sldId id="304"/>
            <p14:sldId id="309"/>
            <p14:sldId id="305"/>
            <p14:sldId id="310"/>
            <p14:sldId id="299"/>
            <p14:sldId id="349"/>
            <p14:sldId id="350"/>
            <p14:sldId id="351"/>
            <p14:sldId id="352"/>
          </p14:sldIdLst>
        </p14:section>
        <p14:section name="Archive" id="{6A69D966-14B4-E947-9CFD-5EF15A7D012E}">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dal McQuir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70C1"/>
    <a:srgbClr val="448ABF"/>
    <a:srgbClr val="FFCC66"/>
    <a:srgbClr val="20272B"/>
    <a:srgbClr val="3E8BED"/>
    <a:srgbClr val="EE78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2" autoAdjust="0"/>
    <p:restoredTop sz="94603"/>
  </p:normalViewPr>
  <p:slideViewPr>
    <p:cSldViewPr snapToGrid="0">
      <p:cViewPr varScale="1">
        <p:scale>
          <a:sx n="109" d="100"/>
          <a:sy n="109" d="100"/>
        </p:scale>
        <p:origin x="712"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19A5C1-ACBA-4D9F-BEC1-C8BF22D15729}" type="datetimeFigureOut">
              <a:rPr lang="en-AU" smtClean="0"/>
              <a:t>30/05/2017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F4FD0C-1373-4FE3-832D-CF0F7B7E5E20}" type="slidenum">
              <a:rPr lang="en-AU" smtClean="0"/>
              <a:t>‹#›</a:t>
            </a:fld>
            <a:endParaRPr lang="en-AU"/>
          </a:p>
        </p:txBody>
      </p:sp>
    </p:spTree>
    <p:extLst>
      <p:ext uri="{BB962C8B-B14F-4D97-AF65-F5344CB8AC3E}">
        <p14:creationId xmlns:p14="http://schemas.microsoft.com/office/powerpoint/2010/main" val="2405468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1FEDA40-2A86-E142-8988-55849811F4B6}"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692166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Image ref: </a:t>
            </a:r>
            <a:r>
              <a:rPr lang="en-US" sz="1200" dirty="0">
                <a:solidFill>
                  <a:prstClr val="white">
                    <a:lumMod val="50000"/>
                  </a:prstClr>
                </a:solidFill>
              </a:rPr>
              <a:t>https://</a:t>
            </a:r>
            <a:r>
              <a:rPr lang="en-US" sz="1200" dirty="0" err="1">
                <a:solidFill>
                  <a:prstClr val="white">
                    <a:lumMod val="50000"/>
                  </a:prstClr>
                </a:solidFill>
              </a:rPr>
              <a:t>upload.wikimedia.org</a:t>
            </a:r>
            <a:r>
              <a:rPr lang="en-US" sz="1200" dirty="0">
                <a:solidFill>
                  <a:prstClr val="white">
                    <a:lumMod val="50000"/>
                  </a:prstClr>
                </a:solidFill>
              </a:rPr>
              <a:t>/</a:t>
            </a:r>
            <a:r>
              <a:rPr lang="en-US" sz="1200" dirty="0" err="1">
                <a:solidFill>
                  <a:prstClr val="white">
                    <a:lumMod val="50000"/>
                  </a:prstClr>
                </a:solidFill>
              </a:rPr>
              <a:t>wikipedia</a:t>
            </a:r>
            <a:r>
              <a:rPr lang="en-US" sz="1200" dirty="0">
                <a:solidFill>
                  <a:prstClr val="white">
                    <a:lumMod val="50000"/>
                  </a:prstClr>
                </a:solidFill>
              </a:rPr>
              <a:t>/commons/0/04/Oppstilling-2.jpg</a:t>
            </a:r>
          </a:p>
        </p:txBody>
      </p:sp>
      <p:sp>
        <p:nvSpPr>
          <p:cNvPr id="4" name="Slide Number Placeholder 3"/>
          <p:cNvSpPr>
            <a:spLocks noGrp="1"/>
          </p:cNvSpPr>
          <p:nvPr>
            <p:ph type="sldNum" sz="quarter" idx="10"/>
          </p:nvPr>
        </p:nvSpPr>
        <p:spPr/>
        <p:txBody>
          <a:bodyPr/>
          <a:lstStyle/>
          <a:p>
            <a:fld id="{C4F4FD0C-1373-4FE3-832D-CF0F7B7E5E20}" type="slidenum">
              <a:rPr lang="en-AU" smtClean="0"/>
              <a:t>2</a:t>
            </a:fld>
            <a:endParaRPr lang="en-AU"/>
          </a:p>
        </p:txBody>
      </p:sp>
    </p:spTree>
    <p:extLst>
      <p:ext uri="{BB962C8B-B14F-4D97-AF65-F5344CB8AC3E}">
        <p14:creationId xmlns:p14="http://schemas.microsoft.com/office/powerpoint/2010/main" val="3481853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1FEDA40-2A86-E142-8988-55849811F4B6}"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692166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Hi KK, you’ve got a choice of concept map layouts</a:t>
            </a:r>
            <a:r>
              <a:rPr lang="en-AU" baseline="0" dirty="0"/>
              <a:t> on the next two slides. Pick whichever you like more.</a:t>
            </a:r>
            <a:endParaRPr lang="en-AU" dirty="0"/>
          </a:p>
        </p:txBody>
      </p:sp>
      <p:sp>
        <p:nvSpPr>
          <p:cNvPr id="4" name="Slide Number Placeholder 3"/>
          <p:cNvSpPr>
            <a:spLocks noGrp="1"/>
          </p:cNvSpPr>
          <p:nvPr>
            <p:ph type="sldNum" sz="quarter" idx="10"/>
          </p:nvPr>
        </p:nvSpPr>
        <p:spPr/>
        <p:txBody>
          <a:bodyPr/>
          <a:lstStyle/>
          <a:p>
            <a:fld id="{C4F4FD0C-1373-4FE3-832D-CF0F7B7E5E20}" type="slidenum">
              <a:rPr lang="en-AU" smtClean="0"/>
              <a:t>23</a:t>
            </a:fld>
            <a:endParaRPr lang="en-AU"/>
          </a:p>
        </p:txBody>
      </p:sp>
    </p:spTree>
    <p:extLst>
      <p:ext uri="{BB962C8B-B14F-4D97-AF65-F5344CB8AC3E}">
        <p14:creationId xmlns:p14="http://schemas.microsoft.com/office/powerpoint/2010/main" val="3476081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lvl1pPr>
              <a:defRPr/>
            </a:lvl1pPr>
          </a:lstStyle>
          <a:p>
            <a:r>
              <a:rPr lang="en-AU"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6180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701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lvl1pPr>
              <a:defRPr/>
            </a:lvl1pPr>
          </a:lstStyle>
          <a:p>
            <a:r>
              <a:rPr lang="en-AU" dirty="0"/>
              <a:t>Click to edit Master title style</a:t>
            </a:r>
            <a:endParaRPr lang="en-US" dirty="0"/>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5548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dirty="0"/>
              <a:t>Click to edit Master title style</a:t>
            </a:r>
            <a:endParaRPr lang="en-AU" dirty="0"/>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lipArt Placeholder 3"/>
          <p:cNvSpPr>
            <a:spLocks noGrp="1"/>
          </p:cNvSpPr>
          <p:nvPr>
            <p:ph type="clipArt" sz="half" idx="2"/>
          </p:nvPr>
        </p:nvSpPr>
        <p:spPr>
          <a:xfrm>
            <a:off x="6197600" y="1600201"/>
            <a:ext cx="5384800" cy="4525963"/>
          </a:xfrm>
        </p:spPr>
        <p:txBody>
          <a:bodyPr>
            <a:normAutofit/>
          </a:bodyPr>
          <a:lstStyle/>
          <a:p>
            <a:pPr lvl="0"/>
            <a:endParaRPr lang="en-AU" noProof="0"/>
          </a:p>
        </p:txBody>
      </p:sp>
      <p:sp>
        <p:nvSpPr>
          <p:cNvPr id="5" name="Date Placeholder 9"/>
          <p:cNvSpPr>
            <a:spLocks noGrp="1"/>
          </p:cNvSpPr>
          <p:nvPr>
            <p:ph type="dt" sz="half" idx="10"/>
          </p:nvPr>
        </p:nvSpPr>
        <p:spPr/>
        <p:txBody>
          <a:bodyPr/>
          <a:lstStyle>
            <a:lvl1pPr>
              <a:defRPr/>
            </a:lvl1pPr>
          </a:lstStyle>
          <a:p>
            <a:pPr>
              <a:defRPr/>
            </a:pPr>
            <a:endParaRPr lang="en-AU">
              <a:solidFill>
                <a:prstClr val="black">
                  <a:tint val="75000"/>
                </a:prstClr>
              </a:solidFill>
            </a:endParaRPr>
          </a:p>
        </p:txBody>
      </p:sp>
      <p:sp>
        <p:nvSpPr>
          <p:cNvPr id="7" name="Slide Number Placeholder 17"/>
          <p:cNvSpPr>
            <a:spLocks noGrp="1"/>
          </p:cNvSpPr>
          <p:nvPr>
            <p:ph type="sldNum" sz="quarter" idx="12"/>
          </p:nvPr>
        </p:nvSpPr>
        <p:spPr/>
        <p:txBody>
          <a:bodyPr/>
          <a:lstStyle>
            <a:lvl1pPr>
              <a:defRPr/>
            </a:lvl1pPr>
          </a:lstStyle>
          <a:p>
            <a:fld id="{63E9B0D8-D3CF-5B4B-8C1C-EE789B498603}" type="slidenum">
              <a:rPr lang="en-AU" altLang="en-US">
                <a:solidFill>
                  <a:prstClr val="black">
                    <a:tint val="75000"/>
                  </a:prstClr>
                </a:solidFill>
              </a:rPr>
              <a:pPr/>
              <a:t>‹#›</a:t>
            </a:fld>
            <a:endParaRPr lang="en-AU" altLang="en-US">
              <a:solidFill>
                <a:prstClr val="black">
                  <a:tint val="75000"/>
                </a:prstClr>
              </a:solidFill>
            </a:endParaRPr>
          </a:p>
        </p:txBody>
      </p:sp>
    </p:spTree>
    <p:extLst>
      <p:ext uri="{BB962C8B-B14F-4D97-AF65-F5344CB8AC3E}">
        <p14:creationId xmlns:p14="http://schemas.microsoft.com/office/powerpoint/2010/main" val="362244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dirty="0"/>
              <a:t>Click to edit Master title style</a:t>
            </a:r>
            <a:endParaRPr lang="en-US" dirty="0"/>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502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AU"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67">
                <a:solidFill>
                  <a:schemeClr val="tx1">
                    <a:tint val="75000"/>
                  </a:schemeClr>
                </a:solidFill>
              </a:defRPr>
            </a:lvl2pPr>
            <a:lvl3pPr marL="914377" indent="0">
              <a:buNone/>
              <a:defRPr sz="1600">
                <a:solidFill>
                  <a:schemeClr val="tx1">
                    <a:tint val="75000"/>
                  </a:schemeClr>
                </a:solidFill>
              </a:defRPr>
            </a:lvl3pPr>
            <a:lvl4pPr marL="1371566" indent="0">
              <a:buNone/>
              <a:defRPr sz="1467">
                <a:solidFill>
                  <a:schemeClr val="tx1">
                    <a:tint val="75000"/>
                  </a:schemeClr>
                </a:solidFill>
              </a:defRPr>
            </a:lvl4pPr>
            <a:lvl5pPr marL="1828754" indent="0">
              <a:buNone/>
              <a:defRPr sz="1467">
                <a:solidFill>
                  <a:schemeClr val="tx1">
                    <a:tint val="75000"/>
                  </a:schemeClr>
                </a:solidFill>
              </a:defRPr>
            </a:lvl5pPr>
            <a:lvl6pPr marL="2285943" indent="0">
              <a:buNone/>
              <a:defRPr sz="1467">
                <a:solidFill>
                  <a:schemeClr val="tx1">
                    <a:tint val="75000"/>
                  </a:schemeClr>
                </a:solidFill>
              </a:defRPr>
            </a:lvl6pPr>
            <a:lvl7pPr marL="2743131" indent="0">
              <a:buNone/>
              <a:defRPr sz="1467">
                <a:solidFill>
                  <a:schemeClr val="tx1">
                    <a:tint val="75000"/>
                  </a:schemeClr>
                </a:solidFill>
              </a:defRPr>
            </a:lvl7pPr>
            <a:lvl8pPr marL="3200320" indent="0">
              <a:buNone/>
              <a:defRPr sz="1467">
                <a:solidFill>
                  <a:schemeClr val="tx1">
                    <a:tint val="75000"/>
                  </a:schemeClr>
                </a:solidFill>
              </a:defRPr>
            </a:lvl8pPr>
            <a:lvl9pPr marL="3657509" indent="0">
              <a:buNone/>
              <a:defRPr sz="1467">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
        <p:nvSpPr>
          <p:cNvPr id="8" name="Footer Placeholder 4"/>
          <p:cNvSpPr>
            <a:spLocks noGrp="1"/>
          </p:cNvSpPr>
          <p:nvPr>
            <p:ph type="ftr" sz="quarter" idx="3"/>
          </p:nvPr>
        </p:nvSpPr>
        <p:spPr>
          <a:xfrm>
            <a:off x="4605867" y="8481142"/>
            <a:ext cx="5486400" cy="486833"/>
          </a:xfrm>
          <a:prstGeom prst="rect">
            <a:avLst/>
          </a:prstGeom>
        </p:spPr>
        <p:txBody>
          <a:bodyPr/>
          <a:lstStyle>
            <a:lvl1pPr>
              <a:defRPr sz="1600">
                <a:solidFill>
                  <a:schemeClr val="bg1">
                    <a:lumMod val="50000"/>
                  </a:schemeClr>
                </a:solidFill>
                <a:latin typeface="Arial" panose="020B0604020202020204" pitchFamily="34" charset="0"/>
                <a:cs typeface="Arial" panose="020B0604020202020204" pitchFamily="34" charset="0"/>
              </a:defRPr>
            </a:lvl1pPr>
          </a:lstStyle>
          <a:p>
            <a:r>
              <a:rPr lang="en-AU" dirty="0">
                <a:solidFill>
                  <a:prstClr val="white">
                    <a:lumMod val="50000"/>
                  </a:prstClr>
                </a:solidFill>
              </a:rPr>
              <a:t>© Teacher Name &amp; </a:t>
            </a:r>
            <a:r>
              <a:rPr lang="en-AU" dirty="0" err="1">
                <a:solidFill>
                  <a:prstClr val="white">
                    <a:lumMod val="50000"/>
                  </a:prstClr>
                </a:solidFill>
              </a:rPr>
              <a:t>Edrolo</a:t>
            </a:r>
            <a:r>
              <a:rPr lang="en-AU" dirty="0">
                <a:solidFill>
                  <a:prstClr val="white">
                    <a:lumMod val="50000"/>
                  </a:prstClr>
                </a:solidFill>
              </a:rPr>
              <a:t> 2016</a:t>
            </a:r>
            <a:endParaRPr lang="en-US" dirty="0">
              <a:solidFill>
                <a:prstClr val="white">
                  <a:lumMod val="50000"/>
                </a:prstClr>
              </a:solidFill>
            </a:endParaRPr>
          </a:p>
        </p:txBody>
      </p:sp>
    </p:spTree>
    <p:extLst>
      <p:ext uri="{BB962C8B-B14F-4D97-AF65-F5344CB8AC3E}">
        <p14:creationId xmlns:p14="http://schemas.microsoft.com/office/powerpoint/2010/main" val="390032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dirty="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67"/>
            </a:lvl4pPr>
            <a:lvl5pPr>
              <a:defRPr sz="1867"/>
            </a:lvl5pPr>
            <a:lvl6pPr>
              <a:defRPr sz="1867"/>
            </a:lvl6pPr>
            <a:lvl7pPr>
              <a:defRPr sz="1867"/>
            </a:lvl7pPr>
            <a:lvl8pPr>
              <a:defRPr sz="1867"/>
            </a:lvl8pPr>
            <a:lvl9pPr>
              <a:defRPr sz="1867"/>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67"/>
            </a:lvl4pPr>
            <a:lvl5pPr>
              <a:defRPr sz="1867"/>
            </a:lvl5pPr>
            <a:lvl6pPr>
              <a:defRPr sz="1867"/>
            </a:lvl6pPr>
            <a:lvl7pPr>
              <a:defRPr sz="1867"/>
            </a:lvl7pPr>
            <a:lvl8pPr>
              <a:defRPr sz="1867"/>
            </a:lvl8pPr>
            <a:lvl9pPr>
              <a:defRPr sz="1867"/>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
        <p:nvSpPr>
          <p:cNvPr id="8" name="Footer Placeholder 4"/>
          <p:cNvSpPr>
            <a:spLocks noGrp="1"/>
          </p:cNvSpPr>
          <p:nvPr>
            <p:ph type="ftr" sz="quarter" idx="3"/>
          </p:nvPr>
        </p:nvSpPr>
        <p:spPr>
          <a:xfrm>
            <a:off x="4605867" y="8481142"/>
            <a:ext cx="5486400" cy="486833"/>
          </a:xfrm>
          <a:prstGeom prst="rect">
            <a:avLst/>
          </a:prstGeom>
        </p:spPr>
        <p:txBody>
          <a:bodyPr/>
          <a:lstStyle>
            <a:lvl1pPr>
              <a:defRPr sz="1600">
                <a:solidFill>
                  <a:schemeClr val="bg1">
                    <a:lumMod val="50000"/>
                  </a:schemeClr>
                </a:solidFill>
                <a:latin typeface="Arial" panose="020B0604020202020204" pitchFamily="34" charset="0"/>
                <a:cs typeface="Arial" panose="020B0604020202020204" pitchFamily="34" charset="0"/>
              </a:defRPr>
            </a:lvl1pPr>
          </a:lstStyle>
          <a:p>
            <a:r>
              <a:rPr lang="en-AU" dirty="0">
                <a:solidFill>
                  <a:prstClr val="white">
                    <a:lumMod val="50000"/>
                  </a:prstClr>
                </a:solidFill>
              </a:rPr>
              <a:t>© Teacher Name &amp; </a:t>
            </a:r>
            <a:r>
              <a:rPr lang="en-AU" dirty="0" err="1">
                <a:solidFill>
                  <a:prstClr val="white">
                    <a:lumMod val="50000"/>
                  </a:prstClr>
                </a:solidFill>
              </a:rPr>
              <a:t>Edrolo</a:t>
            </a:r>
            <a:r>
              <a:rPr lang="en-AU" dirty="0">
                <a:solidFill>
                  <a:prstClr val="white">
                    <a:lumMod val="50000"/>
                  </a:prstClr>
                </a:solidFill>
              </a:rPr>
              <a:t> 2016</a:t>
            </a:r>
            <a:endParaRPr lang="en-US" dirty="0">
              <a:solidFill>
                <a:prstClr val="white">
                  <a:lumMod val="50000"/>
                </a:prstClr>
              </a:solidFill>
            </a:endParaRPr>
          </a:p>
        </p:txBody>
      </p:sp>
    </p:spTree>
    <p:extLst>
      <p:ext uri="{BB962C8B-B14F-4D97-AF65-F5344CB8AC3E}">
        <p14:creationId xmlns:p14="http://schemas.microsoft.com/office/powerpoint/2010/main" val="2517562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dirty="0"/>
              <a:t>Click to edit Master title style</a:t>
            </a:r>
            <a:endParaRPr lang="en-US" dirty="0"/>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67"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AU"/>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67"/>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67"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67"/>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
        <p:nvSpPr>
          <p:cNvPr id="10" name="Footer Placeholder 4"/>
          <p:cNvSpPr>
            <a:spLocks noGrp="1"/>
          </p:cNvSpPr>
          <p:nvPr>
            <p:ph type="ftr" sz="quarter" idx="13"/>
          </p:nvPr>
        </p:nvSpPr>
        <p:spPr>
          <a:xfrm>
            <a:off x="4605867" y="8481142"/>
            <a:ext cx="5486400" cy="486833"/>
          </a:xfrm>
          <a:prstGeom prst="rect">
            <a:avLst/>
          </a:prstGeom>
        </p:spPr>
        <p:txBody>
          <a:bodyPr/>
          <a:lstStyle>
            <a:lvl1pPr>
              <a:defRPr sz="1600">
                <a:solidFill>
                  <a:schemeClr val="bg1">
                    <a:lumMod val="50000"/>
                  </a:schemeClr>
                </a:solidFill>
                <a:latin typeface="Arial" panose="020B0604020202020204" pitchFamily="34" charset="0"/>
                <a:cs typeface="Arial" panose="020B0604020202020204" pitchFamily="34" charset="0"/>
              </a:defRPr>
            </a:lvl1pPr>
          </a:lstStyle>
          <a:p>
            <a:r>
              <a:rPr lang="en-AU" dirty="0">
                <a:solidFill>
                  <a:prstClr val="white">
                    <a:lumMod val="50000"/>
                  </a:prstClr>
                </a:solidFill>
              </a:rPr>
              <a:t>© Teacher Name &amp; </a:t>
            </a:r>
            <a:r>
              <a:rPr lang="en-AU" dirty="0" err="1">
                <a:solidFill>
                  <a:prstClr val="white">
                    <a:lumMod val="50000"/>
                  </a:prstClr>
                </a:solidFill>
              </a:rPr>
              <a:t>Edrolo</a:t>
            </a:r>
            <a:r>
              <a:rPr lang="en-AU" dirty="0">
                <a:solidFill>
                  <a:prstClr val="white">
                    <a:lumMod val="50000"/>
                  </a:prstClr>
                </a:solidFill>
              </a:rPr>
              <a:t> 2016</a:t>
            </a:r>
            <a:endParaRPr lang="en-US" dirty="0">
              <a:solidFill>
                <a:prstClr val="white">
                  <a:lumMod val="50000"/>
                </a:prstClr>
              </a:solidFill>
            </a:endParaRPr>
          </a:p>
        </p:txBody>
      </p:sp>
      <p:sp>
        <p:nvSpPr>
          <p:cNvPr id="11" name="Footer Placeholder 4"/>
          <p:cNvSpPr txBox="1">
            <a:spLocks/>
          </p:cNvSpPr>
          <p:nvPr userDrawn="1"/>
        </p:nvSpPr>
        <p:spPr>
          <a:xfrm>
            <a:off x="4809067" y="8684342"/>
            <a:ext cx="5486400" cy="486833"/>
          </a:xfrm>
          <a:prstGeom prst="rect">
            <a:avLst/>
          </a:prstGeom>
        </p:spPr>
        <p:txBody>
          <a:bodyPr lIns="91440" tIns="45720" rIns="91440" bIns="45720"/>
          <a:lstStyle>
            <a:defPPr>
              <a:defRPr lang="en-US"/>
            </a:defPPr>
            <a:lvl1pPr marL="0" algn="l" defTabSz="342900" rtl="0" eaLnBrk="1" latinLnBrk="0" hangingPunct="1">
              <a:defRPr sz="12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600" dirty="0">
                <a:solidFill>
                  <a:prstClr val="white">
                    <a:lumMod val="50000"/>
                  </a:prstClr>
                </a:solidFill>
                <a:latin typeface="Arial" panose="020B0604020202020204" pitchFamily="34" charset="0"/>
                <a:cs typeface="Arial" panose="020B0604020202020204" pitchFamily="34" charset="0"/>
              </a:rPr>
              <a:t>© Teacher Name &amp; </a:t>
            </a:r>
            <a:r>
              <a:rPr lang="en-AU" sz="1600" dirty="0" err="1">
                <a:solidFill>
                  <a:prstClr val="white">
                    <a:lumMod val="50000"/>
                  </a:prstClr>
                </a:solidFill>
                <a:latin typeface="Arial" panose="020B0604020202020204" pitchFamily="34" charset="0"/>
                <a:cs typeface="Arial" panose="020B0604020202020204" pitchFamily="34" charset="0"/>
              </a:rPr>
              <a:t>Edrolo</a:t>
            </a:r>
            <a:r>
              <a:rPr lang="en-AU" sz="1600" dirty="0">
                <a:solidFill>
                  <a:prstClr val="white">
                    <a:lumMod val="50000"/>
                  </a:prstClr>
                </a:solidFill>
                <a:latin typeface="Arial" panose="020B0604020202020204" pitchFamily="34" charset="0"/>
                <a:cs typeface="Arial" panose="020B0604020202020204" pitchFamily="34" charset="0"/>
              </a:rPr>
              <a:t> 2016</a:t>
            </a:r>
            <a:endParaRPr lang="en-US" sz="16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482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dirty="0"/>
              <a:t>Click to edit Master title style</a:t>
            </a:r>
            <a:endParaRPr lang="en-US" dirty="0"/>
          </a:p>
        </p:txBody>
      </p:sp>
      <p:sp>
        <p:nvSpPr>
          <p:cNvPr id="3" name="Date Placeholder 2"/>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825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392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AU" dirty="0"/>
              <a:t>Click to edit Master title style</a:t>
            </a:r>
            <a:endParaRPr lang="en-US" dirty="0"/>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67"/>
            </a:lvl1pPr>
            <a:lvl2pPr marL="457189" indent="0">
              <a:buNone/>
              <a:defRPr sz="1200"/>
            </a:lvl2pPr>
            <a:lvl3pPr marL="914377" indent="0">
              <a:buNone/>
              <a:defRPr sz="1067"/>
            </a:lvl3pPr>
            <a:lvl4pPr marL="1371566" indent="0">
              <a:buNone/>
              <a:defRPr sz="933"/>
            </a:lvl4pPr>
            <a:lvl5pPr marL="1828754" indent="0">
              <a:buNone/>
              <a:defRPr sz="933"/>
            </a:lvl5pPr>
            <a:lvl6pPr marL="2285943" indent="0">
              <a:buNone/>
              <a:defRPr sz="933"/>
            </a:lvl6pPr>
            <a:lvl7pPr marL="2743131" indent="0">
              <a:buNone/>
              <a:defRPr sz="933"/>
            </a:lvl7pPr>
            <a:lvl8pPr marL="3200320" indent="0">
              <a:buNone/>
              <a:defRPr sz="933"/>
            </a:lvl8pPr>
            <a:lvl9pPr marL="3657509" indent="0">
              <a:buNone/>
              <a:defRPr sz="933"/>
            </a:lvl9pPr>
          </a:lstStyle>
          <a:p>
            <a:pPr lvl="0"/>
            <a:r>
              <a:rPr lang="en-AU"/>
              <a:t>Click to edit Master text styles</a:t>
            </a:r>
          </a:p>
        </p:txBody>
      </p:sp>
      <p:sp>
        <p:nvSpPr>
          <p:cNvPr id="5" name="Date Placeholder 4"/>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428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AU" dirty="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67"/>
            </a:lvl1pPr>
            <a:lvl2pPr marL="457189" indent="0">
              <a:buNone/>
              <a:defRPr sz="1200"/>
            </a:lvl2pPr>
            <a:lvl3pPr marL="914377" indent="0">
              <a:buNone/>
              <a:defRPr sz="1067"/>
            </a:lvl3pPr>
            <a:lvl4pPr marL="1371566" indent="0">
              <a:buNone/>
              <a:defRPr sz="933"/>
            </a:lvl4pPr>
            <a:lvl5pPr marL="1828754" indent="0">
              <a:buNone/>
              <a:defRPr sz="933"/>
            </a:lvl5pPr>
            <a:lvl6pPr marL="2285943" indent="0">
              <a:buNone/>
              <a:defRPr sz="933"/>
            </a:lvl6pPr>
            <a:lvl7pPr marL="2743131" indent="0">
              <a:buNone/>
              <a:defRPr sz="933"/>
            </a:lvl7pPr>
            <a:lvl8pPr marL="3200320" indent="0">
              <a:buNone/>
              <a:defRPr sz="933"/>
            </a:lvl8pPr>
            <a:lvl9pPr marL="3657509" indent="0">
              <a:buNone/>
              <a:defRPr sz="933"/>
            </a:lvl9pPr>
          </a:lstStyle>
          <a:p>
            <a:pPr lvl="0"/>
            <a:r>
              <a:rPr lang="en-AU"/>
              <a:t>Click to edit Master text styles</a:t>
            </a:r>
          </a:p>
        </p:txBody>
      </p:sp>
      <p:sp>
        <p:nvSpPr>
          <p:cNvPr id="5" name="Date Placeholder 4"/>
          <p:cNvSpPr>
            <a:spLocks noGrp="1"/>
          </p:cNvSpPr>
          <p:nvPr>
            <p:ph type="dt" sz="half" idx="10"/>
          </p:nvPr>
        </p:nvSpPr>
        <p:spPr/>
        <p:txBody>
          <a:bodyPr/>
          <a:lstStyle/>
          <a:p>
            <a:fld id="{D52420FC-31E6-1446-B57F-9B81F6FC48C9}" type="datetimeFigureOut">
              <a:rPr lang="en-US" smtClean="0">
                <a:solidFill>
                  <a:prstClr val="black">
                    <a:tint val="75000"/>
                  </a:prstClr>
                </a:solidFill>
              </a:rPr>
              <a:pPr/>
              <a:t>5/30/17</a:t>
            </a:fld>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FF82EB-CF44-BE4C-BDBB-12CF31ED5A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82803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852" y="455613"/>
            <a:ext cx="10801349" cy="1143000"/>
          </a:xfrm>
          <a:prstGeom prst="rect">
            <a:avLst/>
          </a:prstGeom>
        </p:spPr>
        <p:txBody>
          <a:bodyPr vert="horz" lIns="68580" tIns="34290" rIns="68580" bIns="34290" rtlCol="0" anchor="t">
            <a:normAutofit/>
          </a:bodyPr>
          <a:lstStyle/>
          <a:p>
            <a:r>
              <a:rPr lang="en-AU" dirty="0"/>
              <a:t>Click to edit Master title style</a:t>
            </a:r>
            <a:endParaRPr lang="en-US" dirty="0"/>
          </a:p>
        </p:txBody>
      </p:sp>
      <p:sp>
        <p:nvSpPr>
          <p:cNvPr id="3" name="Text Placeholder 2"/>
          <p:cNvSpPr>
            <a:spLocks noGrp="1"/>
          </p:cNvSpPr>
          <p:nvPr>
            <p:ph type="body" idx="1"/>
          </p:nvPr>
        </p:nvSpPr>
        <p:spPr>
          <a:xfrm>
            <a:off x="1083733" y="1598615"/>
            <a:ext cx="10077451" cy="4539879"/>
          </a:xfrm>
          <a:prstGeom prst="rect">
            <a:avLst/>
          </a:prstGeom>
        </p:spPr>
        <p:txBody>
          <a:bodyPr vert="horz" lIns="68580" tIns="34290" rIns="68580" bIns="3429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68580" tIns="34290" rIns="68580" bIns="34290" rtlCol="0" anchor="ctr"/>
          <a:lstStyle>
            <a:lvl1pPr algn="l">
              <a:defRPr sz="1200">
                <a:solidFill>
                  <a:schemeClr val="tx1">
                    <a:tint val="75000"/>
                  </a:schemeClr>
                </a:solidFill>
                <a:latin typeface="Arial" panose="020B0604020202020204" pitchFamily="34" charset="0"/>
              </a:defRPr>
            </a:lvl1pPr>
          </a:lstStyle>
          <a:p>
            <a:pPr defTabSz="457189"/>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68580" tIns="34290" rIns="68580" bIns="34290" rtlCol="0" anchor="ctr"/>
          <a:lstStyle>
            <a:lvl1pPr algn="r">
              <a:defRPr sz="1200">
                <a:solidFill>
                  <a:schemeClr val="tx1">
                    <a:tint val="75000"/>
                  </a:schemeClr>
                </a:solidFill>
                <a:latin typeface="Arial" panose="020B0604020202020204" pitchFamily="34" charset="0"/>
              </a:defRPr>
            </a:lvl1pPr>
          </a:lstStyle>
          <a:p>
            <a:pPr defTabSz="457189"/>
            <a:fld id="{31FF82EB-CF44-BE4C-BDBB-12CF31ED5AF3}" type="slidenum">
              <a:rPr lang="en-US" smtClean="0">
                <a:solidFill>
                  <a:prstClr val="black">
                    <a:tint val="75000"/>
                  </a:prstClr>
                </a:solidFill>
              </a:rPr>
              <a:pPr defTabSz="457189"/>
              <a:t>‹#›</a:t>
            </a:fld>
            <a:endParaRPr lang="en-US" dirty="0">
              <a:solidFill>
                <a:prstClr val="black">
                  <a:tint val="75000"/>
                </a:prstClr>
              </a:solidFill>
            </a:endParaRPr>
          </a:p>
        </p:txBody>
      </p:sp>
      <p:pic>
        <p:nvPicPr>
          <p:cNvPr id="7" name="Picture 6" descr="Logo - Edrolo.png"/>
          <p:cNvPicPr>
            <a:picLocks noChangeAspect="1"/>
          </p:cNvPicPr>
          <p:nvPr userDrawn="1"/>
        </p:nvPicPr>
        <p:blipFill>
          <a:blip r:embed="rId14" cstate="print">
            <a:alphaModFix amt="62000"/>
            <a:extLst>
              <a:ext uri="{28A0092B-C50C-407E-A947-70E740481C1C}">
                <a14:useLocalDpi xmlns:a14="http://schemas.microsoft.com/office/drawing/2010/main" val="0"/>
              </a:ext>
            </a:extLst>
          </a:blip>
          <a:stretch>
            <a:fillRect/>
          </a:stretch>
        </p:blipFill>
        <p:spPr>
          <a:xfrm>
            <a:off x="9873173" y="6138494"/>
            <a:ext cx="2017167" cy="607672"/>
          </a:xfrm>
          <a:prstGeom prst="rect">
            <a:avLst/>
          </a:prstGeom>
        </p:spPr>
      </p:pic>
    </p:spTree>
    <p:extLst>
      <p:ext uri="{BB962C8B-B14F-4D97-AF65-F5344CB8AC3E}">
        <p14:creationId xmlns:p14="http://schemas.microsoft.com/office/powerpoint/2010/main" val="4030826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189" rtl="0" eaLnBrk="1" latinLnBrk="0" hangingPunct="1">
        <a:spcBef>
          <a:spcPct val="0"/>
        </a:spcBef>
        <a:buNone/>
        <a:defRPr sz="4400" kern="1200">
          <a:solidFill>
            <a:srgbClr val="EE7860"/>
          </a:solidFill>
          <a:latin typeface="Arial" panose="020B0604020202020204" pitchFamily="34" charset="0"/>
          <a:ea typeface="+mj-ea"/>
          <a:cs typeface="Gotham Condensed Bold"/>
        </a:defRPr>
      </a:lvl1pPr>
    </p:titleStyle>
    <p:body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67" kern="1200">
          <a:solidFill>
            <a:schemeClr val="tx1"/>
          </a:solidFill>
          <a:latin typeface="+mn-lt"/>
          <a:ea typeface="+mn-ea"/>
          <a:cs typeface="+mn-cs"/>
        </a:defRPr>
      </a:lvl1pPr>
      <a:lvl2pPr marL="457189" algn="l" defTabSz="457189" rtl="0" eaLnBrk="1" latinLnBrk="0" hangingPunct="1">
        <a:defRPr sz="1867" kern="1200">
          <a:solidFill>
            <a:schemeClr val="tx1"/>
          </a:solidFill>
          <a:latin typeface="+mn-lt"/>
          <a:ea typeface="+mn-ea"/>
          <a:cs typeface="+mn-cs"/>
        </a:defRPr>
      </a:lvl2pPr>
      <a:lvl3pPr marL="914377" algn="l" defTabSz="457189" rtl="0" eaLnBrk="1" latinLnBrk="0" hangingPunct="1">
        <a:defRPr sz="1867" kern="1200">
          <a:solidFill>
            <a:schemeClr val="tx1"/>
          </a:solidFill>
          <a:latin typeface="+mn-lt"/>
          <a:ea typeface="+mn-ea"/>
          <a:cs typeface="+mn-cs"/>
        </a:defRPr>
      </a:lvl3pPr>
      <a:lvl4pPr marL="1371566" algn="l" defTabSz="457189" rtl="0" eaLnBrk="1" latinLnBrk="0" hangingPunct="1">
        <a:defRPr sz="1867" kern="1200">
          <a:solidFill>
            <a:schemeClr val="tx1"/>
          </a:solidFill>
          <a:latin typeface="+mn-lt"/>
          <a:ea typeface="+mn-ea"/>
          <a:cs typeface="+mn-cs"/>
        </a:defRPr>
      </a:lvl4pPr>
      <a:lvl5pPr marL="1828754" algn="l" defTabSz="457189" rtl="0" eaLnBrk="1" latinLnBrk="0" hangingPunct="1">
        <a:defRPr sz="1867" kern="1200">
          <a:solidFill>
            <a:schemeClr val="tx1"/>
          </a:solidFill>
          <a:latin typeface="+mn-lt"/>
          <a:ea typeface="+mn-ea"/>
          <a:cs typeface="+mn-cs"/>
        </a:defRPr>
      </a:lvl5pPr>
      <a:lvl6pPr marL="2285943" algn="l" defTabSz="457189" rtl="0" eaLnBrk="1" latinLnBrk="0" hangingPunct="1">
        <a:defRPr sz="1867" kern="1200">
          <a:solidFill>
            <a:schemeClr val="tx1"/>
          </a:solidFill>
          <a:latin typeface="+mn-lt"/>
          <a:ea typeface="+mn-ea"/>
          <a:cs typeface="+mn-cs"/>
        </a:defRPr>
      </a:lvl6pPr>
      <a:lvl7pPr marL="2743131" algn="l" defTabSz="457189" rtl="0" eaLnBrk="1" latinLnBrk="0" hangingPunct="1">
        <a:defRPr sz="1867" kern="1200">
          <a:solidFill>
            <a:schemeClr val="tx1"/>
          </a:solidFill>
          <a:latin typeface="+mn-lt"/>
          <a:ea typeface="+mn-ea"/>
          <a:cs typeface="+mn-cs"/>
        </a:defRPr>
      </a:lvl7pPr>
      <a:lvl8pPr marL="3200320" algn="l" defTabSz="457189" rtl="0" eaLnBrk="1" latinLnBrk="0" hangingPunct="1">
        <a:defRPr sz="1867" kern="1200">
          <a:solidFill>
            <a:schemeClr val="tx1"/>
          </a:solidFill>
          <a:latin typeface="+mn-lt"/>
          <a:ea typeface="+mn-ea"/>
          <a:cs typeface="+mn-cs"/>
        </a:defRPr>
      </a:lvl8pPr>
      <a:lvl9pPr marL="3657509" algn="l" defTabSz="457189"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youtube.com/watch?v=rSzPn9rsPc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9117" y="1504260"/>
            <a:ext cx="8131674" cy="3088089"/>
          </a:xfrm>
          <a:prstGeom prst="rect">
            <a:avLst/>
          </a:prstGeom>
          <a:noFill/>
        </p:spPr>
        <p:txBody>
          <a:bodyPr wrap="square" lIns="91440" tIns="45720" rIns="91440" bIns="45720" rtlCol="0">
            <a:spAutoFit/>
          </a:bodyPr>
          <a:lstStyle/>
          <a:p>
            <a:pPr defTabSz="609555"/>
            <a:r>
              <a:rPr lang="en-US" sz="8800" cap="all" dirty="0">
                <a:solidFill>
                  <a:srgbClr val="EE7860"/>
                </a:solidFill>
                <a:latin typeface="Impact" panose="020B0806030902050204" pitchFamily="34" charset="0"/>
                <a:cs typeface="Gotham Condensed Bold" pitchFamily="50" charset="0"/>
                <a:sym typeface="Arial"/>
                <a:rtl val="0"/>
              </a:rPr>
              <a:t>Reconstructing Memory</a:t>
            </a:r>
          </a:p>
          <a:p>
            <a:pPr defTabSz="609555"/>
            <a:endParaRPr lang="en-US" dirty="0">
              <a:solidFill>
                <a:srgbClr val="2B3439"/>
              </a:solidFill>
              <a:latin typeface="Arial" panose="020B0604020202020204" pitchFamily="34" charset="0"/>
              <a:cs typeface="Gotham Condensed Bold" pitchFamily="50" charset="0"/>
              <a:sym typeface="Arial"/>
              <a:rtl val="0"/>
            </a:endParaRPr>
          </a:p>
        </p:txBody>
      </p:sp>
      <p:sp>
        <p:nvSpPr>
          <p:cNvPr id="2" name="Rectangle 1"/>
          <p:cNvSpPr/>
          <p:nvPr/>
        </p:nvSpPr>
        <p:spPr>
          <a:xfrm>
            <a:off x="3192811" y="737104"/>
            <a:ext cx="3512789" cy="461665"/>
          </a:xfrm>
          <a:prstGeom prst="rect">
            <a:avLst/>
          </a:prstGeom>
        </p:spPr>
        <p:txBody>
          <a:bodyPr wrap="square" lIns="91440" tIns="45720" rIns="91440" bIns="45720">
            <a:spAutoFit/>
          </a:bodyPr>
          <a:lstStyle/>
          <a:p>
            <a:pPr defTabSz="609555"/>
            <a:r>
              <a:rPr lang="en-US" sz="2400" dirty="0">
                <a:solidFill>
                  <a:srgbClr val="2B3439"/>
                </a:solidFill>
                <a:latin typeface="Impact" panose="020B0806030902050204" pitchFamily="34" charset="0"/>
                <a:cs typeface="Gotham Condensed Bold" pitchFamily="50" charset="0"/>
                <a:sym typeface="Arial"/>
                <a:rtl val="0"/>
              </a:rPr>
              <a:t>VCE PSYCHOLOGY</a:t>
            </a:r>
          </a:p>
        </p:txBody>
      </p:sp>
      <p:sp>
        <p:nvSpPr>
          <p:cNvPr id="5" name="Content Placeholder 2"/>
          <p:cNvSpPr txBox="1">
            <a:spLocks/>
          </p:cNvSpPr>
          <p:nvPr/>
        </p:nvSpPr>
        <p:spPr>
          <a:xfrm>
            <a:off x="3192811" y="4885346"/>
            <a:ext cx="7968371" cy="1449384"/>
          </a:xfrm>
          <a:prstGeom prst="rect">
            <a:avLst/>
          </a:prstGeom>
        </p:spPr>
        <p:txBody>
          <a:bodyPr vert="horz" lIns="68580" tIns="34290" rIns="68580" bIns="34290" rtlCol="0">
            <a:normAutofit/>
          </a:bodyPr>
          <a:lstStyle>
            <a:lvl1pPr marL="0"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1pPr>
            <a:lvl2pPr marL="457189"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2pPr>
            <a:lvl3pPr marL="914377"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3pPr>
            <a:lvl4pPr marL="1371566"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4pPr>
            <a:lvl5pPr marL="1828754"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5pPr>
            <a:lvl6pPr marL="2285943"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131"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32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509"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800" b="1" dirty="0">
                <a:solidFill>
                  <a:schemeClr val="tx1">
                    <a:lumMod val="95000"/>
                    <a:lumOff val="5000"/>
                  </a:schemeClr>
                </a:solidFill>
                <a:latin typeface="Arial" panose="020B0604020202020204" pitchFamily="34" charset="0"/>
                <a:cs typeface="Arial" panose="020B0604020202020204" pitchFamily="34" charset="0"/>
              </a:rPr>
              <a:t>Study design dot point</a:t>
            </a:r>
          </a:p>
          <a:p>
            <a:pPr marL="342900" indent="-342900" algn="l">
              <a:buFont typeface="Arial" panose="020B0604020202020204" pitchFamily="34" charset="0"/>
              <a:buChar char="•"/>
            </a:pPr>
            <a:r>
              <a:rPr lang="en-US" sz="1800" dirty="0">
                <a:solidFill>
                  <a:schemeClr val="tx1">
                    <a:lumMod val="95000"/>
                    <a:lumOff val="5000"/>
                  </a:schemeClr>
                </a:solidFill>
                <a:latin typeface="Arial" panose="020B0604020202020204" pitchFamily="34" charset="0"/>
                <a:cs typeface="Arial" panose="020B0604020202020204" pitchFamily="34" charset="0"/>
              </a:rPr>
              <a:t>The reconstruction of memories as evidence for the fallibility of memory, with reference to Loftus’ research into the effect of leading questions on eye-witness testimonies</a:t>
            </a:r>
          </a:p>
          <a:p>
            <a:pPr marL="342900" indent="-342900" algn="l">
              <a:buFont typeface="Arial" panose="020B0604020202020204" pitchFamily="34" charset="0"/>
              <a:buChar char="•"/>
            </a:pPr>
            <a:endParaRPr lang="en-AU" sz="1800" dirty="0">
              <a:solidFill>
                <a:schemeClr val="tx1">
                  <a:lumMod val="95000"/>
                  <a:lumOff val="5000"/>
                </a:schemeClr>
              </a:solidFill>
              <a:latin typeface="Arial" panose="020B0604020202020204" pitchFamily="34" charset="0"/>
              <a:cs typeface="Arial" panose="020B0604020202020204" pitchFamily="34" charset="0"/>
            </a:endParaRPr>
          </a:p>
          <a:p>
            <a:pPr algn="l"/>
            <a:endParaRPr lang="en-US" sz="18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146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Memories are not exact replicas of the world because they are based on personal interpretation, what is this is known as? </a:t>
            </a: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1</a:t>
            </a: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323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Memories are not exact replicas of the world because they are based on personal interpretation, what is this is known as? </a:t>
            </a:r>
          </a:p>
          <a:p>
            <a:pPr marL="0" indent="0">
              <a:buNone/>
            </a:pPr>
            <a:endParaRPr lang="en-AU" sz="1800" dirty="0"/>
          </a:p>
          <a:p>
            <a:pPr marL="0" indent="0">
              <a:buNone/>
            </a:pPr>
            <a:r>
              <a:rPr lang="en-AU" sz="1800" b="1" dirty="0">
                <a:solidFill>
                  <a:srgbClr val="3170C1"/>
                </a:solidFill>
              </a:rPr>
              <a:t>Answer:</a:t>
            </a:r>
          </a:p>
          <a:p>
            <a:pPr marL="0" indent="0">
              <a:buNone/>
            </a:pPr>
            <a:r>
              <a:rPr lang="en-US" sz="1800" dirty="0"/>
              <a:t>Reconstruction</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1 </a:t>
            </a:r>
            <a:r>
              <a:rPr lang="en-AU" sz="4000" b="1" dirty="0">
                <a:solidFill>
                  <a:schemeClr val="bg1">
                    <a:lumMod val="75000"/>
                  </a:schemeClr>
                </a:solidFill>
                <a:latin typeface="Arial" panose="020B0604020202020204" pitchFamily="34" charset="0"/>
                <a:cs typeface="Arial" panose="020B0604020202020204" pitchFamily="34" charset="0"/>
              </a:rPr>
              <a:t>(Answer)</a:t>
            </a: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826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True or false: Memory is influenced by factors such as emotion. </a:t>
            </a: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2</a:t>
            </a:r>
            <a:endParaRPr lang="en-AU" sz="4000" b="1" dirty="0">
              <a:solidFill>
                <a:schemeClr val="bg1">
                  <a:lumMod val="75000"/>
                </a:schemeClr>
              </a:solidFill>
              <a:latin typeface="Arial" panose="020B0604020202020204" pitchFamily="34" charset="0"/>
              <a:cs typeface="Arial" panose="020B0604020202020204" pitchFamily="34" charset="0"/>
            </a:endParaRP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618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True or false: Memory is influenced by factors such as emotion. </a:t>
            </a:r>
          </a:p>
          <a:p>
            <a:pPr marL="0" indent="0">
              <a:buNone/>
            </a:pPr>
            <a:endParaRPr lang="en-AU" sz="1800" dirty="0"/>
          </a:p>
          <a:p>
            <a:pPr marL="0" indent="0">
              <a:buNone/>
            </a:pPr>
            <a:r>
              <a:rPr lang="en-AU" sz="1800" b="1" dirty="0">
                <a:solidFill>
                  <a:srgbClr val="3170C1"/>
                </a:solidFill>
              </a:rPr>
              <a:t>Answer:</a:t>
            </a:r>
          </a:p>
          <a:p>
            <a:pPr marL="0" indent="0">
              <a:buNone/>
            </a:pPr>
            <a:r>
              <a:rPr lang="en-US" sz="1800" dirty="0"/>
              <a:t>True</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2 </a:t>
            </a:r>
            <a:r>
              <a:rPr lang="en-AU" sz="4000" b="1" dirty="0">
                <a:solidFill>
                  <a:schemeClr val="bg1">
                    <a:lumMod val="75000"/>
                  </a:schemeClr>
                </a:solidFill>
                <a:latin typeface="Arial" panose="020B0604020202020204" pitchFamily="34" charset="0"/>
                <a:cs typeface="Arial" panose="020B0604020202020204" pitchFamily="34" charset="0"/>
              </a:rPr>
              <a:t>(Answer)</a:t>
            </a: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580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Which researcher is well-known for their work investigating eye witness testimony? </a:t>
            </a: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3</a:t>
            </a:r>
            <a:endParaRPr lang="en-AU" sz="4000" b="1" dirty="0">
              <a:solidFill>
                <a:schemeClr val="bg1">
                  <a:lumMod val="75000"/>
                </a:schemeClr>
              </a:solidFill>
              <a:latin typeface="Arial" panose="020B0604020202020204" pitchFamily="34" charset="0"/>
              <a:cs typeface="Arial" panose="020B0604020202020204" pitchFamily="34" charset="0"/>
            </a:endParaRP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5955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Which researcher is well-known for their work investigating eye witness testimony? </a:t>
            </a:r>
          </a:p>
          <a:p>
            <a:pPr marL="0" indent="0">
              <a:buNone/>
            </a:pPr>
            <a:endParaRPr lang="en-AU" sz="1800" dirty="0"/>
          </a:p>
          <a:p>
            <a:pPr marL="0" indent="0">
              <a:buNone/>
            </a:pPr>
            <a:r>
              <a:rPr lang="en-AU" sz="1800" b="1" dirty="0">
                <a:solidFill>
                  <a:srgbClr val="3170C1"/>
                </a:solidFill>
              </a:rPr>
              <a:t>Answer:</a:t>
            </a:r>
          </a:p>
          <a:p>
            <a:pPr marL="0" indent="0">
              <a:buNone/>
            </a:pPr>
            <a:r>
              <a:rPr lang="en-US" sz="1800" dirty="0"/>
              <a:t>Loftus</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3 </a:t>
            </a:r>
            <a:r>
              <a:rPr lang="en-AU" sz="4000" b="1" dirty="0">
                <a:solidFill>
                  <a:schemeClr val="bg1">
                    <a:lumMod val="75000"/>
                  </a:schemeClr>
                </a:solidFill>
                <a:latin typeface="Arial" panose="020B0604020202020204" pitchFamily="34" charset="0"/>
                <a:cs typeface="Arial" panose="020B0604020202020204" pitchFamily="34" charset="0"/>
              </a:rPr>
              <a:t>(Answer)</a:t>
            </a: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7700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What kind of questions prompt an individual to answer in a particular way? </a:t>
            </a: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4</a:t>
            </a:r>
            <a:endParaRPr lang="en-AU" sz="4000" b="1" dirty="0">
              <a:solidFill>
                <a:schemeClr val="bg1">
                  <a:lumMod val="75000"/>
                </a:schemeClr>
              </a:solidFill>
              <a:latin typeface="Arial" panose="020B0604020202020204" pitchFamily="34" charset="0"/>
              <a:cs typeface="Arial" panose="020B0604020202020204" pitchFamily="34" charset="0"/>
            </a:endParaRP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0222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What kind of questions prompt an individual to answer in a particular way? </a:t>
            </a:r>
          </a:p>
          <a:p>
            <a:pPr marL="0" indent="0">
              <a:buNone/>
            </a:pPr>
            <a:endParaRPr lang="en-AU" sz="1800" dirty="0"/>
          </a:p>
          <a:p>
            <a:pPr marL="0" indent="0">
              <a:buNone/>
            </a:pPr>
            <a:r>
              <a:rPr lang="en-AU" sz="1800" b="1" dirty="0">
                <a:solidFill>
                  <a:srgbClr val="3170C1"/>
                </a:solidFill>
              </a:rPr>
              <a:t>Answer:</a:t>
            </a:r>
          </a:p>
          <a:p>
            <a:pPr marL="0" indent="0">
              <a:buNone/>
            </a:pPr>
            <a:r>
              <a:rPr lang="en-US" sz="1800" dirty="0"/>
              <a:t>Leading</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4 </a:t>
            </a:r>
            <a:r>
              <a:rPr lang="en-AU" sz="4000" b="1" dirty="0">
                <a:solidFill>
                  <a:schemeClr val="bg1">
                    <a:lumMod val="75000"/>
                  </a:schemeClr>
                </a:solidFill>
                <a:latin typeface="Arial" panose="020B0604020202020204" pitchFamily="34" charset="0"/>
                <a:cs typeface="Arial" panose="020B0604020202020204" pitchFamily="34" charset="0"/>
              </a:rPr>
              <a:t>(Answer)</a:t>
            </a: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5642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True or false: Memory is fallible. </a:t>
            </a: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5</a:t>
            </a:r>
            <a:endParaRPr lang="en-AU" sz="4000" b="1" dirty="0">
              <a:solidFill>
                <a:schemeClr val="bg1">
                  <a:lumMod val="75000"/>
                </a:schemeClr>
              </a:solidFill>
              <a:latin typeface="Arial" panose="020B0604020202020204" pitchFamily="34" charset="0"/>
              <a:cs typeface="Arial" panose="020B0604020202020204" pitchFamily="34" charset="0"/>
            </a:endParaRP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1355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7"/>
            <a:ext cx="8286885" cy="3997058"/>
          </a:xfrm>
        </p:spPr>
        <p:txBody>
          <a:bodyPr>
            <a:normAutofit/>
          </a:bodyPr>
          <a:lstStyle/>
          <a:p>
            <a:pPr marL="0" indent="0">
              <a:buNone/>
            </a:pPr>
            <a:r>
              <a:rPr lang="en-US" sz="1800" dirty="0"/>
              <a:t>True or false: Memory is fallible. </a:t>
            </a:r>
          </a:p>
          <a:p>
            <a:pPr marL="0" indent="0">
              <a:buNone/>
            </a:pPr>
            <a:endParaRPr lang="en-AU" sz="1800" dirty="0"/>
          </a:p>
          <a:p>
            <a:pPr marL="0" indent="0">
              <a:buNone/>
            </a:pPr>
            <a:r>
              <a:rPr lang="en-AU" sz="1800" b="1" dirty="0">
                <a:solidFill>
                  <a:srgbClr val="3170C1"/>
                </a:solidFill>
              </a:rPr>
              <a:t>Answer:</a:t>
            </a:r>
          </a:p>
          <a:p>
            <a:pPr marL="0" indent="0">
              <a:buNone/>
            </a:pPr>
            <a:r>
              <a:rPr lang="en-US" sz="1800" dirty="0"/>
              <a:t>True</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AU" sz="1800" dirty="0"/>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Fast five – Question 5 </a:t>
            </a:r>
            <a:r>
              <a:rPr lang="en-AU" sz="4000" b="1" dirty="0">
                <a:solidFill>
                  <a:schemeClr val="bg1">
                    <a:lumMod val="75000"/>
                  </a:schemeClr>
                </a:solidFill>
                <a:latin typeface="Arial" panose="020B0604020202020204" pitchFamily="34" charset="0"/>
                <a:cs typeface="Arial" panose="020B0604020202020204" pitchFamily="34" charset="0"/>
              </a:rPr>
              <a:t>(Answer)</a:t>
            </a: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3596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3192811" y="5997556"/>
            <a:ext cx="4003119" cy="337174"/>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US" dirty="0">
                <a:solidFill>
                  <a:prstClr val="white">
                    <a:lumMod val="50000"/>
                  </a:prstClr>
                </a:solidFill>
                <a:latin typeface="Arial" panose="020B0604020202020204" pitchFamily="34" charset="0"/>
                <a:cs typeface="Arial" panose="020B0604020202020204" pitchFamily="34" charset="0"/>
              </a:rPr>
              <a:t>Wikipedia Commons</a:t>
            </a:r>
          </a:p>
        </p:txBody>
      </p:sp>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pic>
        <p:nvPicPr>
          <p:cNvPr id="3" name="Picture 2" descr="Oppstilling-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8278" y="656160"/>
            <a:ext cx="7764096" cy="5225317"/>
          </a:xfrm>
          <a:prstGeom prst="rect">
            <a:avLst/>
          </a:prstGeom>
        </p:spPr>
      </p:pic>
    </p:spTree>
    <p:extLst>
      <p:ext uri="{BB962C8B-B14F-4D97-AF65-F5344CB8AC3E}">
        <p14:creationId xmlns:p14="http://schemas.microsoft.com/office/powerpoint/2010/main" val="3610017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192811" y="1214366"/>
            <a:ext cx="8286885" cy="4438289"/>
          </a:xfrm>
        </p:spPr>
        <p:txBody>
          <a:bodyPr>
            <a:noAutofit/>
          </a:bodyPr>
          <a:lstStyle/>
          <a:p>
            <a:pPr marL="0" indent="0">
              <a:buNone/>
            </a:pPr>
            <a:r>
              <a:rPr lang="en-US" sz="1800" dirty="0"/>
              <a:t>Studies by Loftus on the effect of misleading questions on eyewitness testimonies have found that </a:t>
            </a:r>
          </a:p>
          <a:p>
            <a:pPr marL="0" indent="0">
              <a:buNone/>
            </a:pPr>
            <a:endParaRPr lang="en-US" sz="1800" dirty="0"/>
          </a:p>
          <a:p>
            <a:pPr marL="342900" indent="-342900">
              <a:lnSpc>
                <a:spcPct val="110000"/>
              </a:lnSpc>
              <a:buFont typeface="+mj-lt"/>
              <a:buAutoNum type="alphaUcPeriod"/>
            </a:pPr>
            <a:r>
              <a:rPr lang="en-US" sz="1800" dirty="0"/>
              <a:t>exposure to misleading questions has no impact on an eyewitness’s recollection of events. </a:t>
            </a:r>
          </a:p>
          <a:p>
            <a:pPr marL="342900" indent="-342900">
              <a:lnSpc>
                <a:spcPct val="110000"/>
              </a:lnSpc>
              <a:buFont typeface="+mj-lt"/>
              <a:buAutoNum type="alphaUcPeriod"/>
            </a:pPr>
            <a:endParaRPr lang="en-US" sz="800" dirty="0"/>
          </a:p>
          <a:p>
            <a:pPr marL="342900" indent="-342900">
              <a:lnSpc>
                <a:spcPct val="110000"/>
              </a:lnSpc>
              <a:buFont typeface="+mj-lt"/>
              <a:buAutoNum type="alphaUcPeriod"/>
            </a:pPr>
            <a:r>
              <a:rPr lang="en-US" sz="1800" dirty="0"/>
              <a:t>it is unfair to expect eyewitness testimonies to be accurate, as people will remember only events that are positive. </a:t>
            </a:r>
          </a:p>
          <a:p>
            <a:pPr marL="342900" indent="-342900">
              <a:lnSpc>
                <a:spcPct val="110000"/>
              </a:lnSpc>
              <a:buFont typeface="+mj-lt"/>
              <a:buAutoNum type="alphaUcPeriod"/>
            </a:pPr>
            <a:endParaRPr lang="en-US" sz="800" dirty="0"/>
          </a:p>
          <a:p>
            <a:pPr marL="342900" indent="-342900">
              <a:lnSpc>
                <a:spcPct val="110000"/>
              </a:lnSpc>
              <a:buFont typeface="+mj-lt"/>
              <a:buAutoNum type="alphaUcPeriod"/>
            </a:pPr>
            <a:r>
              <a:rPr lang="en-US" sz="1800" dirty="0"/>
              <a:t>eyewitness memories are reconstructions of events that can be manipulated by information that is given after the event. </a:t>
            </a:r>
          </a:p>
          <a:p>
            <a:pPr marL="342900" indent="-342900">
              <a:lnSpc>
                <a:spcPct val="110000"/>
              </a:lnSpc>
              <a:buFont typeface="+mj-lt"/>
              <a:buAutoNum type="alphaUcPeriod"/>
            </a:pPr>
            <a:endParaRPr lang="en-US" sz="800" dirty="0"/>
          </a:p>
          <a:p>
            <a:pPr marL="342900" indent="-342900">
              <a:lnSpc>
                <a:spcPct val="110000"/>
              </a:lnSpc>
              <a:buFont typeface="+mj-lt"/>
              <a:buAutoNum type="alphaUcPeriod"/>
            </a:pPr>
            <a:r>
              <a:rPr lang="en-US" sz="1800" dirty="0"/>
              <a:t>eyewitness memories cannot be manipulated and therefore are highly reliable for use as evidence in court. </a:t>
            </a:r>
          </a:p>
        </p:txBody>
      </p:sp>
      <p:sp>
        <p:nvSpPr>
          <p:cNvPr id="5"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Multiple choice activity</a:t>
            </a:r>
          </a:p>
        </p:txBody>
      </p:sp>
      <p:sp>
        <p:nvSpPr>
          <p:cNvPr id="6" name="Content Placeholder 6"/>
          <p:cNvSpPr txBox="1">
            <a:spLocks/>
          </p:cNvSpPr>
          <p:nvPr/>
        </p:nvSpPr>
        <p:spPr>
          <a:xfrm>
            <a:off x="5398118" y="6283622"/>
            <a:ext cx="3805127" cy="286807"/>
          </a:xfrm>
          <a:prstGeom prst="rect">
            <a:avLst/>
          </a:prstGeom>
        </p:spPr>
        <p:txBody>
          <a:bodyPr vert="horz" lIns="68580" tIns="34290" rIns="68580" bIns="3429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600" b="1" dirty="0">
                <a:solidFill>
                  <a:srgbClr val="20272B"/>
                </a:solidFill>
                <a:latin typeface="Arial" panose="020B0604020202020204" pitchFamily="34" charset="0"/>
                <a:cs typeface="Arial" panose="020B0604020202020204" pitchFamily="34" charset="0"/>
              </a:rPr>
              <a:t>(VCAA 2013 Exam Section A Q8)</a:t>
            </a:r>
          </a:p>
        </p:txBody>
      </p:sp>
      <p:sp>
        <p:nvSpPr>
          <p:cNvPr id="8"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7251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6"/>
          <p:cNvSpPr txBox="1">
            <a:spLocks/>
          </p:cNvSpPr>
          <p:nvPr/>
        </p:nvSpPr>
        <p:spPr>
          <a:xfrm>
            <a:off x="5398118" y="6283622"/>
            <a:ext cx="3805127" cy="286807"/>
          </a:xfrm>
          <a:prstGeom prst="rect">
            <a:avLst/>
          </a:prstGeom>
        </p:spPr>
        <p:txBody>
          <a:bodyPr vert="horz" lIns="68580" tIns="34290" rIns="68580" bIns="3429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600" b="1" dirty="0">
                <a:solidFill>
                  <a:srgbClr val="20272B"/>
                </a:solidFill>
                <a:latin typeface="Arial" panose="020B0604020202020204" pitchFamily="34" charset="0"/>
                <a:cs typeface="Arial" panose="020B0604020202020204" pitchFamily="34" charset="0"/>
              </a:rPr>
              <a:t>(VCAA 2013 Exam Section A Q8)</a:t>
            </a:r>
          </a:p>
        </p:txBody>
      </p:sp>
      <p:sp>
        <p:nvSpPr>
          <p:cNvPr id="8"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
        <p:nvSpPr>
          <p:cNvPr id="9"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Multiple choice </a:t>
            </a:r>
            <a:r>
              <a:rPr lang="en-AU" sz="4000" b="1" dirty="0">
                <a:solidFill>
                  <a:schemeClr val="bg1">
                    <a:lumMod val="75000"/>
                  </a:schemeClr>
                </a:solidFill>
                <a:latin typeface="Arial" panose="020B0604020202020204" pitchFamily="34" charset="0"/>
                <a:cs typeface="Arial" panose="020B0604020202020204" pitchFamily="34" charset="0"/>
              </a:rPr>
              <a:t>(Response)</a:t>
            </a:r>
          </a:p>
        </p:txBody>
      </p:sp>
      <p:sp>
        <p:nvSpPr>
          <p:cNvPr id="10" name="Content Placeholder 6"/>
          <p:cNvSpPr txBox="1">
            <a:spLocks/>
          </p:cNvSpPr>
          <p:nvPr/>
        </p:nvSpPr>
        <p:spPr>
          <a:xfrm>
            <a:off x="3192811" y="1214366"/>
            <a:ext cx="8286885" cy="4438289"/>
          </a:xfrm>
          <a:prstGeom prst="rect">
            <a:avLst/>
          </a:prstGeom>
        </p:spPr>
        <p:txBody>
          <a:bodyPr vert="horz" lIns="68580" tIns="34290" rIns="68580" bIns="3429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800" dirty="0">
                <a:latin typeface="Arial" panose="020B0604020202020204" pitchFamily="34" charset="0"/>
                <a:cs typeface="Arial" panose="020B0604020202020204" pitchFamily="34" charset="0"/>
              </a:rPr>
              <a:t>Studies by Loftus on the effect of misleading questions on eyewitness testimonies have found that </a:t>
            </a:r>
          </a:p>
          <a:p>
            <a:pPr marL="0" indent="0">
              <a:buFont typeface="Arial"/>
              <a:buNone/>
            </a:pPr>
            <a:endParaRPr lang="en-US" sz="1800" dirty="0">
              <a:latin typeface="Arial" panose="020B0604020202020204" pitchFamily="34" charset="0"/>
              <a:cs typeface="Arial" panose="020B0604020202020204" pitchFamily="34" charset="0"/>
            </a:endParaRPr>
          </a:p>
          <a:p>
            <a:pPr marL="342900" indent="-342900">
              <a:lnSpc>
                <a:spcPct val="110000"/>
              </a:lnSpc>
              <a:buFont typeface="+mj-lt"/>
              <a:buAutoNum type="alphaUcPeriod"/>
            </a:pPr>
            <a:r>
              <a:rPr lang="en-US" sz="1800" dirty="0">
                <a:latin typeface="Arial" panose="020B0604020202020204" pitchFamily="34" charset="0"/>
                <a:cs typeface="Arial" panose="020B0604020202020204" pitchFamily="34" charset="0"/>
              </a:rPr>
              <a:t>exposure to misleading questions has no impact on an eyewitness’s recollection of events. </a:t>
            </a:r>
          </a:p>
          <a:p>
            <a:pPr marL="342900" indent="-342900">
              <a:lnSpc>
                <a:spcPct val="110000"/>
              </a:lnSpc>
              <a:buFont typeface="+mj-lt"/>
              <a:buAutoNum type="alphaUcPeriod"/>
            </a:pPr>
            <a:endParaRPr lang="en-US" sz="800" dirty="0">
              <a:latin typeface="Arial" panose="020B0604020202020204" pitchFamily="34" charset="0"/>
              <a:cs typeface="Arial" panose="020B0604020202020204" pitchFamily="34" charset="0"/>
            </a:endParaRPr>
          </a:p>
          <a:p>
            <a:pPr marL="342900" indent="-342900">
              <a:lnSpc>
                <a:spcPct val="110000"/>
              </a:lnSpc>
              <a:buFont typeface="+mj-lt"/>
              <a:buAutoNum type="alphaUcPeriod"/>
            </a:pPr>
            <a:r>
              <a:rPr lang="en-US" sz="1800" dirty="0">
                <a:latin typeface="Arial" panose="020B0604020202020204" pitchFamily="34" charset="0"/>
                <a:cs typeface="Arial" panose="020B0604020202020204" pitchFamily="34" charset="0"/>
              </a:rPr>
              <a:t>it is unfair to expect eyewitness testimonies to be accurate, as people will remember only events that are positive. </a:t>
            </a:r>
          </a:p>
          <a:p>
            <a:pPr marL="342900" indent="-342900">
              <a:lnSpc>
                <a:spcPct val="110000"/>
              </a:lnSpc>
              <a:buFont typeface="+mj-lt"/>
              <a:buAutoNum type="alphaUcPeriod"/>
            </a:pPr>
            <a:endParaRPr lang="en-US" sz="800" dirty="0">
              <a:solidFill>
                <a:srgbClr val="448ABF"/>
              </a:solidFill>
              <a:latin typeface="Arial" panose="020B0604020202020204" pitchFamily="34" charset="0"/>
              <a:cs typeface="Arial" panose="020B0604020202020204" pitchFamily="34" charset="0"/>
            </a:endParaRPr>
          </a:p>
          <a:p>
            <a:pPr marL="342900" indent="-342900">
              <a:lnSpc>
                <a:spcPct val="110000"/>
              </a:lnSpc>
              <a:buFont typeface="+mj-lt"/>
              <a:buAutoNum type="alphaUcPeriod"/>
            </a:pPr>
            <a:r>
              <a:rPr lang="en-US" sz="1800" b="1" dirty="0">
                <a:solidFill>
                  <a:srgbClr val="3170C1"/>
                </a:solidFill>
                <a:latin typeface="Arial" panose="020B0604020202020204" pitchFamily="34" charset="0"/>
                <a:cs typeface="Arial" panose="020B0604020202020204" pitchFamily="34" charset="0"/>
              </a:rPr>
              <a:t>eyewitness memories are reconstructions of events that can be manipulated by information that is given after the event. </a:t>
            </a:r>
          </a:p>
          <a:p>
            <a:pPr marL="342900" indent="-342900">
              <a:lnSpc>
                <a:spcPct val="110000"/>
              </a:lnSpc>
              <a:buFont typeface="+mj-lt"/>
              <a:buAutoNum type="alphaUcPeriod"/>
            </a:pPr>
            <a:endParaRPr lang="en-US" sz="800" dirty="0">
              <a:latin typeface="Arial" panose="020B0604020202020204" pitchFamily="34" charset="0"/>
              <a:cs typeface="Arial" panose="020B0604020202020204" pitchFamily="34" charset="0"/>
            </a:endParaRPr>
          </a:p>
          <a:p>
            <a:pPr marL="342900" indent="-342900">
              <a:lnSpc>
                <a:spcPct val="110000"/>
              </a:lnSpc>
              <a:buFont typeface="+mj-lt"/>
              <a:buAutoNum type="alphaUcPeriod"/>
            </a:pPr>
            <a:r>
              <a:rPr lang="en-US" sz="1800" dirty="0">
                <a:latin typeface="Arial" panose="020B0604020202020204" pitchFamily="34" charset="0"/>
                <a:cs typeface="Arial" panose="020B0604020202020204" pitchFamily="34" charset="0"/>
              </a:rPr>
              <a:t>eyewitness memories cannot be manipulated and therefore are highly reliable for use as evidence in court. </a:t>
            </a:r>
          </a:p>
        </p:txBody>
      </p:sp>
    </p:spTree>
    <p:extLst>
      <p:ext uri="{BB962C8B-B14F-4D97-AF65-F5344CB8AC3E}">
        <p14:creationId xmlns:p14="http://schemas.microsoft.com/office/powerpoint/2010/main" val="4158247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
        <p:nvSpPr>
          <p:cNvPr id="7" name="Title 1"/>
          <p:cNvSpPr txBox="1">
            <a:spLocks/>
          </p:cNvSpPr>
          <p:nvPr/>
        </p:nvSpPr>
        <p:spPr>
          <a:xfrm>
            <a:off x="3192812" y="455613"/>
            <a:ext cx="8313389" cy="1143000"/>
          </a:xfrm>
          <a:prstGeom prst="rect">
            <a:avLst/>
          </a:prstGeom>
        </p:spPr>
        <p:txBody>
          <a:bodyPr vert="horz" lIns="68580" tIns="34290" rIns="68580" bIns="34290" rtlCol="0" anchor="t">
            <a:normAutofit/>
          </a:bodyPr>
          <a:lstStyle>
            <a:lvl1pPr algn="l" defTabSz="457189" rtl="0" eaLnBrk="1" latinLnBrk="0" hangingPunct="1">
              <a:spcBef>
                <a:spcPct val="0"/>
              </a:spcBef>
              <a:buNone/>
              <a:defRPr sz="4400" kern="1200">
                <a:solidFill>
                  <a:srgbClr val="EE7860"/>
                </a:solidFill>
                <a:latin typeface="Whitney Bold" pitchFamily="50" charset="0"/>
                <a:ea typeface="+mj-ea"/>
                <a:cs typeface="Gotham Condensed Bold"/>
              </a:defRPr>
            </a:lvl1pPr>
          </a:lstStyle>
          <a:p>
            <a:r>
              <a:rPr lang="en-US" sz="4000" b="1" dirty="0">
                <a:latin typeface="Arial" panose="020B0604020202020204" pitchFamily="34" charset="0"/>
              </a:rPr>
              <a:t>Bringing it together</a:t>
            </a:r>
          </a:p>
        </p:txBody>
      </p:sp>
      <p:sp>
        <p:nvSpPr>
          <p:cNvPr id="8" name="TextBox 7"/>
          <p:cNvSpPr txBox="1"/>
          <p:nvPr/>
        </p:nvSpPr>
        <p:spPr>
          <a:xfrm>
            <a:off x="3169117" y="1603650"/>
            <a:ext cx="8337084" cy="2800767"/>
          </a:xfrm>
          <a:prstGeom prst="rect">
            <a:avLst/>
          </a:prstGeom>
          <a:noFill/>
        </p:spPr>
        <p:txBody>
          <a:bodyPr wrap="square" lIns="91440" tIns="45720" rIns="91440" bIns="45720" rtlCol="0">
            <a:spAutoFit/>
          </a:bodyPr>
          <a:lstStyle/>
          <a:p>
            <a:pPr defTabSz="609555"/>
            <a:r>
              <a:rPr lang="en-US" sz="8800" cap="all" dirty="0">
                <a:solidFill>
                  <a:srgbClr val="EE7860"/>
                </a:solidFill>
                <a:latin typeface="Impact" panose="020B0806030902050204" pitchFamily="34" charset="0"/>
                <a:cs typeface="Gotham Condensed Bold" pitchFamily="50" charset="0"/>
                <a:sym typeface="Arial"/>
                <a:rtl val="0"/>
              </a:rPr>
              <a:t>Reconstructing Memory</a:t>
            </a:r>
          </a:p>
        </p:txBody>
      </p:sp>
      <p:sp>
        <p:nvSpPr>
          <p:cNvPr id="9" name="Content Placeholder 2"/>
          <p:cNvSpPr txBox="1">
            <a:spLocks/>
          </p:cNvSpPr>
          <p:nvPr/>
        </p:nvSpPr>
        <p:spPr>
          <a:xfrm>
            <a:off x="3192811" y="4885346"/>
            <a:ext cx="7968371" cy="1449384"/>
          </a:xfrm>
          <a:prstGeom prst="rect">
            <a:avLst/>
          </a:prstGeom>
        </p:spPr>
        <p:txBody>
          <a:bodyPr vert="horz" lIns="68580" tIns="34290" rIns="68580" bIns="34290" rtlCol="0">
            <a:normAutofit/>
          </a:bodyPr>
          <a:lstStyle>
            <a:lvl1pPr marL="0"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1pPr>
            <a:lvl2pPr marL="457189"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2pPr>
            <a:lvl3pPr marL="914377"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3pPr>
            <a:lvl4pPr marL="1371566"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4pPr>
            <a:lvl5pPr marL="1828754" indent="0" algn="ctr" defTabSz="457189" rtl="0" eaLnBrk="1" latinLnBrk="0" hangingPunct="1">
              <a:spcBef>
                <a:spcPct val="20000"/>
              </a:spcBef>
              <a:buFont typeface="Arial"/>
              <a:buNone/>
              <a:defRPr sz="2400" kern="1200">
                <a:solidFill>
                  <a:schemeClr val="tx1">
                    <a:tint val="75000"/>
                  </a:schemeClr>
                </a:solidFill>
                <a:latin typeface="Whitney Book"/>
                <a:ea typeface="+mn-ea"/>
                <a:cs typeface="Whitney Book"/>
              </a:defRPr>
            </a:lvl5pPr>
            <a:lvl6pPr marL="2285943"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131"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32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509"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800" b="1" dirty="0">
                <a:solidFill>
                  <a:schemeClr val="tx1">
                    <a:lumMod val="95000"/>
                    <a:lumOff val="5000"/>
                  </a:schemeClr>
                </a:solidFill>
                <a:latin typeface="Arial" panose="020B0604020202020204" pitchFamily="34" charset="0"/>
                <a:cs typeface="Arial" panose="020B0604020202020204" pitchFamily="34" charset="0"/>
              </a:rPr>
              <a:t>Study design dot point</a:t>
            </a:r>
          </a:p>
          <a:p>
            <a:pPr marL="342900" indent="-342900" algn="l">
              <a:buFont typeface="Arial" panose="020B0604020202020204" pitchFamily="34" charset="0"/>
              <a:buChar char="•"/>
            </a:pPr>
            <a:r>
              <a:rPr lang="en-US" sz="1800" dirty="0">
                <a:solidFill>
                  <a:schemeClr val="tx1">
                    <a:lumMod val="95000"/>
                    <a:lumOff val="5000"/>
                  </a:schemeClr>
                </a:solidFill>
                <a:latin typeface="Arial" panose="020B0604020202020204" pitchFamily="34" charset="0"/>
                <a:cs typeface="Arial" panose="020B0604020202020204" pitchFamily="34" charset="0"/>
              </a:rPr>
              <a:t>The reconstruction of memories as evidence for the fallibility of memory, with reference to Loftus’ research into the effect of leading questions on eye-witness testimonies</a:t>
            </a:r>
          </a:p>
          <a:p>
            <a:pPr marL="342900" indent="-342900" algn="l">
              <a:buFont typeface="Arial" panose="020B0604020202020204" pitchFamily="34" charset="0"/>
              <a:buChar char="•"/>
            </a:pPr>
            <a:endParaRPr lang="en-AU" sz="1800" dirty="0">
              <a:solidFill>
                <a:schemeClr val="tx1">
                  <a:lumMod val="95000"/>
                  <a:lumOff val="5000"/>
                </a:schemeClr>
              </a:solidFill>
              <a:latin typeface="Arial" panose="020B0604020202020204" pitchFamily="34" charset="0"/>
              <a:cs typeface="Arial" panose="020B0604020202020204" pitchFamily="34" charset="0"/>
            </a:endParaRPr>
          </a:p>
          <a:p>
            <a:pPr algn="l"/>
            <a:endParaRPr lang="en-US" sz="18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257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4255"/>
            <a:ext cx="3264131" cy="36437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grpSp>
        <p:nvGrpSpPr>
          <p:cNvPr id="3" name="Group 2"/>
          <p:cNvGrpSpPr/>
          <p:nvPr/>
        </p:nvGrpSpPr>
        <p:grpSpPr>
          <a:xfrm>
            <a:off x="243841" y="1451956"/>
            <a:ext cx="11847654" cy="4178531"/>
            <a:chOff x="681644" y="1978429"/>
            <a:chExt cx="10496328" cy="3701934"/>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3694" b="46020"/>
            <a:stretch/>
          </p:blipFill>
          <p:spPr>
            <a:xfrm>
              <a:off x="681644" y="1978429"/>
              <a:ext cx="5248164" cy="3701934"/>
            </a:xfrm>
            <a:prstGeom prst="rect">
              <a:avLst/>
            </a:prstGeom>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3694" t="53980"/>
            <a:stretch/>
          </p:blipFill>
          <p:spPr>
            <a:xfrm>
              <a:off x="5929808" y="2006139"/>
              <a:ext cx="5248164" cy="3156065"/>
            </a:xfrm>
            <a:prstGeom prst="rect">
              <a:avLst/>
            </a:prstGeom>
          </p:spPr>
        </p:pic>
      </p:grpSp>
    </p:spTree>
    <p:extLst>
      <p:ext uri="{BB962C8B-B14F-4D97-AF65-F5344CB8AC3E}">
        <p14:creationId xmlns:p14="http://schemas.microsoft.com/office/powerpoint/2010/main" val="4164994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4255"/>
            <a:ext cx="3264131" cy="36437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1252" y="0"/>
            <a:ext cx="5449496" cy="6858000"/>
          </a:xfrm>
          <a:prstGeom prst="rect">
            <a:avLst/>
          </a:prstGeom>
        </p:spPr>
      </p:pic>
    </p:spTree>
    <p:extLst>
      <p:ext uri="{BB962C8B-B14F-4D97-AF65-F5344CB8AC3E}">
        <p14:creationId xmlns:p14="http://schemas.microsoft.com/office/powerpoint/2010/main" val="417632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txBox="1">
            <a:spLocks/>
          </p:cNvSpPr>
          <p:nvPr/>
        </p:nvSpPr>
        <p:spPr>
          <a:xfrm>
            <a:off x="3192811" y="6334730"/>
            <a:ext cx="4114800" cy="365125"/>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AU" sz="1200" dirty="0">
                <a:solidFill>
                  <a:prstClr val="white">
                    <a:lumMod val="50000"/>
                  </a:prstClr>
                </a:solidFill>
                <a:latin typeface="Arial" panose="020B0604020202020204" pitchFamily="34" charset="0"/>
                <a:cs typeface="Arial" panose="020B0604020202020204" pitchFamily="34" charset="0"/>
              </a:rPr>
              <a:t>© Kristy Kendall &amp; Edrolo 2017</a:t>
            </a:r>
            <a:endParaRPr lang="en-US" sz="1200" dirty="0">
              <a:solidFill>
                <a:prstClr val="white">
                  <a:lumMod val="50000"/>
                </a:prstClr>
              </a:solidFill>
              <a:latin typeface="Arial" panose="020B0604020202020204" pitchFamily="34" charset="0"/>
              <a:cs typeface="Arial" panose="020B0604020202020204" pitchFamily="34" charset="0"/>
            </a:endParaRPr>
          </a:p>
        </p:txBody>
      </p:sp>
      <p:sp>
        <p:nvSpPr>
          <p:cNvPr id="8" name="Subtitle 2"/>
          <p:cNvSpPr txBox="1">
            <a:spLocks/>
          </p:cNvSpPr>
          <p:nvPr/>
        </p:nvSpPr>
        <p:spPr>
          <a:xfrm>
            <a:off x="3192811" y="398361"/>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Reconstructive nature of memory</a:t>
            </a:r>
          </a:p>
        </p:txBody>
      </p:sp>
      <p:sp>
        <p:nvSpPr>
          <p:cNvPr id="19" name="Content Placeholder 6"/>
          <p:cNvSpPr txBox="1">
            <a:spLocks/>
          </p:cNvSpPr>
          <p:nvPr/>
        </p:nvSpPr>
        <p:spPr>
          <a:xfrm>
            <a:off x="3260035" y="1254123"/>
            <a:ext cx="8199783" cy="4715482"/>
          </a:xfrm>
          <a:prstGeom prst="rect">
            <a:avLst/>
          </a:prstGeom>
        </p:spPr>
        <p:txBody>
          <a:bodyPr vert="horz" lIns="68580" tIns="34290" rIns="68580" bIns="3429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r>
              <a:rPr lang="en-AU" sz="1800" dirty="0">
                <a:latin typeface="Arial" panose="020B0604020202020204" pitchFamily="34" charset="0"/>
                <a:cs typeface="Arial" panose="020B0604020202020204" pitchFamily="34" charset="0"/>
              </a:rPr>
              <a:t>Memory is fallible</a:t>
            </a:r>
          </a:p>
          <a:p>
            <a:r>
              <a:rPr lang="en-US" sz="1800" dirty="0">
                <a:latin typeface="Arial" panose="020B0604020202020204" pitchFamily="34" charset="0"/>
                <a:cs typeface="Arial" panose="020B0604020202020204" pitchFamily="34" charset="0"/>
              </a:rPr>
              <a:t>Memory is subject to personal interpretation it is dependent on a range of factors including cultural norms, emotions and values.</a:t>
            </a:r>
          </a:p>
          <a:p>
            <a:r>
              <a:rPr lang="en-US" sz="1800" dirty="0">
                <a:latin typeface="Arial" panose="020B0604020202020204" pitchFamily="34" charset="0"/>
                <a:cs typeface="Arial" panose="020B0604020202020204" pitchFamily="34" charset="0"/>
              </a:rPr>
              <a:t>People store information in the way that makes the most sense to </a:t>
            </a:r>
            <a:r>
              <a:rPr lang="en-US" sz="1800" dirty="0" smtClean="0">
                <a:latin typeface="Arial" panose="020B0604020202020204" pitchFamily="34" charset="0"/>
                <a:cs typeface="Arial" panose="020B0604020202020204" pitchFamily="34" charset="0"/>
              </a:rPr>
              <a:t>them</a:t>
            </a:r>
          </a:p>
          <a:p>
            <a:endParaRPr lang="en-US" sz="1800" dirty="0">
              <a:latin typeface="Arial" panose="020B0604020202020204" pitchFamily="34" charset="0"/>
              <a:cs typeface="Arial" panose="020B0604020202020204" pitchFamily="34" charset="0"/>
            </a:endParaRPr>
          </a:p>
          <a:p>
            <a:r>
              <a:rPr lang="en-AU" sz="1800" dirty="0">
                <a:latin typeface="Arial" charset="0"/>
                <a:ea typeface="Arial" charset="0"/>
                <a:cs typeface="Arial" charset="0"/>
              </a:rPr>
              <a:t>This is an explanation of memory which suggests that when you recall past experiences, you complete missing information by inventing some of the details, or they incorporate information received after the event in order to have a memory that ‘makes sense’.  </a:t>
            </a:r>
            <a:endParaRPr lang="en-AU" sz="1800" dirty="0" smtClean="0">
              <a:latin typeface="Arial" charset="0"/>
              <a:ea typeface="Arial" charset="0"/>
              <a:cs typeface="Arial" charset="0"/>
            </a:endParaRPr>
          </a:p>
          <a:p>
            <a:endParaRPr lang="en-AU" sz="1800" dirty="0">
              <a:latin typeface="Arial" charset="0"/>
              <a:ea typeface="Arial" charset="0"/>
              <a:cs typeface="Arial" charset="0"/>
            </a:endParaRPr>
          </a:p>
          <a:p>
            <a:r>
              <a:rPr lang="en-AU" sz="1800" dirty="0" smtClean="0">
                <a:latin typeface="Arial" charset="0"/>
                <a:ea typeface="Arial" charset="0"/>
                <a:cs typeface="Arial" charset="0"/>
              </a:rPr>
              <a:t>If </a:t>
            </a:r>
            <a:r>
              <a:rPr lang="en-AU" sz="1800" dirty="0">
                <a:latin typeface="Arial" charset="0"/>
                <a:ea typeface="Arial" charset="0"/>
                <a:cs typeface="Arial" charset="0"/>
              </a:rPr>
              <a:t>the process of forming a memory in the first place is construction, then every time you recall it from LTM it is a reconstruction of the original memory and those original memory traces.</a:t>
            </a:r>
            <a:endParaRPr lang="en-US" sz="1800" dirty="0">
              <a:latin typeface="Arial" charset="0"/>
              <a:ea typeface="Arial" charset="0"/>
              <a:cs typeface="Arial" charset="0"/>
            </a:endParaRPr>
          </a:p>
          <a:p>
            <a:r>
              <a:rPr lang="en-AU" sz="1800" b="1" dirty="0">
                <a:latin typeface="Arial" charset="0"/>
                <a:ea typeface="Arial" charset="0"/>
                <a:cs typeface="Arial" charset="0"/>
              </a:rPr>
              <a:t> </a:t>
            </a:r>
            <a:endParaRPr lang="en-US" sz="1800" dirty="0">
              <a:latin typeface="Arial" charset="0"/>
              <a:ea typeface="Arial" charset="0"/>
              <a:cs typeface="Arial" charset="0"/>
            </a:endParaRPr>
          </a:p>
          <a:p>
            <a:endParaRPr lang="en-AU" sz="1800" dirty="0">
              <a:latin typeface="Arial" panose="020B0604020202020204" pitchFamily="34" charset="0"/>
              <a:cs typeface="Arial" panose="020B0604020202020204" pitchFamily="34" charset="0"/>
            </a:endParaRPr>
          </a:p>
        </p:txBody>
      </p:sp>
      <p:pic>
        <p:nvPicPr>
          <p:cNvPr id="2" name="Picture 1"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148" y="3047216"/>
            <a:ext cx="3422003" cy="3287514"/>
          </a:xfrm>
          <a:prstGeom prst="rect">
            <a:avLst/>
          </a:prstGeom>
        </p:spPr>
      </p:pic>
      <p:sp>
        <p:nvSpPr>
          <p:cNvPr id="7" name="Footer Placeholder 4"/>
          <p:cNvSpPr txBox="1">
            <a:spLocks/>
          </p:cNvSpPr>
          <p:nvPr/>
        </p:nvSpPr>
        <p:spPr>
          <a:xfrm>
            <a:off x="3260035" y="6045723"/>
            <a:ext cx="8753003" cy="337174"/>
          </a:xfrm>
          <a:prstGeom prst="rect">
            <a:avLst/>
          </a:prstGeom>
        </p:spPr>
        <p:txBody>
          <a:bodyPr lIns="91440" tIns="45720" rIns="91440" bIns="45720"/>
          <a:lstStyle>
            <a:defPPr>
              <a:defRPr lang="en-US"/>
            </a:defPPr>
            <a:lvl1pPr marL="0" algn="l" defTabSz="342900" rtl="0" eaLnBrk="1" latinLnBrk="0" hangingPunct="1">
              <a:defRPr sz="900" kern="1200">
                <a:solidFill>
                  <a:schemeClr val="bg1">
                    <a:lumMod val="50000"/>
                  </a:schemeClr>
                </a:solidFill>
                <a:latin typeface="Whitney Book"/>
                <a:ea typeface="+mn-ea"/>
                <a:cs typeface="Whitney Book"/>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a:lstStyle>
          <a:p>
            <a:r>
              <a:rPr lang="en-US" dirty="0">
                <a:solidFill>
                  <a:prstClr val="white">
                    <a:lumMod val="50000"/>
                  </a:prstClr>
                </a:solidFill>
                <a:latin typeface="Arial" panose="020B0604020202020204" pitchFamily="34" charset="0"/>
                <a:cs typeface="Arial" panose="020B0604020202020204" pitchFamily="34" charset="0"/>
              </a:rPr>
              <a:t>https://c1.staticflickr.com/9/8383/8492516706_b989d31c76_b.jpg</a:t>
            </a:r>
          </a:p>
        </p:txBody>
      </p:sp>
    </p:spTree>
    <p:extLst>
      <p:ext uri="{BB962C8B-B14F-4D97-AF65-F5344CB8AC3E}">
        <p14:creationId xmlns:p14="http://schemas.microsoft.com/office/powerpoint/2010/main" val="2758246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9641" y="141398"/>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b="1" dirty="0">
                <a:solidFill>
                  <a:srgbClr val="EE7860"/>
                </a:solidFill>
                <a:latin typeface="Arial" panose="020B0604020202020204" pitchFamily="34" charset="0"/>
                <a:cs typeface="Arial" panose="020B0604020202020204" pitchFamily="34" charset="0"/>
              </a:rPr>
              <a:t>Eye witness testimony</a:t>
            </a:r>
            <a:endParaRPr lang="en-AU" sz="4000" b="1" dirty="0">
              <a:solidFill>
                <a:srgbClr val="EE7860"/>
              </a:solidFill>
              <a:latin typeface="Arial" panose="020B0604020202020204" pitchFamily="34" charset="0"/>
              <a:cs typeface="Arial" panose="020B0604020202020204" pitchFamily="34" charset="0"/>
            </a:endParaRPr>
          </a:p>
        </p:txBody>
      </p:sp>
      <p:sp>
        <p:nvSpPr>
          <p:cNvPr id="7" name="Content Placeholder 6"/>
          <p:cNvSpPr txBox="1">
            <a:spLocks/>
          </p:cNvSpPr>
          <p:nvPr/>
        </p:nvSpPr>
        <p:spPr>
          <a:xfrm>
            <a:off x="208013" y="1002442"/>
            <a:ext cx="11620572" cy="5855557"/>
          </a:xfrm>
          <a:prstGeom prst="rect">
            <a:avLst/>
          </a:prstGeom>
        </p:spPr>
        <p:txBody>
          <a:bodyPr vert="horz" lIns="68580" tIns="34290" rIns="68580" bIns="34290" rtlCol="0">
            <a:normAutofit fontScale="92500"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r>
              <a:rPr lang="en-AU" sz="1900" dirty="0">
                <a:latin typeface="Arial" charset="0"/>
                <a:ea typeface="Arial" charset="0"/>
                <a:cs typeface="Arial" charset="0"/>
              </a:rPr>
              <a:t>This is a legal term referring to an account given by someone of an event that they have witnessed, such as the identification of perpetrators or details of a crime scene. These are generally used in criminal cases where individuals have to give a description of a crime to the police or the court. </a:t>
            </a:r>
            <a:endParaRPr lang="en-US" sz="1900" dirty="0">
              <a:latin typeface="Arial" charset="0"/>
              <a:ea typeface="Arial" charset="0"/>
              <a:cs typeface="Arial" charset="0"/>
            </a:endParaRPr>
          </a:p>
          <a:p>
            <a:endParaRPr lang="en-AU" sz="2000" dirty="0" smtClean="0">
              <a:latin typeface="Arial" panose="020B0604020202020204" pitchFamily="34" charset="0"/>
              <a:cs typeface="Arial" panose="020B0604020202020204" pitchFamily="34" charset="0"/>
            </a:endParaRPr>
          </a:p>
          <a:p>
            <a:endParaRPr lang="en-AU" sz="2000" dirty="0">
              <a:latin typeface="Arial" panose="020B0604020202020204" pitchFamily="34" charset="0"/>
              <a:cs typeface="Arial" panose="020B0604020202020204" pitchFamily="34" charset="0"/>
            </a:endParaRPr>
          </a:p>
          <a:p>
            <a:r>
              <a:rPr lang="en-AU" sz="2000" dirty="0" smtClean="0">
                <a:latin typeface="Arial" panose="020B0604020202020204" pitchFamily="34" charset="0"/>
                <a:cs typeface="Arial" panose="020B0604020202020204" pitchFamily="34" charset="0"/>
              </a:rPr>
              <a:t>Many </a:t>
            </a:r>
            <a:r>
              <a:rPr lang="en-AU" sz="2000" dirty="0">
                <a:latin typeface="Arial" panose="020B0604020202020204" pitchFamily="34" charset="0"/>
                <a:cs typeface="Arial" panose="020B0604020202020204" pitchFamily="34" charset="0"/>
              </a:rPr>
              <a:t>studies that show there is much error in eye witness testimony.</a:t>
            </a:r>
          </a:p>
          <a:p>
            <a:r>
              <a:rPr lang="en-AU" sz="2000" dirty="0">
                <a:latin typeface="Arial" panose="020B0604020202020204" pitchFamily="34" charset="0"/>
                <a:cs typeface="Arial" panose="020B0604020202020204" pitchFamily="34" charset="0"/>
              </a:rPr>
              <a:t>Eye witness testimony has a large impact on a jury, and can lead to wrongful convictions.</a:t>
            </a:r>
          </a:p>
          <a:p>
            <a:pPr marL="0" indent="0">
              <a:buNone/>
            </a:pPr>
            <a:endParaRPr lang="en-AU" sz="2000" dirty="0">
              <a:latin typeface="Arial" panose="020B0604020202020204" pitchFamily="34" charset="0"/>
              <a:cs typeface="Arial" panose="020B0604020202020204" pitchFamily="34" charset="0"/>
            </a:endParaRPr>
          </a:p>
          <a:p>
            <a:pPr marL="0" indent="0" algn="ctr">
              <a:buNone/>
            </a:pPr>
            <a:r>
              <a:rPr lang="en-AU" sz="2000" i="1" dirty="0">
                <a:latin typeface="Arial" panose="020B0604020202020204" pitchFamily="34" charset="0"/>
                <a:cs typeface="Whitney Bold Italic"/>
              </a:rPr>
              <a:t>Why is there error in eye witness testimony</a:t>
            </a:r>
            <a:r>
              <a:rPr lang="en-AU" sz="2000" i="1" dirty="0" smtClean="0">
                <a:latin typeface="Arial" panose="020B0604020202020204" pitchFamily="34" charset="0"/>
                <a:cs typeface="Whitney Bold Italic"/>
              </a:rPr>
              <a:t>?</a:t>
            </a:r>
          </a:p>
          <a:p>
            <a:pPr marL="0" indent="0" algn="ctr">
              <a:buNone/>
            </a:pPr>
            <a:endParaRPr lang="en-AU" sz="2000" i="1" dirty="0">
              <a:latin typeface="Arial" panose="020B0604020202020204" pitchFamily="34" charset="0"/>
              <a:cs typeface="Whitney Bold Italic"/>
            </a:endParaRPr>
          </a:p>
          <a:p>
            <a:pPr marL="0" indent="0">
              <a:buNone/>
            </a:pPr>
            <a:r>
              <a:rPr lang="en-US" sz="2000" dirty="0">
                <a:latin typeface="Arial" charset="0"/>
                <a:ea typeface="Arial" charset="0"/>
                <a:cs typeface="Arial" charset="0"/>
              </a:rPr>
              <a:t>One major cause of the failure of eyewitness testimony lies in the reconstructive nature </a:t>
            </a:r>
            <a:r>
              <a:rPr lang="en-US" sz="2000" dirty="0" smtClean="0">
                <a:latin typeface="Arial" charset="0"/>
                <a:ea typeface="Arial" charset="0"/>
                <a:cs typeface="Arial" charset="0"/>
              </a:rPr>
              <a:t>of </a:t>
            </a:r>
            <a:r>
              <a:rPr lang="en-US" sz="2000" dirty="0">
                <a:latin typeface="Arial" charset="0"/>
                <a:ea typeface="Arial" charset="0"/>
                <a:cs typeface="Arial" charset="0"/>
              </a:rPr>
              <a:t>memories. </a:t>
            </a:r>
            <a:endParaRPr lang="en-US" sz="2000" dirty="0" smtClean="0">
              <a:latin typeface="Arial" charset="0"/>
              <a:ea typeface="Arial" charset="0"/>
              <a:cs typeface="Arial" charset="0"/>
            </a:endParaRPr>
          </a:p>
          <a:p>
            <a:pPr marL="0" indent="0">
              <a:buNone/>
            </a:pPr>
            <a:endParaRPr lang="en-US" sz="2000" dirty="0">
              <a:latin typeface="Arial" charset="0"/>
              <a:ea typeface="Arial" charset="0"/>
              <a:cs typeface="Arial" charset="0"/>
            </a:endParaRPr>
          </a:p>
          <a:p>
            <a:pPr marL="0" indent="0">
              <a:buNone/>
            </a:pPr>
            <a:r>
              <a:rPr lang="en-US" sz="2000" dirty="0" smtClean="0">
                <a:latin typeface="Arial" charset="0"/>
                <a:ea typeface="Arial" charset="0"/>
                <a:cs typeface="Arial" charset="0"/>
              </a:rPr>
              <a:t>Usually </a:t>
            </a:r>
            <a:r>
              <a:rPr lang="en-US" sz="2000" dirty="0">
                <a:latin typeface="Arial" charset="0"/>
                <a:ea typeface="Arial" charset="0"/>
                <a:cs typeface="Arial" charset="0"/>
              </a:rPr>
              <a:t>the eyewitness sees the perpetrator for only a few seconds, often in very poor viewing conditions such as in shadow or dim light, partially obscured or from a distance. When asked to describe the scene and the perpetrator, therefore, the witness will build on their own expectations</a:t>
            </a:r>
            <a:r>
              <a:rPr lang="en-US" sz="2000" dirty="0">
                <a:latin typeface="Arial" charset="0"/>
                <a:ea typeface="Arial" charset="0"/>
                <a:cs typeface="Arial" charset="0"/>
              </a:rPr>
              <a:t> </a:t>
            </a:r>
            <a:endParaRPr lang="en-AU" sz="2000" i="1" dirty="0">
              <a:latin typeface="Arial" charset="0"/>
              <a:ea typeface="Arial" charset="0"/>
              <a:cs typeface="Arial" charset="0"/>
            </a:endParaRPr>
          </a:p>
          <a:p>
            <a:pPr marL="0" indent="0">
              <a:buNone/>
            </a:pPr>
            <a:endParaRPr lang="en-AU" sz="2000" dirty="0">
              <a:latin typeface="Arial" charset="0"/>
              <a:ea typeface="Arial" charset="0"/>
              <a:cs typeface="Arial" charset="0"/>
            </a:endParaRPr>
          </a:p>
          <a:p>
            <a:r>
              <a:rPr lang="en-AU" sz="2000" dirty="0">
                <a:latin typeface="Arial" panose="020B0604020202020204" pitchFamily="34" charset="0"/>
                <a:cs typeface="Arial" panose="020B0604020202020204" pitchFamily="34" charset="0"/>
              </a:rPr>
              <a:t>Check out this ‘crime’ and see how strong eye witness testimony is (4.35 min): </a:t>
            </a:r>
            <a:r>
              <a:rPr lang="en-AU" sz="2000" dirty="0">
                <a:latin typeface="Arial" panose="020B0604020202020204" pitchFamily="34" charset="0"/>
                <a:cs typeface="Arial" panose="020B0604020202020204" pitchFamily="34" charset="0"/>
                <a:hlinkClick r:id="rId2"/>
              </a:rPr>
              <a:t>https://www.youtube.com/watch?v=rSzPn9rsPcY</a:t>
            </a:r>
            <a:endParaRPr lang="en-AU" sz="2000" dirty="0">
              <a:latin typeface="Arial" panose="020B0604020202020204" pitchFamily="34" charset="0"/>
              <a:cs typeface="Arial" panose="020B0604020202020204" pitchFamily="34" charset="0"/>
            </a:endParaRPr>
          </a:p>
          <a:p>
            <a:pPr>
              <a:buNone/>
            </a:pPr>
            <a:endParaRPr lang="en-A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214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908" y="375138"/>
            <a:ext cx="11523783" cy="6142893"/>
          </a:xfrm>
        </p:spPr>
        <p:txBody>
          <a:bodyPr>
            <a:normAutofit lnSpcReduction="10000"/>
          </a:bodyPr>
          <a:lstStyle/>
          <a:p>
            <a:r>
              <a:rPr lang="en-US" dirty="0"/>
              <a:t>The </a:t>
            </a:r>
            <a:r>
              <a:rPr lang="en-US" dirty="0">
                <a:solidFill>
                  <a:srgbClr val="FF0000"/>
                </a:solidFill>
              </a:rPr>
              <a:t>longer the delay between the event and when they try to remember it, the less complete and accurate the account will be</a:t>
            </a:r>
            <a:r>
              <a:rPr lang="en-US" dirty="0"/>
              <a:t>. According to the decay theory, it would be expected that some information would be lost, as a person’s memory of accidents or crimes would fade when there is a long delay between witnessing a crime and being asked to retrieve them memory of it</a:t>
            </a:r>
            <a:r>
              <a:rPr lang="en-US" dirty="0" smtClean="0"/>
              <a:t>.</a:t>
            </a:r>
          </a:p>
          <a:p>
            <a:pPr marL="0" indent="0">
              <a:buNone/>
            </a:pPr>
            <a:r>
              <a:rPr lang="en-US" dirty="0"/>
              <a:t> </a:t>
            </a:r>
          </a:p>
          <a:p>
            <a:r>
              <a:rPr lang="en-US" dirty="0"/>
              <a:t>If there are gaps do occur in a person’s memory, he or she may reconstruct it. This may involve filling in the missing information by making up some of the details in order to achieve a memory that ‘makes sense’ according to our attitudes and expectations about a particular event or person. This could include racial or gender bias</a:t>
            </a:r>
            <a:r>
              <a:rPr lang="en-US" dirty="0" smtClean="0"/>
              <a:t>. </a:t>
            </a:r>
            <a:r>
              <a:rPr lang="en-US" dirty="0" smtClean="0">
                <a:solidFill>
                  <a:srgbClr val="FF0000"/>
                </a:solidFill>
              </a:rPr>
              <a:t>Media items, previous memories and stories may also cause reconstruction of memories</a:t>
            </a:r>
            <a:r>
              <a:rPr lang="en-US" dirty="0" smtClean="0"/>
              <a:t>. </a:t>
            </a:r>
          </a:p>
          <a:p>
            <a:endParaRPr lang="en-US" dirty="0"/>
          </a:p>
          <a:p>
            <a:pPr marL="0" indent="0">
              <a:buNone/>
            </a:pPr>
            <a:r>
              <a:rPr lang="en-US" dirty="0"/>
              <a:t> </a:t>
            </a:r>
            <a:r>
              <a:rPr lang="en-US" dirty="0">
                <a:solidFill>
                  <a:srgbClr val="FF0000"/>
                </a:solidFill>
              </a:rPr>
              <a:t>Loftus has argued that, because of the reconstructive nature of memory, eyewitness memory is extremely unreliable because information from external sources received after the witnessed event can be incorporated into memory, </a:t>
            </a:r>
            <a:endParaRPr lang="en-US" dirty="0"/>
          </a:p>
          <a:p>
            <a:endParaRPr lang="en-US" dirty="0"/>
          </a:p>
        </p:txBody>
      </p:sp>
    </p:spTree>
    <p:extLst>
      <p:ext uri="{BB962C8B-B14F-4D97-AF65-F5344CB8AC3E}">
        <p14:creationId xmlns:p14="http://schemas.microsoft.com/office/powerpoint/2010/main" val="197660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50319" y="230210"/>
            <a:ext cx="8803097" cy="685799"/>
          </a:xfrm>
          <a:prstGeom prst="rect">
            <a:avLst/>
          </a:prstGeom>
        </p:spPr>
        <p:txBody>
          <a:bodyPr>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4000" b="1" dirty="0">
                <a:solidFill>
                  <a:srgbClr val="EE7860"/>
                </a:solidFill>
                <a:latin typeface="Arial" panose="020B0604020202020204" pitchFamily="34" charset="0"/>
                <a:cs typeface="Arial" panose="020B0604020202020204" pitchFamily="34" charset="0"/>
              </a:rPr>
              <a:t>Leading questions</a:t>
            </a:r>
          </a:p>
        </p:txBody>
      </p:sp>
      <p:sp>
        <p:nvSpPr>
          <p:cNvPr id="9" name="Content Placeholder 6"/>
          <p:cNvSpPr txBox="1">
            <a:spLocks/>
          </p:cNvSpPr>
          <p:nvPr/>
        </p:nvSpPr>
        <p:spPr>
          <a:xfrm>
            <a:off x="250319" y="916008"/>
            <a:ext cx="11531373" cy="5848207"/>
          </a:xfrm>
          <a:prstGeom prst="rect">
            <a:avLst/>
          </a:prstGeom>
        </p:spPr>
        <p:txBody>
          <a:bodyPr vert="horz" lIns="68580" tIns="34290" rIns="68580" bIns="34290" rtlCol="0">
            <a:normAutofit/>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latin typeface="Arial" charset="0"/>
                <a:ea typeface="Arial" charset="0"/>
                <a:cs typeface="Arial" charset="0"/>
              </a:rPr>
              <a:t>A leading question is a question that prompts an individual to answer in a particular way</a:t>
            </a:r>
            <a:r>
              <a:rPr lang="en-US" sz="2000" dirty="0" smtClean="0">
                <a:latin typeface="Arial" charset="0"/>
                <a:ea typeface="Arial" charset="0"/>
                <a:cs typeface="Arial" charset="0"/>
              </a:rPr>
              <a:t>.</a:t>
            </a:r>
          </a:p>
          <a:p>
            <a:pPr lvl="0"/>
            <a:endParaRPr lang="en-US" sz="2000" dirty="0" smtClean="0">
              <a:latin typeface="Arial" charset="0"/>
              <a:ea typeface="Arial" charset="0"/>
              <a:cs typeface="Arial" charset="0"/>
            </a:endParaRPr>
          </a:p>
          <a:p>
            <a:pPr lvl="0"/>
            <a:r>
              <a:rPr lang="en-US" sz="2000" dirty="0">
                <a:latin typeface="Arial" charset="0"/>
                <a:ea typeface="Arial" charset="0"/>
                <a:cs typeface="Arial" charset="0"/>
              </a:rPr>
              <a:t> ‘Did you see the defendant running from the scene of the crime?’ suggests that the </a:t>
            </a:r>
            <a:r>
              <a:rPr lang="en-US" sz="2000" dirty="0" smtClean="0">
                <a:latin typeface="Arial" charset="0"/>
                <a:ea typeface="Arial" charset="0"/>
                <a:cs typeface="Arial" charset="0"/>
              </a:rPr>
              <a:t>defendant </a:t>
            </a:r>
            <a:r>
              <a:rPr lang="en-US" sz="2000" dirty="0">
                <a:latin typeface="Arial" charset="0"/>
                <a:ea typeface="Arial" charset="0"/>
                <a:cs typeface="Arial" charset="0"/>
              </a:rPr>
              <a:t>was at the scene.  </a:t>
            </a:r>
          </a:p>
          <a:p>
            <a:r>
              <a:rPr lang="en-US" sz="2000" dirty="0">
                <a:latin typeface="Arial" charset="0"/>
                <a:ea typeface="Arial" charset="0"/>
                <a:cs typeface="Arial" charset="0"/>
              </a:rPr>
              <a:t> ‘Did you see anyone running from the scene of the crime?’ does not identify any </a:t>
            </a:r>
            <a:r>
              <a:rPr lang="en-US" sz="2000" dirty="0" smtClean="0">
                <a:latin typeface="Arial" charset="0"/>
                <a:ea typeface="Arial" charset="0"/>
                <a:cs typeface="Arial" charset="0"/>
              </a:rPr>
              <a:t>individual</a:t>
            </a:r>
            <a:r>
              <a:rPr lang="en-US" sz="2000" dirty="0">
                <a:latin typeface="Arial" charset="0"/>
                <a:ea typeface="Arial" charset="0"/>
                <a:cs typeface="Arial" charset="0"/>
              </a:rPr>
              <a:t>. </a:t>
            </a:r>
            <a:endParaRPr lang="en-US" sz="2000" dirty="0" smtClean="0">
              <a:latin typeface="Arial" charset="0"/>
              <a:ea typeface="Arial" charset="0"/>
              <a:cs typeface="Arial" charset="0"/>
            </a:endParaRPr>
          </a:p>
          <a:p>
            <a:pPr marL="0" indent="0">
              <a:buNone/>
            </a:pPr>
            <a:endParaRPr lang="en-US" sz="2000" dirty="0">
              <a:latin typeface="Arial" charset="0"/>
              <a:ea typeface="Arial" charset="0"/>
              <a:cs typeface="Arial" charset="0"/>
            </a:endParaRPr>
          </a:p>
          <a:p>
            <a:pPr lvl="1"/>
            <a:r>
              <a:rPr lang="en-US" sz="2000" dirty="0">
                <a:latin typeface="Arial" charset="0"/>
                <a:ea typeface="Arial" charset="0"/>
                <a:cs typeface="Arial" charset="0"/>
              </a:rPr>
              <a:t>Court</a:t>
            </a:r>
          </a:p>
          <a:p>
            <a:pPr lvl="1"/>
            <a:r>
              <a:rPr lang="en-US" sz="2000" dirty="0">
                <a:latin typeface="Arial" charset="0"/>
                <a:ea typeface="Arial" charset="0"/>
                <a:cs typeface="Arial" charset="0"/>
              </a:rPr>
              <a:t>Teachers</a:t>
            </a:r>
          </a:p>
          <a:p>
            <a:pPr lvl="1"/>
            <a:r>
              <a:rPr lang="en-US" sz="2000" dirty="0" smtClean="0">
                <a:latin typeface="Arial" charset="0"/>
                <a:ea typeface="Arial" charset="0"/>
                <a:cs typeface="Arial" charset="0"/>
              </a:rPr>
              <a:t>Parents</a:t>
            </a:r>
          </a:p>
          <a:p>
            <a:pPr lvl="1"/>
            <a:endParaRPr lang="en-US" sz="2000" dirty="0">
              <a:latin typeface="Arial" charset="0"/>
              <a:ea typeface="Arial" charset="0"/>
              <a:cs typeface="Arial" charset="0"/>
            </a:endParaRPr>
          </a:p>
          <a:p>
            <a:pPr marL="457188" lvl="1" indent="0">
              <a:buNone/>
            </a:pPr>
            <a:r>
              <a:rPr lang="en-US" sz="2000" dirty="0" smtClean="0">
                <a:latin typeface="Arial" charset="0"/>
                <a:ea typeface="Arial" charset="0"/>
                <a:cs typeface="Arial" charset="0"/>
              </a:rPr>
              <a:t>A </a:t>
            </a:r>
            <a:r>
              <a:rPr lang="en-US" sz="2000" dirty="0">
                <a:latin typeface="Arial" charset="0"/>
                <a:ea typeface="Arial" charset="0"/>
                <a:cs typeface="Arial" charset="0"/>
              </a:rPr>
              <a:t>number of research studies have shown that people’s memories of events can be affected by </a:t>
            </a:r>
            <a:r>
              <a:rPr lang="en-US" sz="2000" b="1" dirty="0">
                <a:latin typeface="Arial" charset="0"/>
                <a:ea typeface="Arial" charset="0"/>
                <a:cs typeface="Arial" charset="0"/>
              </a:rPr>
              <a:t>leading questions</a:t>
            </a:r>
            <a:r>
              <a:rPr lang="en-US" sz="2000" dirty="0">
                <a:latin typeface="Arial" charset="0"/>
                <a:ea typeface="Arial" charset="0"/>
                <a:cs typeface="Arial" charset="0"/>
              </a:rPr>
              <a:t>, which direct the witness towards the response desired by the questioner. “Objection! Leading the witness</a:t>
            </a:r>
            <a:r>
              <a:rPr lang="en-US" sz="2000" dirty="0" smtClean="0">
                <a:latin typeface="Arial" charset="0"/>
                <a:ea typeface="Arial" charset="0"/>
                <a:cs typeface="Arial" charset="0"/>
              </a:rPr>
              <a:t>!”</a:t>
            </a:r>
          </a:p>
          <a:p>
            <a:pPr marL="457188" lvl="1" indent="0">
              <a:buNone/>
            </a:pPr>
            <a:endParaRPr lang="en-US" sz="2000" dirty="0">
              <a:latin typeface="Arial" charset="0"/>
              <a:ea typeface="Arial" charset="0"/>
              <a:cs typeface="Arial" charset="0"/>
            </a:endParaRPr>
          </a:p>
          <a:p>
            <a:pPr marL="457188" lvl="1" indent="0">
              <a:buNone/>
            </a:pPr>
            <a:r>
              <a:rPr lang="en-US" sz="2000" b="1" dirty="0" smtClean="0">
                <a:solidFill>
                  <a:srgbClr val="FF0000"/>
                </a:solidFill>
                <a:latin typeface="Arial" charset="0"/>
                <a:ea typeface="Arial" charset="0"/>
                <a:cs typeface="Arial" charset="0"/>
              </a:rPr>
              <a:t>Leading questions can cause misinformation to be implanted into the memory of a witness. </a:t>
            </a:r>
          </a:p>
          <a:p>
            <a:pPr marL="457188" lvl="1" indent="0">
              <a:buNone/>
            </a:pPr>
            <a:endParaRPr lang="en-US" sz="2000" dirty="0">
              <a:latin typeface="Arial" charset="0"/>
              <a:ea typeface="Arial" charset="0"/>
              <a:cs typeface="Arial" charset="0"/>
            </a:endParaRPr>
          </a:p>
          <a:p>
            <a:pPr marL="457188" lvl="1" indent="0">
              <a:buNone/>
            </a:pPr>
            <a:endParaRPr lang="en-US" sz="2000" dirty="0">
              <a:latin typeface="Arial" charset="0"/>
              <a:ea typeface="Arial" charset="0"/>
              <a:cs typeface="Arial" charset="0"/>
            </a:endParaRPr>
          </a:p>
          <a:p>
            <a:pPr lvl="1"/>
            <a:endParaRPr lang="en-US" sz="2000" dirty="0">
              <a:latin typeface="Arial" charset="0"/>
              <a:ea typeface="Arial" charset="0"/>
              <a:cs typeface="Arial" charset="0"/>
            </a:endParaRPr>
          </a:p>
          <a:p>
            <a:pPr marL="0" indent="0">
              <a:buNone/>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84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964" y="150813"/>
            <a:ext cx="10801349" cy="1143000"/>
          </a:xfrm>
        </p:spPr>
        <p:txBody>
          <a:bodyPr>
            <a:normAutofit/>
          </a:bodyPr>
          <a:lstStyle/>
          <a:p>
            <a:r>
              <a:rPr lang="en-US" sz="4000" b="1" dirty="0" smtClean="0"/>
              <a:t>Misinformation effect</a:t>
            </a:r>
            <a:endParaRPr lang="en-US" sz="4000" b="1" dirty="0"/>
          </a:p>
        </p:txBody>
      </p:sp>
      <p:sp>
        <p:nvSpPr>
          <p:cNvPr id="3" name="Content Placeholder 2"/>
          <p:cNvSpPr>
            <a:spLocks noGrp="1"/>
          </p:cNvSpPr>
          <p:nvPr>
            <p:ph idx="1"/>
          </p:nvPr>
        </p:nvSpPr>
        <p:spPr>
          <a:xfrm>
            <a:off x="304800" y="989015"/>
            <a:ext cx="10657092" cy="5388339"/>
          </a:xfrm>
        </p:spPr>
        <p:txBody>
          <a:bodyPr>
            <a:normAutofit/>
          </a:bodyPr>
          <a:lstStyle/>
          <a:p>
            <a:r>
              <a:rPr lang="en-US" dirty="0"/>
              <a:t>During questioning in court or, prior to that, during the police investigation, it is possible for misinformation to be implanted in the witness’s memory. </a:t>
            </a:r>
            <a:endParaRPr lang="en-US" dirty="0" smtClean="0"/>
          </a:p>
          <a:p>
            <a:endParaRPr lang="en-US" dirty="0" smtClean="0"/>
          </a:p>
          <a:p>
            <a:r>
              <a:rPr lang="en-US" dirty="0" smtClean="0"/>
              <a:t>This </a:t>
            </a:r>
            <a:r>
              <a:rPr lang="en-US" dirty="0"/>
              <a:t>can gradually take on greater </a:t>
            </a:r>
            <a:r>
              <a:rPr lang="en-US" dirty="0" smtClean="0"/>
              <a:t>significance </a:t>
            </a:r>
            <a:r>
              <a:rPr lang="en-US" dirty="0"/>
              <a:t>for the witness until they begin to believe that the implanted information was a genuine memory. </a:t>
            </a:r>
            <a:endParaRPr lang="en-US" dirty="0" smtClean="0"/>
          </a:p>
          <a:p>
            <a:endParaRPr lang="en-US" dirty="0" smtClean="0"/>
          </a:p>
          <a:p>
            <a:r>
              <a:rPr lang="en-US" dirty="0" smtClean="0"/>
              <a:t>This </a:t>
            </a:r>
            <a:r>
              <a:rPr lang="en-US" dirty="0"/>
              <a:t>is known as the </a:t>
            </a:r>
            <a:r>
              <a:rPr lang="en-US" b="1" dirty="0"/>
              <a:t>misinformation </a:t>
            </a:r>
            <a:r>
              <a:rPr lang="en-US" b="1" dirty="0" smtClean="0"/>
              <a:t>effect</a:t>
            </a:r>
            <a:r>
              <a:rPr lang="en-US" dirty="0"/>
              <a:t>.  </a:t>
            </a:r>
            <a:endParaRPr lang="en-US" dirty="0" smtClean="0"/>
          </a:p>
          <a:p>
            <a:endParaRPr lang="en-US" dirty="0"/>
          </a:p>
          <a:p>
            <a:r>
              <a:rPr lang="en-US" dirty="0" smtClean="0"/>
              <a:t>Loftus </a:t>
            </a:r>
            <a:r>
              <a:rPr lang="en-US" dirty="0"/>
              <a:t>and Palmer (1974) demonstrated this in an experiment where they showed participants a video of a motor accident, after which they interrogated them as if they were being cross-examined in court. </a:t>
            </a:r>
            <a:endParaRPr lang="en-US" dirty="0"/>
          </a:p>
        </p:txBody>
      </p:sp>
    </p:spTree>
    <p:extLst>
      <p:ext uri="{BB962C8B-B14F-4D97-AF65-F5344CB8AC3E}">
        <p14:creationId xmlns:p14="http://schemas.microsoft.com/office/powerpoint/2010/main" val="211690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20657" y="140454"/>
            <a:ext cx="8803097" cy="685799"/>
          </a:xfrm>
          <a:prstGeom prst="rect">
            <a:avLst/>
          </a:prstGeom>
        </p:spPr>
        <p:txBody>
          <a:bodyPr>
            <a:noAutofit/>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3900" b="1" dirty="0">
                <a:solidFill>
                  <a:srgbClr val="EE7860"/>
                </a:solidFill>
                <a:latin typeface="Arial" panose="020B0604020202020204" pitchFamily="34" charset="0"/>
                <a:cs typeface="Arial" panose="020B0604020202020204" pitchFamily="34" charset="0"/>
              </a:rPr>
              <a:t>The work of Elizabeth Loftus (1974)</a:t>
            </a:r>
          </a:p>
        </p:txBody>
      </p:sp>
      <p:sp>
        <p:nvSpPr>
          <p:cNvPr id="7" name="Content Placeholder 6"/>
          <p:cNvSpPr txBox="1">
            <a:spLocks/>
          </p:cNvSpPr>
          <p:nvPr/>
        </p:nvSpPr>
        <p:spPr>
          <a:xfrm>
            <a:off x="320657" y="877428"/>
            <a:ext cx="11484481" cy="5593710"/>
          </a:xfrm>
          <a:prstGeom prst="rect">
            <a:avLst/>
          </a:prstGeom>
        </p:spPr>
        <p:txBody>
          <a:bodyPr vert="horz" lIns="68580" tIns="34290" rIns="68580" bIns="3429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Whitney Book"/>
                <a:ea typeface="+mn-ea"/>
                <a:cs typeface="Whitney Book"/>
              </a:defRPr>
            </a:lvl1pPr>
            <a:lvl2pPr marL="742932" indent="-285744" algn="l" defTabSz="457189" rtl="0" eaLnBrk="1" latinLnBrk="0" hangingPunct="1">
              <a:spcBef>
                <a:spcPct val="20000"/>
              </a:spcBef>
              <a:buFont typeface="Arial"/>
              <a:buChar char="–"/>
              <a:defRPr sz="2400" kern="1200">
                <a:solidFill>
                  <a:schemeClr val="tx1"/>
                </a:solidFill>
                <a:latin typeface="Whitney Book"/>
                <a:ea typeface="+mn-ea"/>
                <a:cs typeface="Whitney Book"/>
              </a:defRPr>
            </a:lvl2pPr>
            <a:lvl3pPr marL="1142971"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3pPr>
            <a:lvl4pPr marL="1600160"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4pPr>
            <a:lvl5pPr marL="2057349" indent="-228594" algn="l" defTabSz="457189" rtl="0" eaLnBrk="1" latinLnBrk="0" hangingPunct="1">
              <a:spcBef>
                <a:spcPct val="20000"/>
              </a:spcBef>
              <a:buFont typeface="Arial"/>
              <a:buChar char="»"/>
              <a:defRPr sz="2400" kern="1200">
                <a:solidFill>
                  <a:schemeClr val="tx1"/>
                </a:solidFill>
                <a:latin typeface="Whitney Book"/>
                <a:ea typeface="+mn-ea"/>
                <a:cs typeface="Whitney Book"/>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r>
              <a:rPr lang="en-AU" sz="1800" dirty="0">
                <a:latin typeface="Arial" panose="020B0604020202020204" pitchFamily="34" charset="0"/>
                <a:cs typeface="Arial" panose="020B0604020202020204" pitchFamily="34" charset="0"/>
              </a:rPr>
              <a:t>Participants viewed a video and then were asked questions immediately </a:t>
            </a:r>
            <a:r>
              <a:rPr lang="en-AU" sz="1800" dirty="0" smtClean="0">
                <a:latin typeface="Arial" panose="020B0604020202020204" pitchFamily="34" charset="0"/>
                <a:cs typeface="Arial" panose="020B0604020202020204" pitchFamily="34" charset="0"/>
              </a:rPr>
              <a:t>after</a:t>
            </a:r>
          </a:p>
          <a:p>
            <a:r>
              <a:rPr lang="en-US" sz="1800" dirty="0" smtClean="0">
                <a:latin typeface="Arial" charset="0"/>
                <a:ea typeface="Arial" charset="0"/>
                <a:cs typeface="Arial" charset="0"/>
              </a:rPr>
              <a:t>The </a:t>
            </a:r>
            <a:r>
              <a:rPr lang="en-US" sz="1800" dirty="0">
                <a:latin typeface="Arial" charset="0"/>
                <a:ea typeface="Arial" charset="0"/>
                <a:cs typeface="Arial" charset="0"/>
              </a:rPr>
              <a:t>speeds reported by the participants, presented in </a:t>
            </a:r>
            <a:r>
              <a:rPr lang="en-US" sz="1800" dirty="0" smtClean="0">
                <a:latin typeface="Arial" charset="0"/>
                <a:ea typeface="Arial" charset="0"/>
                <a:cs typeface="Arial" charset="0"/>
              </a:rPr>
              <a:t>Table, </a:t>
            </a:r>
            <a:r>
              <a:rPr lang="en-US" sz="1800" dirty="0">
                <a:latin typeface="Arial" charset="0"/>
                <a:ea typeface="Arial" charset="0"/>
                <a:cs typeface="Arial" charset="0"/>
              </a:rPr>
              <a:t>showed that the more the word implied increased severity, the greater the estimate of the speed. </a:t>
            </a:r>
            <a:endParaRPr lang="en-US" sz="1800" dirty="0" smtClean="0">
              <a:latin typeface="Arial" charset="0"/>
              <a:ea typeface="Arial" charset="0"/>
              <a:cs typeface="Arial" charset="0"/>
            </a:endParaRPr>
          </a:p>
          <a:p>
            <a:endParaRPr lang="en-US" sz="1800" dirty="0"/>
          </a:p>
          <a:p>
            <a:endParaRPr lang="en-US" sz="1800" dirty="0" smtClean="0"/>
          </a:p>
          <a:p>
            <a:endParaRPr lang="en-US" sz="1800" dirty="0" smtClean="0"/>
          </a:p>
          <a:p>
            <a:endParaRPr lang="en-US" sz="1800" dirty="0"/>
          </a:p>
          <a:p>
            <a:endParaRPr lang="en-US" sz="1800" dirty="0" smtClean="0"/>
          </a:p>
          <a:p>
            <a:endParaRPr lang="en-US" sz="1800" dirty="0"/>
          </a:p>
          <a:p>
            <a:endParaRPr lang="en-US" sz="1800" dirty="0"/>
          </a:p>
          <a:p>
            <a:endParaRPr lang="en-US" sz="1800" dirty="0" smtClean="0"/>
          </a:p>
          <a:p>
            <a:r>
              <a:rPr lang="en-US" sz="1800" dirty="0" smtClean="0">
                <a:latin typeface="Arial" charset="0"/>
                <a:ea typeface="Arial" charset="0"/>
                <a:cs typeface="Arial" charset="0"/>
              </a:rPr>
              <a:t>One </a:t>
            </a:r>
            <a:r>
              <a:rPr lang="en-US" sz="1800" dirty="0">
                <a:latin typeface="Arial" charset="0"/>
                <a:ea typeface="Arial" charset="0"/>
                <a:cs typeface="Arial" charset="0"/>
              </a:rPr>
              <a:t>week later, the participants were asked, ‘Did you see any broken glass in the accident?’ </a:t>
            </a:r>
            <a:r>
              <a:rPr lang="en-US" sz="1800" dirty="0" smtClean="0">
                <a:latin typeface="Arial" charset="0"/>
                <a:ea typeface="Arial" charset="0"/>
                <a:cs typeface="Arial" charset="0"/>
              </a:rPr>
              <a:t>(there was no broken glass</a:t>
            </a:r>
            <a:endParaRPr lang="en-AU" sz="1800" dirty="0">
              <a:latin typeface="Arial" charset="0"/>
              <a:ea typeface="Arial" charset="0"/>
              <a:cs typeface="Arial" charset="0"/>
            </a:endParaRPr>
          </a:p>
          <a:p>
            <a:pPr>
              <a:buNone/>
            </a:pPr>
            <a:r>
              <a:rPr lang="en-AU" sz="1800" dirty="0">
                <a:latin typeface="Arial" panose="020B0604020202020204" pitchFamily="34" charset="0"/>
                <a:cs typeface="Arial" panose="020B0604020202020204" pitchFamily="34" charset="0"/>
              </a:rPr>
              <a:t>	</a:t>
            </a:r>
          </a:p>
          <a:p>
            <a:pPr>
              <a:buNone/>
            </a:pPr>
            <a:endParaRPr lang="en-AU" sz="1800" dirty="0">
              <a:latin typeface="Arial" panose="020B0604020202020204" pitchFamily="34" charset="0"/>
              <a:cs typeface="Arial" panose="020B0604020202020204" pitchFamily="34" charset="0"/>
            </a:endParaRPr>
          </a:p>
          <a:p>
            <a:pPr>
              <a:buNone/>
            </a:pPr>
            <a:endParaRPr lang="en-AU" sz="1800" dirty="0">
              <a:latin typeface="Arial" panose="020B0604020202020204" pitchFamily="34" charset="0"/>
              <a:cs typeface="Arial" panose="020B0604020202020204" pitchFamily="34" charset="0"/>
            </a:endParaRPr>
          </a:p>
          <a:p>
            <a:pPr>
              <a:buNone/>
            </a:pPr>
            <a:endParaRPr lang="en-AU" sz="1800" dirty="0">
              <a:latin typeface="Arial" panose="020B0604020202020204" pitchFamily="34" charset="0"/>
              <a:cs typeface="Arial" panose="020B0604020202020204" pitchFamily="34" charset="0"/>
            </a:endParaRPr>
          </a:p>
          <a:p>
            <a:pPr>
              <a:buNone/>
            </a:pPr>
            <a:endParaRPr lang="en-AU" sz="1800" dirty="0">
              <a:latin typeface="Arial" panose="020B0604020202020204" pitchFamily="34" charset="0"/>
              <a:cs typeface="Arial" panose="020B0604020202020204" pitchFamily="34" charset="0"/>
            </a:endParaRPr>
          </a:p>
          <a:p>
            <a:pPr>
              <a:buNone/>
            </a:pPr>
            <a:endParaRPr lang="en-AU" sz="1800" dirty="0">
              <a:latin typeface="Arial" panose="020B0604020202020204" pitchFamily="34" charset="0"/>
              <a:cs typeface="Arial" panose="020B0604020202020204" pitchFamily="34" charset="0"/>
            </a:endParaRPr>
          </a:p>
          <a:p>
            <a:pPr>
              <a:buNone/>
            </a:pPr>
            <a:endParaRPr lang="en-AU" sz="1800" dirty="0">
              <a:latin typeface="Arial" panose="020B0604020202020204" pitchFamily="34" charset="0"/>
              <a:cs typeface="Arial" panose="020B0604020202020204" pitchFamily="34" charset="0"/>
            </a:endParaRPr>
          </a:p>
          <a:p>
            <a:pPr>
              <a:buNone/>
            </a:pPr>
            <a:endParaRPr lang="en-AU" sz="1800" dirty="0" smtClean="0">
              <a:latin typeface="Arial" panose="020B0604020202020204" pitchFamily="34" charset="0"/>
              <a:cs typeface="Arial" panose="020B0604020202020204" pitchFamily="34" charset="0"/>
            </a:endParaRPr>
          </a:p>
          <a:p>
            <a:pPr>
              <a:buNone/>
            </a:pPr>
            <a:endParaRPr lang="en-AU" sz="18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02636440"/>
              </p:ext>
            </p:extLst>
          </p:nvPr>
        </p:nvGraphicFramePr>
        <p:xfrm>
          <a:off x="635611" y="1941340"/>
          <a:ext cx="7020339" cy="2468880"/>
        </p:xfrm>
        <a:graphic>
          <a:graphicData uri="http://schemas.openxmlformats.org/drawingml/2006/table">
            <a:tbl>
              <a:tblPr firstRow="1" bandRow="1">
                <a:tableStyleId>{5940675A-B579-460E-94D1-54222C63F5DA}</a:tableStyleId>
              </a:tblPr>
              <a:tblGrid>
                <a:gridCol w="4015710">
                  <a:extLst>
                    <a:ext uri="{9D8B030D-6E8A-4147-A177-3AD203B41FA5}">
                      <a16:colId xmlns:a16="http://schemas.microsoft.com/office/drawing/2014/main" xmlns="" val="20000"/>
                    </a:ext>
                  </a:extLst>
                </a:gridCol>
                <a:gridCol w="3004629">
                  <a:extLst>
                    <a:ext uri="{9D8B030D-6E8A-4147-A177-3AD203B41FA5}">
                      <a16:colId xmlns:a16="http://schemas.microsoft.com/office/drawing/2014/main" xmlns="" val="20001"/>
                    </a:ext>
                  </a:extLst>
                </a:gridCol>
              </a:tblGrid>
              <a:tr h="320821">
                <a:tc>
                  <a:txBody>
                    <a:bodyPr/>
                    <a:lstStyle/>
                    <a:p>
                      <a:pPr algn="ctr"/>
                      <a:r>
                        <a:rPr lang="en-AU" sz="1800" b="1" dirty="0">
                          <a:solidFill>
                            <a:srgbClr val="3170C1"/>
                          </a:solidFill>
                          <a:latin typeface="Arial" panose="020B0604020202020204" pitchFamily="34" charset="0"/>
                          <a:cs typeface="Arial" panose="020B0604020202020204" pitchFamily="34" charset="0"/>
                        </a:rPr>
                        <a:t>Words used to describe the collision</a:t>
                      </a:r>
                    </a:p>
                  </a:txBody>
                  <a:tcPr/>
                </a:tc>
                <a:tc>
                  <a:txBody>
                    <a:bodyPr/>
                    <a:lstStyle/>
                    <a:p>
                      <a:pPr algn="ctr"/>
                      <a:r>
                        <a:rPr lang="en-AU" sz="1800" b="1" dirty="0">
                          <a:solidFill>
                            <a:srgbClr val="3170C1"/>
                          </a:solidFill>
                          <a:latin typeface="Arial" panose="020B0604020202020204" pitchFamily="34" charset="0"/>
                          <a:cs typeface="Arial" panose="020B0604020202020204" pitchFamily="34" charset="0"/>
                        </a:rPr>
                        <a:t>Estimated speed (kph)</a:t>
                      </a:r>
                    </a:p>
                  </a:txBody>
                  <a:tcPr/>
                </a:tc>
                <a:extLst>
                  <a:ext uri="{0D108BD9-81ED-4DB2-BD59-A6C34878D82A}">
                    <a16:rowId xmlns:a16="http://schemas.microsoft.com/office/drawing/2014/main" xmlns="" val="10000"/>
                  </a:ext>
                </a:extLst>
              </a:tr>
              <a:tr h="320821">
                <a:tc>
                  <a:txBody>
                    <a:bodyPr/>
                    <a:lstStyle/>
                    <a:p>
                      <a:pPr algn="ctr"/>
                      <a:r>
                        <a:rPr lang="en-AU" sz="1800" dirty="0">
                          <a:latin typeface="Arial" panose="020B0604020202020204" pitchFamily="34" charset="0"/>
                          <a:cs typeface="Arial" panose="020B0604020202020204" pitchFamily="34" charset="0"/>
                        </a:rPr>
                        <a:t>Contacted</a:t>
                      </a:r>
                    </a:p>
                  </a:txBody>
                  <a:tcPr/>
                </a:tc>
                <a:tc>
                  <a:txBody>
                    <a:bodyPr/>
                    <a:lstStyle/>
                    <a:p>
                      <a:pPr algn="ctr"/>
                      <a:r>
                        <a:rPr lang="en-AU" sz="1800" dirty="0">
                          <a:latin typeface="Arial" panose="020B0604020202020204" pitchFamily="34" charset="0"/>
                          <a:cs typeface="Arial" panose="020B0604020202020204" pitchFamily="34" charset="0"/>
                        </a:rPr>
                        <a:t>46.59</a:t>
                      </a:r>
                    </a:p>
                  </a:txBody>
                  <a:tcPr/>
                </a:tc>
                <a:extLst>
                  <a:ext uri="{0D108BD9-81ED-4DB2-BD59-A6C34878D82A}">
                    <a16:rowId xmlns:a16="http://schemas.microsoft.com/office/drawing/2014/main" xmlns="" val="10001"/>
                  </a:ext>
                </a:extLst>
              </a:tr>
              <a:tr h="320821">
                <a:tc>
                  <a:txBody>
                    <a:bodyPr/>
                    <a:lstStyle/>
                    <a:p>
                      <a:pPr algn="ctr"/>
                      <a:r>
                        <a:rPr lang="en-AU" sz="1800" dirty="0">
                          <a:latin typeface="Arial" panose="020B0604020202020204" pitchFamily="34" charset="0"/>
                          <a:cs typeface="Arial" panose="020B0604020202020204" pitchFamily="34" charset="0"/>
                        </a:rPr>
                        <a:t>Hit</a:t>
                      </a:r>
                    </a:p>
                  </a:txBody>
                  <a:tcPr/>
                </a:tc>
                <a:tc>
                  <a:txBody>
                    <a:bodyPr/>
                    <a:lstStyle/>
                    <a:p>
                      <a:pPr algn="ctr"/>
                      <a:r>
                        <a:rPr lang="en-AU" sz="1800" dirty="0">
                          <a:latin typeface="Arial" panose="020B0604020202020204" pitchFamily="34" charset="0"/>
                          <a:cs typeface="Arial" panose="020B0604020202020204" pitchFamily="34" charset="0"/>
                        </a:rPr>
                        <a:t>54.74</a:t>
                      </a:r>
                    </a:p>
                  </a:txBody>
                  <a:tcPr/>
                </a:tc>
                <a:extLst>
                  <a:ext uri="{0D108BD9-81ED-4DB2-BD59-A6C34878D82A}">
                    <a16:rowId xmlns:a16="http://schemas.microsoft.com/office/drawing/2014/main" xmlns="" val="10002"/>
                  </a:ext>
                </a:extLst>
              </a:tr>
              <a:tr h="320821">
                <a:tc>
                  <a:txBody>
                    <a:bodyPr/>
                    <a:lstStyle/>
                    <a:p>
                      <a:pPr algn="ctr"/>
                      <a:r>
                        <a:rPr lang="en-AU" sz="1800" dirty="0">
                          <a:latin typeface="Arial" panose="020B0604020202020204" pitchFamily="34" charset="0"/>
                          <a:cs typeface="Arial" panose="020B0604020202020204" pitchFamily="34" charset="0"/>
                        </a:rPr>
                        <a:t>Bumped into</a:t>
                      </a:r>
                    </a:p>
                  </a:txBody>
                  <a:tcPr/>
                </a:tc>
                <a:tc>
                  <a:txBody>
                    <a:bodyPr/>
                    <a:lstStyle/>
                    <a:p>
                      <a:pPr algn="ctr"/>
                      <a:r>
                        <a:rPr lang="en-AU" sz="1800" dirty="0">
                          <a:latin typeface="Arial" panose="020B0604020202020204" pitchFamily="34" charset="0"/>
                          <a:cs typeface="Arial" panose="020B0604020202020204" pitchFamily="34" charset="0"/>
                        </a:rPr>
                        <a:t>61.34</a:t>
                      </a:r>
                    </a:p>
                  </a:txBody>
                  <a:tcPr/>
                </a:tc>
                <a:extLst>
                  <a:ext uri="{0D108BD9-81ED-4DB2-BD59-A6C34878D82A}">
                    <a16:rowId xmlns:a16="http://schemas.microsoft.com/office/drawing/2014/main" xmlns="" val="10003"/>
                  </a:ext>
                </a:extLst>
              </a:tr>
              <a:tr h="320821">
                <a:tc>
                  <a:txBody>
                    <a:bodyPr/>
                    <a:lstStyle/>
                    <a:p>
                      <a:pPr algn="ctr"/>
                      <a:r>
                        <a:rPr lang="en-AU" sz="1800" dirty="0">
                          <a:latin typeface="Arial" panose="020B0604020202020204" pitchFamily="34" charset="0"/>
                          <a:cs typeface="Arial" panose="020B0604020202020204" pitchFamily="34" charset="0"/>
                        </a:rPr>
                        <a:t>Collided with</a:t>
                      </a:r>
                    </a:p>
                  </a:txBody>
                  <a:tcPr/>
                </a:tc>
                <a:tc>
                  <a:txBody>
                    <a:bodyPr/>
                    <a:lstStyle/>
                    <a:p>
                      <a:pPr algn="ctr"/>
                      <a:r>
                        <a:rPr lang="en-AU" sz="1800" dirty="0">
                          <a:latin typeface="Arial" panose="020B0604020202020204" pitchFamily="34" charset="0"/>
                          <a:cs typeface="Arial" panose="020B0604020202020204" pitchFamily="34" charset="0"/>
                        </a:rPr>
                        <a:t>63.27</a:t>
                      </a:r>
                    </a:p>
                  </a:txBody>
                  <a:tcPr/>
                </a:tc>
                <a:extLst>
                  <a:ext uri="{0D108BD9-81ED-4DB2-BD59-A6C34878D82A}">
                    <a16:rowId xmlns:a16="http://schemas.microsoft.com/office/drawing/2014/main" xmlns="" val="10004"/>
                  </a:ext>
                </a:extLst>
              </a:tr>
              <a:tr h="320821">
                <a:tc>
                  <a:txBody>
                    <a:bodyPr/>
                    <a:lstStyle/>
                    <a:p>
                      <a:pPr algn="ctr"/>
                      <a:r>
                        <a:rPr lang="en-AU" sz="1800" dirty="0">
                          <a:latin typeface="Arial" panose="020B0604020202020204" pitchFamily="34" charset="0"/>
                          <a:cs typeface="Arial" panose="020B0604020202020204" pitchFamily="34" charset="0"/>
                        </a:rPr>
                        <a:t>Smashed into</a:t>
                      </a:r>
                    </a:p>
                  </a:txBody>
                  <a:tcPr/>
                </a:tc>
                <a:tc>
                  <a:txBody>
                    <a:bodyPr/>
                    <a:lstStyle/>
                    <a:p>
                      <a:pPr algn="ctr"/>
                      <a:r>
                        <a:rPr lang="en-AU" sz="1800" dirty="0">
                          <a:latin typeface="Arial" panose="020B0604020202020204" pitchFamily="34" charset="0"/>
                          <a:cs typeface="Arial" panose="020B0604020202020204" pitchFamily="34" charset="0"/>
                        </a:rPr>
                        <a:t>65.69</a:t>
                      </a:r>
                    </a:p>
                  </a:txBody>
                  <a:tcPr/>
                </a:tc>
                <a:extLst>
                  <a:ext uri="{0D108BD9-81ED-4DB2-BD59-A6C34878D82A}">
                    <a16:rowId xmlns:a16="http://schemas.microsoft.com/office/drawing/2014/main" xmlns=""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85813074"/>
              </p:ext>
            </p:extLst>
          </p:nvPr>
        </p:nvGraphicFramePr>
        <p:xfrm>
          <a:off x="635611" y="5145886"/>
          <a:ext cx="6656142" cy="1067346"/>
        </p:xfrm>
        <a:graphic>
          <a:graphicData uri="http://schemas.openxmlformats.org/drawingml/2006/table">
            <a:tbl>
              <a:tblPr/>
              <a:tblGrid>
                <a:gridCol w="3328071"/>
                <a:gridCol w="3328071"/>
              </a:tblGrid>
              <a:tr h="515270">
                <a:tc>
                  <a:txBody>
                    <a:bodyPr/>
                    <a:lstStyle/>
                    <a:p>
                      <a:pPr>
                        <a:lnSpc>
                          <a:spcPts val="1400"/>
                        </a:lnSpc>
                        <a:spcAft>
                          <a:spcPts val="1200"/>
                        </a:spcAft>
                      </a:pPr>
                      <a:r>
                        <a:rPr lang="en-US" sz="1200" dirty="0">
                          <a:solidFill>
                            <a:srgbClr val="FFFFFF"/>
                          </a:solidFill>
                          <a:effectLst/>
                          <a:latin typeface="Times" charset="0"/>
                          <a:ea typeface="Calibri" charset="0"/>
                          <a:cs typeface="Times" charset="0"/>
                        </a:rPr>
                        <a:t>WORD USED TO DESCRIBE COLLISION </a:t>
                      </a:r>
                      <a:endParaRPr lang="en-US" sz="1200" dirty="0">
                        <a:effectLst/>
                        <a:latin typeface="Calibri" charset="0"/>
                        <a:ea typeface="Calibri" charset="0"/>
                        <a:cs typeface="Times New Roman" charset="0"/>
                      </a:endParaRPr>
                    </a:p>
                  </a:txBody>
                  <a:tcPr marL="68580" marR="68580" marT="0" marB="0" anchor="ctr">
                    <a:lnL w="19050" cap="flat" cmpd="sng" algn="ctr">
                      <a:solidFill>
                        <a:srgbClr val="FFFFFE"/>
                      </a:solidFill>
                      <a:prstDash val="solid"/>
                      <a:round/>
                      <a:headEnd type="none" w="med" len="med"/>
                      <a:tailEnd type="none" w="med" len="med"/>
                    </a:lnL>
                    <a:lnR w="19050" cap="flat" cmpd="sng" algn="ctr">
                      <a:solidFill>
                        <a:srgbClr val="FFFFFE"/>
                      </a:solidFill>
                      <a:prstDash val="solid"/>
                      <a:round/>
                      <a:headEnd type="none" w="med" len="med"/>
                      <a:tailEnd type="none" w="med" len="med"/>
                    </a:lnR>
                    <a:lnT w="19050" cap="flat" cmpd="sng" algn="ctr">
                      <a:solidFill>
                        <a:srgbClr val="FFFFFE"/>
                      </a:solidFill>
                      <a:prstDash val="solid"/>
                      <a:round/>
                      <a:headEnd type="none" w="med" len="med"/>
                      <a:tailEnd type="none" w="med" len="med"/>
                    </a:lnT>
                    <a:lnB w="19050" cap="flat" cmpd="sng" algn="ctr">
                      <a:solidFill>
                        <a:srgbClr val="FFFFFE"/>
                      </a:solidFill>
                      <a:prstDash val="solid"/>
                      <a:round/>
                      <a:headEnd type="none" w="med" len="med"/>
                      <a:tailEnd type="none" w="med" len="med"/>
                    </a:lnB>
                    <a:solidFill>
                      <a:srgbClr val="F99E1E"/>
                    </a:solidFill>
                  </a:tcPr>
                </a:tc>
                <a:tc>
                  <a:txBody>
                    <a:bodyPr/>
                    <a:lstStyle/>
                    <a:p>
                      <a:pPr>
                        <a:lnSpc>
                          <a:spcPts val="1400"/>
                        </a:lnSpc>
                        <a:spcAft>
                          <a:spcPts val="1200"/>
                        </a:spcAft>
                      </a:pPr>
                      <a:r>
                        <a:rPr lang="en-US" sz="1200">
                          <a:solidFill>
                            <a:srgbClr val="FFFFFF"/>
                          </a:solidFill>
                          <a:effectLst/>
                          <a:latin typeface="Times" charset="0"/>
                          <a:ea typeface="Calibri" charset="0"/>
                          <a:cs typeface="Times" charset="0"/>
                        </a:rPr>
                        <a:t>PERCENTAGE REPORTING BROKEN GLASS </a:t>
                      </a:r>
                      <a:endParaRPr lang="en-US" sz="1200">
                        <a:effectLst/>
                        <a:latin typeface="Calibri" charset="0"/>
                        <a:ea typeface="Calibri" charset="0"/>
                        <a:cs typeface="Times New Roman" charset="0"/>
                      </a:endParaRPr>
                    </a:p>
                  </a:txBody>
                  <a:tcPr marL="68580" marR="68580" marT="0" marB="0" anchor="ctr">
                    <a:lnL w="19050" cap="flat" cmpd="sng" algn="ctr">
                      <a:solidFill>
                        <a:srgbClr val="FFFFFE"/>
                      </a:solidFill>
                      <a:prstDash val="solid"/>
                      <a:round/>
                      <a:headEnd type="none" w="med" len="med"/>
                      <a:tailEnd type="none" w="med" len="med"/>
                    </a:lnL>
                    <a:lnR w="19050" cap="flat" cmpd="sng" algn="ctr">
                      <a:solidFill>
                        <a:srgbClr val="FFFFFE"/>
                      </a:solidFill>
                      <a:prstDash val="solid"/>
                      <a:round/>
                      <a:headEnd type="none" w="med" len="med"/>
                      <a:tailEnd type="none" w="med" len="med"/>
                    </a:lnR>
                    <a:lnT w="19050" cap="flat" cmpd="sng" algn="ctr">
                      <a:solidFill>
                        <a:srgbClr val="FFFFFE"/>
                      </a:solidFill>
                      <a:prstDash val="solid"/>
                      <a:round/>
                      <a:headEnd type="none" w="med" len="med"/>
                      <a:tailEnd type="none" w="med" len="med"/>
                    </a:lnT>
                    <a:lnB w="19050" cap="flat" cmpd="sng" algn="ctr">
                      <a:solidFill>
                        <a:srgbClr val="FFFFFE"/>
                      </a:solidFill>
                      <a:prstDash val="solid"/>
                      <a:round/>
                      <a:headEnd type="none" w="med" len="med"/>
                      <a:tailEnd type="none" w="med" len="med"/>
                    </a:lnB>
                    <a:solidFill>
                      <a:srgbClr val="F99E1E"/>
                    </a:solidFill>
                  </a:tcPr>
                </a:tc>
              </a:tr>
              <a:tr h="276038">
                <a:tc>
                  <a:txBody>
                    <a:bodyPr/>
                    <a:lstStyle/>
                    <a:p>
                      <a:pPr>
                        <a:lnSpc>
                          <a:spcPts val="1500"/>
                        </a:lnSpc>
                        <a:spcAft>
                          <a:spcPts val="1200"/>
                        </a:spcAft>
                      </a:pPr>
                      <a:r>
                        <a:rPr lang="en-US" sz="1300">
                          <a:effectLst/>
                          <a:latin typeface="Times" charset="0"/>
                          <a:ea typeface="Calibri" charset="0"/>
                          <a:cs typeface="Times" charset="0"/>
                        </a:rPr>
                        <a:t>‘Hit’ </a:t>
                      </a:r>
                      <a:endParaRPr lang="en-US" sz="1200">
                        <a:effectLst/>
                        <a:latin typeface="Calibri" charset="0"/>
                        <a:ea typeface="Calibri" charset="0"/>
                        <a:cs typeface="Times New Roman" charset="0"/>
                      </a:endParaRPr>
                    </a:p>
                  </a:txBody>
                  <a:tcPr marL="68580" marR="68580" marT="0" marB="0" anchor="ctr">
                    <a:lnL w="19050" cap="flat" cmpd="sng" algn="ctr">
                      <a:solidFill>
                        <a:srgbClr val="FFFFFE"/>
                      </a:solidFill>
                      <a:prstDash val="solid"/>
                      <a:round/>
                      <a:headEnd type="none" w="med" len="med"/>
                      <a:tailEnd type="none" w="med" len="med"/>
                    </a:lnL>
                    <a:lnR w="19050" cap="flat" cmpd="sng" algn="ctr">
                      <a:solidFill>
                        <a:srgbClr val="FFFFFE"/>
                      </a:solidFill>
                      <a:prstDash val="solid"/>
                      <a:round/>
                      <a:headEnd type="none" w="med" len="med"/>
                      <a:tailEnd type="none" w="med" len="med"/>
                    </a:lnR>
                    <a:lnT w="19050" cap="flat" cmpd="sng" algn="ctr">
                      <a:solidFill>
                        <a:srgbClr val="FFFFFE"/>
                      </a:solidFill>
                      <a:prstDash val="solid"/>
                      <a:round/>
                      <a:headEnd type="none" w="med" len="med"/>
                      <a:tailEnd type="none" w="med" len="med"/>
                    </a:lnT>
                    <a:lnB w="19050" cap="flat" cmpd="sng" algn="ctr">
                      <a:solidFill>
                        <a:srgbClr val="FFFFFE"/>
                      </a:solidFill>
                      <a:prstDash val="solid"/>
                      <a:round/>
                      <a:headEnd type="none" w="med" len="med"/>
                      <a:tailEnd type="none" w="med" len="med"/>
                    </a:lnB>
                    <a:solidFill>
                      <a:srgbClr val="EEF6F6"/>
                    </a:solidFill>
                  </a:tcPr>
                </a:tc>
                <a:tc>
                  <a:txBody>
                    <a:bodyPr/>
                    <a:lstStyle/>
                    <a:p>
                      <a:pPr>
                        <a:lnSpc>
                          <a:spcPts val="1500"/>
                        </a:lnSpc>
                        <a:spcAft>
                          <a:spcPts val="1200"/>
                        </a:spcAft>
                      </a:pPr>
                      <a:r>
                        <a:rPr lang="en-US" sz="1300">
                          <a:effectLst/>
                          <a:latin typeface="Times" charset="0"/>
                          <a:ea typeface="Calibri" charset="0"/>
                          <a:cs typeface="Times" charset="0"/>
                        </a:rPr>
                        <a:t>14 </a:t>
                      </a:r>
                      <a:endParaRPr lang="en-US" sz="1200">
                        <a:effectLst/>
                        <a:latin typeface="Calibri" charset="0"/>
                        <a:ea typeface="Calibri" charset="0"/>
                        <a:cs typeface="Times New Roman" charset="0"/>
                      </a:endParaRPr>
                    </a:p>
                  </a:txBody>
                  <a:tcPr marL="68580" marR="68580" marT="0" marB="0" anchor="ctr">
                    <a:lnL w="19050" cap="flat" cmpd="sng" algn="ctr">
                      <a:solidFill>
                        <a:srgbClr val="FFFFFE"/>
                      </a:solidFill>
                      <a:prstDash val="solid"/>
                      <a:round/>
                      <a:headEnd type="none" w="med" len="med"/>
                      <a:tailEnd type="none" w="med" len="med"/>
                    </a:lnL>
                    <a:lnR w="19050" cap="flat" cmpd="sng" algn="ctr">
                      <a:solidFill>
                        <a:srgbClr val="FFFFFE"/>
                      </a:solidFill>
                      <a:prstDash val="solid"/>
                      <a:round/>
                      <a:headEnd type="none" w="med" len="med"/>
                      <a:tailEnd type="none" w="med" len="med"/>
                    </a:lnR>
                    <a:lnT w="19050" cap="flat" cmpd="sng" algn="ctr">
                      <a:solidFill>
                        <a:srgbClr val="FFFFFE"/>
                      </a:solidFill>
                      <a:prstDash val="solid"/>
                      <a:round/>
                      <a:headEnd type="none" w="med" len="med"/>
                      <a:tailEnd type="none" w="med" len="med"/>
                    </a:lnT>
                    <a:lnB w="19050" cap="flat" cmpd="sng" algn="ctr">
                      <a:solidFill>
                        <a:srgbClr val="FFFFFE"/>
                      </a:solidFill>
                      <a:prstDash val="solid"/>
                      <a:round/>
                      <a:headEnd type="none" w="med" len="med"/>
                      <a:tailEnd type="none" w="med" len="med"/>
                    </a:lnB>
                    <a:solidFill>
                      <a:srgbClr val="DDEDEC"/>
                    </a:solidFill>
                  </a:tcPr>
                </a:tc>
              </a:tr>
              <a:tr h="276038">
                <a:tc>
                  <a:txBody>
                    <a:bodyPr/>
                    <a:lstStyle/>
                    <a:p>
                      <a:pPr>
                        <a:lnSpc>
                          <a:spcPts val="1500"/>
                        </a:lnSpc>
                        <a:spcAft>
                          <a:spcPts val="1200"/>
                        </a:spcAft>
                      </a:pPr>
                      <a:r>
                        <a:rPr lang="en-US" sz="1300">
                          <a:effectLst/>
                          <a:latin typeface="Times" charset="0"/>
                          <a:ea typeface="Calibri" charset="0"/>
                          <a:cs typeface="Times" charset="0"/>
                        </a:rPr>
                        <a:t>‘Smashed into’ </a:t>
                      </a:r>
                      <a:endParaRPr lang="en-US" sz="1200">
                        <a:effectLst/>
                        <a:latin typeface="Calibri" charset="0"/>
                        <a:ea typeface="Calibri" charset="0"/>
                        <a:cs typeface="Times New Roman" charset="0"/>
                      </a:endParaRPr>
                    </a:p>
                  </a:txBody>
                  <a:tcPr marL="68580" marR="68580" marT="0" marB="0" anchor="ctr">
                    <a:lnL w="19050" cap="flat" cmpd="sng" algn="ctr">
                      <a:solidFill>
                        <a:srgbClr val="FFFFFE"/>
                      </a:solidFill>
                      <a:prstDash val="solid"/>
                      <a:round/>
                      <a:headEnd type="none" w="med" len="med"/>
                      <a:tailEnd type="none" w="med" len="med"/>
                    </a:lnL>
                    <a:lnR w="19050" cap="flat" cmpd="sng" algn="ctr">
                      <a:solidFill>
                        <a:srgbClr val="FFFFFE"/>
                      </a:solidFill>
                      <a:prstDash val="solid"/>
                      <a:round/>
                      <a:headEnd type="none" w="med" len="med"/>
                      <a:tailEnd type="none" w="med" len="med"/>
                    </a:lnR>
                    <a:lnT w="19050" cap="flat" cmpd="sng" algn="ctr">
                      <a:solidFill>
                        <a:srgbClr val="FFFFFE"/>
                      </a:solidFill>
                      <a:prstDash val="solid"/>
                      <a:round/>
                      <a:headEnd type="none" w="med" len="med"/>
                      <a:tailEnd type="none" w="med" len="med"/>
                    </a:lnT>
                    <a:lnB w="19050" cap="flat" cmpd="sng" algn="ctr">
                      <a:solidFill>
                        <a:srgbClr val="FFFFFE"/>
                      </a:solidFill>
                      <a:prstDash val="solid"/>
                      <a:round/>
                      <a:headEnd type="none" w="med" len="med"/>
                      <a:tailEnd type="none" w="med" len="med"/>
                    </a:lnB>
                    <a:solidFill>
                      <a:srgbClr val="EEF6F6"/>
                    </a:solidFill>
                  </a:tcPr>
                </a:tc>
                <a:tc>
                  <a:txBody>
                    <a:bodyPr/>
                    <a:lstStyle/>
                    <a:p>
                      <a:pPr>
                        <a:lnSpc>
                          <a:spcPts val="1500"/>
                        </a:lnSpc>
                        <a:spcAft>
                          <a:spcPts val="1200"/>
                        </a:spcAft>
                      </a:pPr>
                      <a:r>
                        <a:rPr lang="en-US" sz="1300" dirty="0">
                          <a:effectLst/>
                          <a:latin typeface="Times" charset="0"/>
                          <a:ea typeface="Calibri" charset="0"/>
                          <a:cs typeface="Times" charset="0"/>
                        </a:rPr>
                        <a:t>32 </a:t>
                      </a:r>
                      <a:endParaRPr lang="en-US" sz="1200" dirty="0">
                        <a:effectLst/>
                        <a:latin typeface="Calibri" charset="0"/>
                        <a:ea typeface="Calibri" charset="0"/>
                        <a:cs typeface="Times New Roman" charset="0"/>
                      </a:endParaRPr>
                    </a:p>
                  </a:txBody>
                  <a:tcPr marL="68580" marR="68580" marT="0" marB="0" anchor="ctr">
                    <a:lnL w="19050" cap="flat" cmpd="sng" algn="ctr">
                      <a:solidFill>
                        <a:srgbClr val="FFFFFE"/>
                      </a:solidFill>
                      <a:prstDash val="solid"/>
                      <a:round/>
                      <a:headEnd type="none" w="med" len="med"/>
                      <a:tailEnd type="none" w="med" len="med"/>
                    </a:lnL>
                    <a:lnR w="19050" cap="flat" cmpd="sng" algn="ctr">
                      <a:solidFill>
                        <a:srgbClr val="FFFFFE"/>
                      </a:solidFill>
                      <a:prstDash val="solid"/>
                      <a:round/>
                      <a:headEnd type="none" w="med" len="med"/>
                      <a:tailEnd type="none" w="med" len="med"/>
                    </a:lnR>
                    <a:lnT w="19050" cap="flat" cmpd="sng" algn="ctr">
                      <a:solidFill>
                        <a:srgbClr val="FFFFFE"/>
                      </a:solidFill>
                      <a:prstDash val="solid"/>
                      <a:round/>
                      <a:headEnd type="none" w="med" len="med"/>
                      <a:tailEnd type="none" w="med" len="med"/>
                    </a:lnT>
                    <a:lnB w="19050" cap="flat" cmpd="sng" algn="ctr">
                      <a:solidFill>
                        <a:srgbClr val="FFFFFE"/>
                      </a:solidFill>
                      <a:prstDash val="solid"/>
                      <a:round/>
                      <a:headEnd type="none" w="med" len="med"/>
                      <a:tailEnd type="none" w="med" len="med"/>
                    </a:lnB>
                    <a:solidFill>
                      <a:srgbClr val="DDEDEC"/>
                    </a:solidFill>
                  </a:tcPr>
                </a:tc>
              </a:tr>
            </a:tbl>
          </a:graphicData>
        </a:graphic>
      </p:graphicFrame>
    </p:spTree>
    <p:extLst>
      <p:ext uri="{BB962C8B-B14F-4D97-AF65-F5344CB8AC3E}">
        <p14:creationId xmlns:p14="http://schemas.microsoft.com/office/powerpoint/2010/main" val="290987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263" y="212937"/>
            <a:ext cx="10679722" cy="2080057"/>
          </a:xfrm>
          <a:prstGeom prst="rect">
            <a:avLst/>
          </a:prstGeom>
        </p:spPr>
        <p:txBody>
          <a:bodyPr wrap="square">
            <a:spAutoFit/>
          </a:bodyPr>
          <a:lstStyle/>
          <a:p>
            <a:pPr>
              <a:lnSpc>
                <a:spcPts val="1700"/>
              </a:lnSpc>
              <a:spcAft>
                <a:spcPts val="1200"/>
              </a:spcAft>
            </a:pPr>
            <a:r>
              <a:rPr lang="en-US" sz="2000" dirty="0">
                <a:latin typeface="Arial" charset="0"/>
                <a:ea typeface="Arial" charset="0"/>
                <a:cs typeface="Arial" charset="0"/>
              </a:rPr>
              <a:t>Harris (1975) also demonstrated this by asking participants questions such as </a:t>
            </a:r>
            <a:endParaRPr lang="en-US" sz="2000" dirty="0" smtClean="0">
              <a:latin typeface="Arial" charset="0"/>
              <a:ea typeface="Arial" charset="0"/>
              <a:cs typeface="Arial" charset="0"/>
            </a:endParaRPr>
          </a:p>
          <a:p>
            <a:pPr marL="342900" indent="-342900">
              <a:lnSpc>
                <a:spcPts val="1700"/>
              </a:lnSpc>
              <a:spcAft>
                <a:spcPts val="1200"/>
              </a:spcAft>
              <a:buFont typeface="Arial" charset="0"/>
              <a:buChar char="•"/>
            </a:pPr>
            <a:r>
              <a:rPr lang="en-US" sz="2000" dirty="0" smtClean="0">
                <a:latin typeface="Arial" charset="0"/>
                <a:ea typeface="Arial" charset="0"/>
                <a:cs typeface="Arial" charset="0"/>
              </a:rPr>
              <a:t>‘</a:t>
            </a:r>
            <a:r>
              <a:rPr lang="en-US" sz="2000" dirty="0">
                <a:latin typeface="Arial" charset="0"/>
                <a:ea typeface="Arial" charset="0"/>
                <a:cs typeface="Arial" charset="0"/>
              </a:rPr>
              <a:t>How tall was the basketball player?’, which drew an average 200.7 </a:t>
            </a:r>
            <a:r>
              <a:rPr lang="en-US" sz="2000" dirty="0" err="1">
                <a:latin typeface="Arial" charset="0"/>
                <a:ea typeface="Arial" charset="0"/>
                <a:cs typeface="Arial" charset="0"/>
              </a:rPr>
              <a:t>centimetres</a:t>
            </a:r>
            <a:r>
              <a:rPr lang="en-US" sz="2000" dirty="0">
                <a:latin typeface="Arial" charset="0"/>
                <a:ea typeface="Arial" charset="0"/>
                <a:cs typeface="Arial" charset="0"/>
              </a:rPr>
              <a:t> as opposed to ‘How short was the basketball player?’, which resulted in a mean response of 175.3 </a:t>
            </a:r>
            <a:r>
              <a:rPr lang="en-US" sz="2000" dirty="0" err="1">
                <a:latin typeface="Arial" charset="0"/>
                <a:ea typeface="Arial" charset="0"/>
                <a:cs typeface="Arial" charset="0"/>
              </a:rPr>
              <a:t>centimetres</a:t>
            </a:r>
            <a:r>
              <a:rPr lang="en-US" sz="2000" dirty="0">
                <a:latin typeface="Arial" charset="0"/>
                <a:ea typeface="Arial" charset="0"/>
                <a:cs typeface="Arial" charset="0"/>
              </a:rPr>
              <a:t>. This is a </a:t>
            </a:r>
            <a:r>
              <a:rPr lang="en-US" sz="2000" dirty="0" smtClean="0">
                <a:latin typeface="Arial" charset="0"/>
                <a:ea typeface="Arial" charset="0"/>
                <a:cs typeface="Arial" charset="0"/>
              </a:rPr>
              <a:t>difference </a:t>
            </a:r>
            <a:r>
              <a:rPr lang="en-US" sz="2000" dirty="0">
                <a:latin typeface="Arial" charset="0"/>
                <a:ea typeface="Arial" charset="0"/>
                <a:cs typeface="Arial" charset="0"/>
              </a:rPr>
              <a:t>of 11.5 per cent. </a:t>
            </a:r>
          </a:p>
          <a:p>
            <a:pPr>
              <a:lnSpc>
                <a:spcPts val="1700"/>
              </a:lnSpc>
              <a:spcAft>
                <a:spcPts val="1200"/>
              </a:spcAft>
            </a:pPr>
            <a:r>
              <a:rPr lang="en-US" sz="2000" dirty="0">
                <a:latin typeface="Arial" charset="0"/>
                <a:ea typeface="Arial" charset="0"/>
                <a:cs typeface="Arial" charset="0"/>
              </a:rPr>
              <a:t>Other questions showed similar results: </a:t>
            </a:r>
          </a:p>
          <a:p>
            <a:pPr marL="342900" lvl="0" indent="-342900">
              <a:lnSpc>
                <a:spcPts val="1700"/>
              </a:lnSpc>
              <a:spcAft>
                <a:spcPts val="1200"/>
              </a:spcAft>
              <a:buFont typeface="Arial" charset="0"/>
              <a:buChar char=""/>
              <a:tabLst>
                <a:tab pos="139700" algn="l"/>
                <a:tab pos="457200" algn="l"/>
              </a:tabLst>
            </a:pPr>
            <a:r>
              <a:rPr lang="en-US" sz="2000" kern="50" dirty="0">
                <a:latin typeface="Arial" charset="0"/>
                <a:ea typeface="Arial" charset="0"/>
                <a:cs typeface="Arial" charset="0"/>
              </a:rPr>
              <a:t>	</a:t>
            </a:r>
            <a:r>
              <a:rPr lang="en-US" sz="2000" dirty="0" smtClean="0">
                <a:latin typeface="Arial" charset="0"/>
                <a:ea typeface="Arial" charset="0"/>
                <a:cs typeface="Arial" charset="0"/>
              </a:rPr>
              <a:t>The </a:t>
            </a:r>
            <a:r>
              <a:rPr lang="en-US" sz="2000" dirty="0">
                <a:latin typeface="Arial" charset="0"/>
                <a:ea typeface="Arial" charset="0"/>
                <a:cs typeface="Arial" charset="0"/>
              </a:rPr>
              <a:t>mean response to the question ‘How long was the movie?’ was 130 minutes  while ‘How short was the movie?’ elicited a mean response of 100 minutes.  </a:t>
            </a:r>
            <a:endParaRPr lang="en-US" sz="2000" dirty="0">
              <a:effectLst/>
              <a:latin typeface="Arial" charset="0"/>
              <a:ea typeface="Arial" charset="0"/>
              <a:cs typeface="Arial" charset="0"/>
            </a:endParaRPr>
          </a:p>
        </p:txBody>
      </p:sp>
      <p:sp>
        <p:nvSpPr>
          <p:cNvPr id="3" name="Rectangle 2"/>
          <p:cNvSpPr/>
          <p:nvPr/>
        </p:nvSpPr>
        <p:spPr>
          <a:xfrm>
            <a:off x="539263" y="2304817"/>
            <a:ext cx="11101752" cy="3785652"/>
          </a:xfrm>
          <a:prstGeom prst="rect">
            <a:avLst/>
          </a:prstGeom>
        </p:spPr>
        <p:txBody>
          <a:bodyPr wrap="square">
            <a:spAutoFit/>
          </a:bodyPr>
          <a:lstStyle/>
          <a:p>
            <a:pPr marL="285750" indent="-285750">
              <a:buFont typeface="Wingdings" charset="2"/>
              <a:buChar char="Ø"/>
            </a:pPr>
            <a:r>
              <a:rPr lang="en-US" sz="2000" dirty="0" smtClean="0">
                <a:latin typeface="Arial" charset="0"/>
                <a:ea typeface="Arial" charset="0"/>
                <a:cs typeface="Arial" charset="0"/>
              </a:rPr>
              <a:t>The </a:t>
            </a:r>
            <a:r>
              <a:rPr lang="en-US" sz="2000" dirty="0">
                <a:latin typeface="Arial" charset="0"/>
                <a:ea typeface="Arial" charset="0"/>
                <a:cs typeface="Arial" charset="0"/>
              </a:rPr>
              <a:t>mean response to the question ‘Do you get headaches occasionally? If so, how  often?’ was 0.7 times per week while ‘Do you get headaches frequently? If so, how often?’ had a mean response of 2.2 times per week. </a:t>
            </a:r>
          </a:p>
          <a:p>
            <a:pPr marL="285750" indent="-285750">
              <a:buFont typeface="Wingdings" charset="2"/>
              <a:buChar char="Ø"/>
            </a:pPr>
            <a:endParaRPr lang="en-US" sz="2000" dirty="0" smtClean="0">
              <a:latin typeface="Arial" charset="0"/>
              <a:ea typeface="Arial" charset="0"/>
              <a:cs typeface="Arial" charset="0"/>
            </a:endParaRPr>
          </a:p>
          <a:p>
            <a:r>
              <a:rPr lang="en-US" sz="2000" dirty="0" smtClean="0">
                <a:latin typeface="Arial" charset="0"/>
                <a:ea typeface="Arial" charset="0"/>
                <a:cs typeface="Arial" charset="0"/>
              </a:rPr>
              <a:t>It </a:t>
            </a:r>
            <a:r>
              <a:rPr lang="en-US" sz="2000" dirty="0">
                <a:latin typeface="Arial" charset="0"/>
                <a:ea typeface="Arial" charset="0"/>
                <a:cs typeface="Arial" charset="0"/>
              </a:rPr>
              <a:t>is clear from the examples given above that eyewitness testimony should be </a:t>
            </a:r>
            <a:r>
              <a:rPr lang="en-US" sz="2000" dirty="0" smtClean="0">
                <a:latin typeface="Arial" charset="0"/>
                <a:ea typeface="Arial" charset="0"/>
                <a:cs typeface="Arial" charset="0"/>
              </a:rPr>
              <a:t>regarded </a:t>
            </a:r>
            <a:r>
              <a:rPr lang="en-US" sz="2000" dirty="0">
                <a:latin typeface="Arial" charset="0"/>
                <a:ea typeface="Arial" charset="0"/>
                <a:cs typeface="Arial" charset="0"/>
              </a:rPr>
              <a:t>with </a:t>
            </a:r>
            <a:r>
              <a:rPr lang="en-US" sz="2000" dirty="0" err="1">
                <a:latin typeface="Arial" charset="0"/>
                <a:ea typeface="Arial" charset="0"/>
                <a:cs typeface="Arial" charset="0"/>
              </a:rPr>
              <a:t>scepticism</a:t>
            </a:r>
            <a:r>
              <a:rPr lang="en-US" sz="2000" dirty="0">
                <a:latin typeface="Arial" charset="0"/>
                <a:ea typeface="Arial" charset="0"/>
                <a:cs typeface="Arial" charset="0"/>
              </a:rPr>
              <a:t> by judges, juries and the general public. </a:t>
            </a:r>
            <a:endParaRPr lang="en-US" sz="2000" dirty="0" smtClean="0">
              <a:latin typeface="Arial" charset="0"/>
              <a:ea typeface="Arial" charset="0"/>
              <a:cs typeface="Arial" charset="0"/>
            </a:endParaRPr>
          </a:p>
          <a:p>
            <a:pPr marL="285750" indent="-285750">
              <a:buFont typeface="Wingdings" charset="2"/>
              <a:buChar char="Ø"/>
            </a:pPr>
            <a:endParaRPr lang="en-US" sz="2000" dirty="0">
              <a:latin typeface="Arial" charset="0"/>
              <a:ea typeface="Arial" charset="0"/>
              <a:cs typeface="Arial" charset="0"/>
            </a:endParaRPr>
          </a:p>
          <a:p>
            <a:r>
              <a:rPr lang="en-US" sz="2000" dirty="0" smtClean="0">
                <a:latin typeface="Arial" charset="0"/>
                <a:ea typeface="Arial" charset="0"/>
                <a:cs typeface="Arial" charset="0"/>
              </a:rPr>
              <a:t>Even </a:t>
            </a:r>
            <a:r>
              <a:rPr lang="en-US" sz="2000" dirty="0">
                <a:latin typeface="Arial" charset="0"/>
                <a:ea typeface="Arial" charset="0"/>
                <a:cs typeface="Arial" charset="0"/>
              </a:rPr>
              <a:t>when the eyewitness is convinced that they are correct, research has shown there can be considerable </a:t>
            </a:r>
            <a:r>
              <a:rPr lang="en-US" sz="2000" dirty="0" smtClean="0">
                <a:latin typeface="Arial" charset="0"/>
                <a:ea typeface="Arial" charset="0"/>
                <a:cs typeface="Arial" charset="0"/>
              </a:rPr>
              <a:t>differences </a:t>
            </a:r>
            <a:r>
              <a:rPr lang="en-US" sz="2000" dirty="0">
                <a:latin typeface="Arial" charset="0"/>
                <a:ea typeface="Arial" charset="0"/>
                <a:cs typeface="Arial" charset="0"/>
              </a:rPr>
              <a:t>between reality and recall. </a:t>
            </a:r>
            <a:endParaRPr lang="en-US" sz="2000" dirty="0" smtClean="0">
              <a:latin typeface="Arial" charset="0"/>
              <a:ea typeface="Arial" charset="0"/>
              <a:cs typeface="Arial" charset="0"/>
            </a:endParaRPr>
          </a:p>
          <a:p>
            <a:pPr marL="285750" indent="-285750">
              <a:buFont typeface="Wingdings" charset="2"/>
              <a:buChar char="Ø"/>
            </a:pPr>
            <a:endParaRPr lang="en-US" sz="2000" dirty="0">
              <a:latin typeface="Arial" charset="0"/>
              <a:ea typeface="Arial" charset="0"/>
              <a:cs typeface="Arial" charset="0"/>
            </a:endParaRPr>
          </a:p>
          <a:p>
            <a:r>
              <a:rPr lang="en-US" sz="2000" dirty="0" smtClean="0">
                <a:latin typeface="Arial" charset="0"/>
                <a:ea typeface="Arial" charset="0"/>
                <a:cs typeface="Arial" charset="0"/>
              </a:rPr>
              <a:t>Yet </a:t>
            </a:r>
            <a:r>
              <a:rPr lang="en-US" sz="2000" dirty="0">
                <a:latin typeface="Arial" charset="0"/>
                <a:ea typeface="Arial" charset="0"/>
                <a:cs typeface="Arial" charset="0"/>
              </a:rPr>
              <a:t>the vast majority of judges and prosecutors believe that a conviction should be possible even if the only evidence available is eyewitness testimony. </a:t>
            </a:r>
          </a:p>
        </p:txBody>
      </p:sp>
    </p:spTree>
    <p:extLst>
      <p:ext uri="{BB962C8B-B14F-4D97-AF65-F5344CB8AC3E}">
        <p14:creationId xmlns:p14="http://schemas.microsoft.com/office/powerpoint/2010/main" val="1456176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6007</TotalTime>
  <Words>1215</Words>
  <Application>Microsoft Macintosh PowerPoint</Application>
  <PresentationFormat>Widescreen</PresentationFormat>
  <Paragraphs>205</Paragraphs>
  <Slides>24</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Calibri</vt:lpstr>
      <vt:lpstr>Gotham Condensed Bold</vt:lpstr>
      <vt:lpstr>Impact</vt:lpstr>
      <vt:lpstr>Times</vt:lpstr>
      <vt:lpstr>Times New Roman</vt:lpstr>
      <vt:lpstr>Whitney Bold Italic</vt:lpstr>
      <vt:lpstr>Whitney Book</vt:lpstr>
      <vt:lpstr>Wingdings</vt:lpstr>
      <vt:lpstr>Arial</vt:lpstr>
      <vt:lpstr>1_Office Theme</vt:lpstr>
      <vt:lpstr>PowerPoint Presentation</vt:lpstr>
      <vt:lpstr>PowerPoint Presentation</vt:lpstr>
      <vt:lpstr>PowerPoint Presentation</vt:lpstr>
      <vt:lpstr>PowerPoint Presentation</vt:lpstr>
      <vt:lpstr>PowerPoint Presentation</vt:lpstr>
      <vt:lpstr>PowerPoint Presentation</vt:lpstr>
      <vt:lpstr>Misinformation effect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Caulfield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Maturity</dc:title>
  <dc:creator>Charlotte Lennie</dc:creator>
  <cp:lastModifiedBy>Microsoft Office User</cp:lastModifiedBy>
  <cp:revision>170</cp:revision>
  <cp:lastPrinted>2016-06-21T06:24:58Z</cp:lastPrinted>
  <dcterms:created xsi:type="dcterms:W3CDTF">2016-06-02T03:12:03Z</dcterms:created>
  <dcterms:modified xsi:type="dcterms:W3CDTF">2017-06-01T23:16:41Z</dcterms:modified>
</cp:coreProperties>
</file>