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8D8296-262C-446F-BEEC-9BDDD15AAAEE}">
  <a:tblStyle styleId="{9B8D8296-262C-446F-BEEC-9BDDD15AAA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828BE6-5C2F-4FC8-BEFA-50261739CCC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snapToObjects="1">
      <p:cViewPr varScale="1">
        <p:scale>
          <a:sx n="145" d="100"/>
          <a:sy n="145"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notesMaster" Target="notesMasters/notesMaster1.xml"/><Relationship Id="rId143" Type="http://schemas.openxmlformats.org/officeDocument/2006/relationships/presProps" Target="presProps.xml"/><Relationship Id="rId144" Type="http://schemas.openxmlformats.org/officeDocument/2006/relationships/viewProps" Target="viewProps.xml"/><Relationship Id="rId145" Type="http://schemas.openxmlformats.org/officeDocument/2006/relationships/theme" Target="theme/theme1.xml"/><Relationship Id="rId1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Shape 112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3" name="Shape 1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Shape 112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9" name="Shape 1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Shape 113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5" name="Shape 1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1" name="Shape 1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Shape 114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6" name="Shape 1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Shape 115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3" name="Shape 1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Shape 116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1" name="Shape 1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7" name="Shape 1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3" name="Shape 1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Shape 117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0" name="Shape 1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Shape 118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6" name="Shape 1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Shape 119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4" name="Shape 1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0" name="Shape 1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Shape 120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6" name="Shape 1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Shape 121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1" name="Shape 1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Shape 121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7" name="Shape 1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Shape 122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3" name="Shape 1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0" name="Shape 1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7" name="Shape 1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4" name="Shape 1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Shape 124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0" name="Shape 1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Shape 125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6" name="Shape 1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2" name="Shape 1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Shape 126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8" name="Shape 1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Shape 127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4" name="Shape 1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Shape 127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0" name="Shape 1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Shape 128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6" name="Shape 1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Shape 129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2" name="Shape 1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Shape 129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8" name="Shape 1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Shape 130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4" name="Shape 1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Shape 130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0" name="Shape 1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Shape 131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6" name="Shape 13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Shape 132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2" name="Shape 1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Shape 132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8" name="Shape 1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Shape 133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4" name="Shape 1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Shape 133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9" name="Shape 1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Shape 134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5" name="Shape 1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Shape 13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1" name="Shape 1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Shape 135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7" name="Shape 1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Shape 13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3" name="Shape 1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Shape 136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9" name="Shape 1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8" name="Shape 6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1" name="Shape 6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4" name="Shape 6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0" name="Shape 6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6" name="Shape 6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5" name="Shape 5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Shape 7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6" name="Shape 7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2" name="Shape 7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8" name="Shape 7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4" name="Shape 7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Shape 7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6" name="Shape 7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9" name="Shape 7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5" name="Shape 7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1" name="Shape 7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7" name="Shape 7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3" name="Shape 7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9" name="Shape 7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5" name="Shape 8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1" name="Shape 8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7" name="Shape 8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3" name="Shape 8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9" name="Shape 8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5" name="Shape 8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1" name="Shape 8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7" name="Shape 8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2" name="Shape 8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8" name="Shape 8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4" name="Shape 8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0" name="Shape 8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6" name="Shape 8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8" name="Shape 8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5" name="Shape 8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1" name="Shape 9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7" name="Shape 9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3" name="Shape 9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0" name="Shape 9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6" name="Shape 9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2" name="Shape 9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8" name="Shape 9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Shape 9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1" name="Shape 9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7" name="Shape 9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3" name="Shape 9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Shape 96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9" name="Shape 9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Shape 9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5" name="Shape 9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2" name="Shape 9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9" name="Shape 9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Shape 99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5" name="Shape 9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2" name="Shape 10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8" name="Shape 10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4" name="Shape 10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0" name="Shape 10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6" name="Shape 10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Shape 103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3" name="Shape 10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9" name="Shape 10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Shape 104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4" name="Shape 10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Shape 104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0" name="Shape 10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Shape 105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7" name="Shape 10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Shape 10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3" name="Shape 10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Shape 106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9" name="Shape 10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Shape 10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5" name="Shape 10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1" name="Shape 10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Shape 108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7" name="Shape 10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3" name="Shape 10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Shape 109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9" name="Shape 10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Shape 110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5" name="Shape 1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1" name="Shape 1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Shape 111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7" name="Shape 1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lstStyle>
            <a:lvl1pPr lvl="0" algn="r">
              <a:spcBef>
                <a:spcPts val="0"/>
              </a:spcBef>
              <a:spcAft>
                <a:spcPts val="0"/>
              </a:spcAft>
              <a:buClr>
                <a:srgbClr val="1C4587"/>
              </a:buClr>
              <a:buSzPts val="4800"/>
              <a:buNone/>
              <a:defRPr sz="4800" b="0">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a:p>
        </p:txBody>
      </p:sp>
      <p:sp>
        <p:nvSpPr>
          <p:cNvPr id="162" name="Shape 162"/>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3" name="Shape 163"/>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6" name="Shape 166"/>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3" name="Shape 19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4" name="Shape 194"/>
          <p:cNvSpPr/>
          <p:nvPr/>
        </p:nvSpPr>
        <p:spPr>
          <a:xfrm>
            <a:off x="4412080" y="4661638"/>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5" name="Shape 195"/>
          <p:cNvSpPr/>
          <p:nvPr/>
        </p:nvSpPr>
        <p:spPr>
          <a:xfrm>
            <a:off x="3968826" y="4000288"/>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6" name="Shape 196"/>
          <p:cNvSpPr/>
          <p:nvPr/>
        </p:nvSpPr>
        <p:spPr>
          <a:xfrm>
            <a:off x="6283364"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7" name="Shape 197"/>
          <p:cNvSpPr/>
          <p:nvPr/>
        </p:nvSpPr>
        <p:spPr>
          <a:xfrm>
            <a:off x="57465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8" name="Shape 198"/>
          <p:cNvSpPr/>
          <p:nvPr/>
        </p:nvSpPr>
        <p:spPr>
          <a:xfrm>
            <a:off x="70636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9" name="Shape 199"/>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0" name="Shape 200"/>
          <p:cNvSpPr/>
          <p:nvPr/>
        </p:nvSpPr>
        <p:spPr>
          <a:xfrm>
            <a:off x="65815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1" name="Shape 201"/>
          <p:cNvSpPr/>
          <p:nvPr/>
        </p:nvSpPr>
        <p:spPr>
          <a:xfrm>
            <a:off x="65071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2" name="Shape 202"/>
          <p:cNvSpPr/>
          <p:nvPr/>
        </p:nvSpPr>
        <p:spPr>
          <a:xfrm>
            <a:off x="55010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3" name="Shape 203"/>
          <p:cNvSpPr/>
          <p:nvPr/>
        </p:nvSpPr>
        <p:spPr>
          <a:xfrm>
            <a:off x="52015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4" name="Shape 204"/>
          <p:cNvSpPr/>
          <p:nvPr/>
        </p:nvSpPr>
        <p:spPr>
          <a:xfrm>
            <a:off x="4765584"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5" name="Shape 205"/>
          <p:cNvSpPr/>
          <p:nvPr/>
        </p:nvSpPr>
        <p:spPr>
          <a:xfrm>
            <a:off x="55218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6" name="Shape 20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7" name="Shape 207"/>
          <p:cNvSpPr/>
          <p:nvPr/>
        </p:nvSpPr>
        <p:spPr>
          <a:xfrm>
            <a:off x="8052577"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8" name="Shape 208"/>
          <p:cNvSpPr/>
          <p:nvPr/>
        </p:nvSpPr>
        <p:spPr>
          <a:xfrm>
            <a:off x="6984573"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0" name="Shape 210"/>
          <p:cNvSpPr/>
          <p:nvPr/>
        </p:nvSpPr>
        <p:spPr>
          <a:xfrm>
            <a:off x="61607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1" name="Shape 211"/>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2" name="Shape 212"/>
          <p:cNvSpPr/>
          <p:nvPr/>
        </p:nvSpPr>
        <p:spPr>
          <a:xfrm>
            <a:off x="48922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3" name="Shape 213"/>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4" name="Shape 214"/>
          <p:cNvSpPr/>
          <p:nvPr/>
        </p:nvSpPr>
        <p:spPr>
          <a:xfrm>
            <a:off x="4489179" y="4206693"/>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5" name="Shape 215"/>
          <p:cNvSpPr/>
          <p:nvPr/>
        </p:nvSpPr>
        <p:spPr>
          <a:xfrm rot="1920548">
            <a:off x="7236726"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6" name="Shape 216"/>
          <p:cNvSpPr/>
          <p:nvPr/>
        </p:nvSpPr>
        <p:spPr>
          <a:xfrm>
            <a:off x="82632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7" name="Shape 217"/>
          <p:cNvSpPr/>
          <p:nvPr/>
        </p:nvSpPr>
        <p:spPr>
          <a:xfrm rot="-5400000">
            <a:off x="76843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8" name="Shape 218"/>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9" name="Shape 219"/>
          <p:cNvSpPr/>
          <p:nvPr/>
        </p:nvSpPr>
        <p:spPr>
          <a:xfrm>
            <a:off x="50595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0" name="Shape 220"/>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1" name="Shape 221"/>
          <p:cNvSpPr/>
          <p:nvPr/>
        </p:nvSpPr>
        <p:spPr>
          <a:xfrm>
            <a:off x="1482765"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2" name="Shape 222"/>
          <p:cNvSpPr/>
          <p:nvPr/>
        </p:nvSpPr>
        <p:spPr>
          <a:xfrm>
            <a:off x="9459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3" name="Shape 223"/>
          <p:cNvSpPr/>
          <p:nvPr/>
        </p:nvSpPr>
        <p:spPr>
          <a:xfrm>
            <a:off x="22630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4" name="Shape 224"/>
          <p:cNvSpPr/>
          <p:nvPr/>
        </p:nvSpPr>
        <p:spPr>
          <a:xfrm>
            <a:off x="17809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5" name="Shape 225"/>
          <p:cNvSpPr/>
          <p:nvPr/>
        </p:nvSpPr>
        <p:spPr>
          <a:xfrm>
            <a:off x="17065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6" name="Shape 226"/>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7" name="Shape 227"/>
          <p:cNvSpPr/>
          <p:nvPr/>
        </p:nvSpPr>
        <p:spPr>
          <a:xfrm>
            <a:off x="4009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8" name="Shape 228"/>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9" name="Shape 229"/>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0" name="Shape 230"/>
          <p:cNvSpPr/>
          <p:nvPr/>
        </p:nvSpPr>
        <p:spPr>
          <a:xfrm>
            <a:off x="32519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1" name="Shape 231"/>
          <p:cNvSpPr/>
          <p:nvPr/>
        </p:nvSpPr>
        <p:spPr>
          <a:xfrm>
            <a:off x="3251978"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2" name="Shape 232"/>
          <p:cNvSpPr/>
          <p:nvPr/>
        </p:nvSpPr>
        <p:spPr>
          <a:xfrm>
            <a:off x="2183974"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4" name="Shape 234"/>
          <p:cNvSpPr/>
          <p:nvPr/>
        </p:nvSpPr>
        <p:spPr>
          <a:xfrm>
            <a:off x="13601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5" name="Shape 235"/>
          <p:cNvSpPr/>
          <p:nvPr/>
        </p:nvSpPr>
        <p:spPr>
          <a:xfrm>
            <a:off x="37218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6" name="Shape 236"/>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7" name="Shape 237"/>
          <p:cNvSpPr/>
          <p:nvPr/>
        </p:nvSpPr>
        <p:spPr>
          <a:xfrm>
            <a:off x="40288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8" name="Shape 238"/>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9" name="Shape 239"/>
          <p:cNvSpPr/>
          <p:nvPr/>
        </p:nvSpPr>
        <p:spPr>
          <a:xfrm rot="1920548">
            <a:off x="2436125"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0" name="Shape 240"/>
          <p:cNvSpPr/>
          <p:nvPr/>
        </p:nvSpPr>
        <p:spPr>
          <a:xfrm>
            <a:off x="34626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1" name="Shape 241"/>
          <p:cNvSpPr/>
          <p:nvPr/>
        </p:nvSpPr>
        <p:spPr>
          <a:xfrm rot="-5400000">
            <a:off x="28837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2" name="Shape 242"/>
          <p:cNvSpPr/>
          <p:nvPr/>
        </p:nvSpPr>
        <p:spPr>
          <a:xfrm>
            <a:off x="28590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3" name="Shape 243"/>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4" name="Shape 244"/>
          <p:cNvSpPr/>
          <p:nvPr/>
        </p:nvSpPr>
        <p:spPr>
          <a:xfrm>
            <a:off x="29818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7" name="Shape 247"/>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8" name="Shape 248"/>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9" name="Shape 249"/>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0" name="Shape 250"/>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2" name="Shape 252"/>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3" name="Shape 253"/>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9" name="Shape 269"/>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1" name="Shape 271"/>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2" name="Shape 272"/>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7" name="Shape 287"/>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0" name="Shape 29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1" name="Shape 291"/>
          <p:cNvGrpSpPr/>
          <p:nvPr/>
        </p:nvGrpSpPr>
        <p:grpSpPr>
          <a:xfrm>
            <a:off x="7442902" y="-91154"/>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cxnSp>
        <p:nvCxnSpPr>
          <p:cNvPr id="321" name="Shape 321"/>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4" name="Shape 324"/>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5" name="Shape 325"/>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6" name="Shape 326"/>
          <p:cNvGrpSpPr/>
          <p:nvPr/>
        </p:nvGrpSpPr>
        <p:grpSpPr>
          <a:xfrm>
            <a:off x="7442902" y="-91154"/>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56" name="Shape 35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59" name="Shape 359"/>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0" name="Shape 360"/>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1" name="Shape 361"/>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2" name="Shape 362"/>
          <p:cNvGrpSpPr/>
          <p:nvPr/>
        </p:nvGrpSpPr>
        <p:grpSpPr>
          <a:xfrm>
            <a:off x="7442902" y="-91154"/>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92" name="Shape 392"/>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395" name="Shape 395"/>
          <p:cNvGrpSpPr/>
          <p:nvPr/>
        </p:nvGrpSpPr>
        <p:grpSpPr>
          <a:xfrm>
            <a:off x="7442902" y="-91154"/>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425" name="Shape 42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428" name="Shape 42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29" name="Shape 42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0" name="Shape 43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1" name="Shape 43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2" name="Shape 432"/>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3" name="Shape 43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4" name="Shape 43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5" name="Shape 43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6" name="Shape 43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8" name="Shape 43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9" name="Shape 43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0" name="Shape 44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1" name="Shape 44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2" name="Shape 44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3" name="Shape 44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4" name="Shape 44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5" name="Shape 44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6" name="Shape 44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8" name="Shape 44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9" name="Shape 449"/>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0" name="Shape 45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1" name="Shape 451"/>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2" name="Shape 452"/>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3" name="Shape 45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4" name="Shape 454"/>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6" name="Shape 456"/>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8" name="Shape 45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9" name="Shape 45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0" name="Shape 46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1" name="Shape 46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2" name="Shape 46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3" name="Shape 46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4" name="Shape 464"/>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5" name="Shape 46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6" name="Shape 46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7" name="Shape 46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8" name="Shape 46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9"/>
        <p:cNvGrpSpPr/>
        <p:nvPr/>
      </p:nvGrpSpPr>
      <p:grpSpPr>
        <a:xfrm>
          <a:off x="0" y="0"/>
          <a:ext cx="0" cy="0"/>
          <a:chOff x="0" y="0"/>
          <a:chExt cx="0" cy="0"/>
        </a:xfrm>
      </p:grpSpPr>
      <p:sp>
        <p:nvSpPr>
          <p:cNvPr id="470" name="Shape 470"/>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1" name="Shape 471"/>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2" name="Shape 472"/>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3" name="Shape 473"/>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4" name="Shape 474"/>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5" name="Shape 475"/>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6" name="Shape 47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7" name="Shape 477"/>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8" name="Shape 478"/>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0" name="Shape 480"/>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1" name="Shape 481"/>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2" name="Shape 482"/>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3" name="Shape 483"/>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4" name="Shape 484"/>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5" name="Shape 485"/>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6" name="Shape 486"/>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7" name="Shape 487"/>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8" name="Shape 488"/>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0" name="Shape 490"/>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1" name="Shape 491"/>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2" name="Shape 492"/>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3" name="Shape 493"/>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4" name="Shape 494"/>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5" name="Shape 495"/>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6" name="Shape 496"/>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8" name="Shape 498"/>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0" name="Shape 500"/>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1" name="Shape 501"/>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2" name="Shape 502"/>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3" name="Shape 503"/>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4" name="Shape 504"/>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5" name="Shape 505"/>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6" name="Shape 506"/>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7" name="Shape 507"/>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8" name="Shape 508"/>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9" name="Shape 509"/>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0" name="Shape 510"/>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8"/>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3.xml"/><Relationship Id="rId3" Type="http://schemas.openxmlformats.org/officeDocument/2006/relationships/image" Target="../media/image20.png"/></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 Id="rId3" Type="http://schemas.openxmlformats.org/officeDocument/2006/relationships/image" Target="../media/image2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 Id="rId3" Type="http://schemas.openxmlformats.org/officeDocument/2006/relationships/image" Target="../media/image2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 Id="rId3" Type="http://schemas.openxmlformats.org/officeDocument/2006/relationships/image" Target="../media/image2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 Id="rId3" Type="http://schemas.openxmlformats.org/officeDocument/2006/relationships/image" Target="../media/image3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 Id="rId3" Type="http://schemas.openxmlformats.org/officeDocument/2006/relationships/image" Target="../media/image31.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 Id="rId3" Type="http://schemas.openxmlformats.org/officeDocument/2006/relationships/image" Target="../media/image32.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 Id="rId3"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1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 Id="rId3" Type="http://schemas.openxmlformats.org/officeDocument/2006/relationships/image" Target="../media/image1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 Id="rId3"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 Id="rId3" Type="http://schemas.openxmlformats.org/officeDocument/2006/relationships/image" Target="../media/image1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1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Psychology</a:t>
            </a:r>
            <a:endParaRPr/>
          </a:p>
          <a:p>
            <a:pPr marL="0" lvl="0" indent="0">
              <a:spcBef>
                <a:spcPts val="0"/>
              </a:spcBef>
              <a:spcAft>
                <a:spcPts val="0"/>
              </a:spcAft>
              <a:buNone/>
            </a:pPr>
            <a:r>
              <a:rPr lang="en"/>
              <a:t>REVISION LECTURE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342900" y="982150"/>
            <a:ext cx="7056900" cy="3610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b="1"/>
              <a:t>AUTONOMIC NERVOUS SYSTEM</a:t>
            </a:r>
            <a:endParaRPr sz="2400" b="1"/>
          </a:p>
          <a:p>
            <a:pPr marL="457200" marR="0" lvl="0" indent="-381000" algn="l" rtl="0">
              <a:lnSpc>
                <a:spcPct val="100000"/>
              </a:lnSpc>
              <a:spcBef>
                <a:spcPts val="600"/>
              </a:spcBef>
              <a:spcAft>
                <a:spcPts val="0"/>
              </a:spcAft>
              <a:buClr>
                <a:srgbClr val="3D4965"/>
              </a:buClr>
              <a:buSzPts val="2400"/>
              <a:buFont typeface="Dosis"/>
              <a:buChar char="✘"/>
            </a:pPr>
            <a:r>
              <a:rPr lang="en" sz="2400"/>
              <a:t>Controls involuntary bodily activities (digestion, heart rate)</a:t>
            </a:r>
            <a:endParaRPr sz="2400"/>
          </a:p>
          <a:p>
            <a:pPr marL="457200" marR="0" lvl="0" indent="-381000" algn="l" rtl="0">
              <a:lnSpc>
                <a:spcPct val="100000"/>
              </a:lnSpc>
              <a:spcBef>
                <a:spcPts val="0"/>
              </a:spcBef>
              <a:spcAft>
                <a:spcPts val="0"/>
              </a:spcAft>
              <a:buSzPts val="2400"/>
              <a:buChar char="✘"/>
            </a:pPr>
            <a:r>
              <a:rPr lang="en" sz="2400"/>
              <a:t>Divided into </a:t>
            </a:r>
            <a:endParaRPr sz="2400"/>
          </a:p>
          <a:p>
            <a:pPr marL="914400" marR="0" lvl="1" indent="-381000" algn="l" rtl="0">
              <a:lnSpc>
                <a:spcPct val="100000"/>
              </a:lnSpc>
              <a:spcBef>
                <a:spcPts val="0"/>
              </a:spcBef>
              <a:spcAft>
                <a:spcPts val="0"/>
              </a:spcAft>
              <a:buSzPts val="2400"/>
              <a:buChar char="✗"/>
            </a:pPr>
            <a:r>
              <a:rPr lang="en" sz="2400"/>
              <a:t>SYMPATHETIC NS - initiates some responses and inhibits others to mobilise or immobilise the body as part of the fight-flight-freeze when threatened</a:t>
            </a:r>
            <a:endParaRPr sz="2400"/>
          </a:p>
          <a:p>
            <a:pPr marL="914400" marR="0" lvl="1" indent="-381000" algn="l" rtl="0">
              <a:lnSpc>
                <a:spcPct val="100000"/>
              </a:lnSpc>
              <a:spcBef>
                <a:spcPts val="0"/>
              </a:spcBef>
              <a:spcAft>
                <a:spcPts val="0"/>
              </a:spcAft>
              <a:buSzPts val="2400"/>
              <a:buChar char="✗"/>
            </a:pPr>
            <a:r>
              <a:rPr lang="en" sz="2400"/>
              <a:t>PARASYMPATHETIC NS - conserves bodily functions by restoring the body to homeostasis</a:t>
            </a:r>
            <a:endParaRPr sz="2400"/>
          </a:p>
        </p:txBody>
      </p:sp>
      <p:sp>
        <p:nvSpPr>
          <p:cNvPr id="582" name="Shape 582"/>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Divisions of the PNS</a:t>
            </a:r>
            <a:endParaRPr sz="30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Shape 112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Long Term Memory</a:t>
            </a:r>
            <a:endParaRPr sz="3600"/>
          </a:p>
        </p:txBody>
      </p:sp>
      <p:sp>
        <p:nvSpPr>
          <p:cNvPr id="1126" name="Shape 1126"/>
          <p:cNvSpPr txBox="1">
            <a:spLocks noGrp="1"/>
          </p:cNvSpPr>
          <p:nvPr>
            <p:ph type="body" idx="1"/>
          </p:nvPr>
        </p:nvSpPr>
        <p:spPr>
          <a:xfrm>
            <a:off x="230600" y="1190625"/>
            <a:ext cx="7192200" cy="37230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050">
                <a:solidFill>
                  <a:srgbClr val="86CE24"/>
                </a:solidFill>
                <a:latin typeface="Arial"/>
                <a:ea typeface="Arial"/>
                <a:cs typeface="Arial"/>
                <a:sym typeface="Arial"/>
              </a:rPr>
              <a:t></a:t>
            </a:r>
            <a:r>
              <a:rPr lang="en" sz="2400">
                <a:solidFill>
                  <a:srgbClr val="3D4965"/>
                </a:solidFill>
              </a:rPr>
              <a:t>Works like the hard drive on your computer</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Info is stored in a different way in LTM... It is stored according to </a:t>
            </a:r>
            <a:r>
              <a:rPr lang="en" sz="2400" i="1">
                <a:solidFill>
                  <a:srgbClr val="3D4965"/>
                </a:solidFill>
              </a:rPr>
              <a:t>meaning</a:t>
            </a:r>
            <a:endParaRPr sz="2400" i="1">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Has a virtually unlimited capacity</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Potentially permanent (unlimited duration)</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Usually forgetting occurs (unable to retrieve from LTM) because we don’t use the correct cues to access it</a:t>
            </a:r>
            <a:endParaRPr sz="24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Shape 113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Divisions of LTM</a:t>
            </a:r>
            <a:endParaRPr sz="3600"/>
          </a:p>
        </p:txBody>
      </p:sp>
      <p:sp>
        <p:nvSpPr>
          <p:cNvPr id="1132" name="Shape 1132"/>
          <p:cNvSpPr txBox="1">
            <a:spLocks noGrp="1"/>
          </p:cNvSpPr>
          <p:nvPr>
            <p:ph type="body" idx="1"/>
          </p:nvPr>
        </p:nvSpPr>
        <p:spPr>
          <a:xfrm>
            <a:off x="92300" y="1318200"/>
            <a:ext cx="75456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050">
                <a:solidFill>
                  <a:srgbClr val="86CE24"/>
                </a:solidFill>
                <a:latin typeface="Arial"/>
                <a:ea typeface="Arial"/>
                <a:cs typeface="Arial"/>
                <a:sym typeface="Arial"/>
              </a:rPr>
              <a:t></a:t>
            </a:r>
            <a:r>
              <a:rPr lang="en" sz="2400" b="1">
                <a:solidFill>
                  <a:srgbClr val="3D4965"/>
                </a:solidFill>
              </a:rPr>
              <a:t>Procedural</a:t>
            </a:r>
            <a:r>
              <a:rPr lang="en" sz="2400">
                <a:solidFill>
                  <a:srgbClr val="3D4965"/>
                </a:solidFill>
              </a:rPr>
              <a:t> </a:t>
            </a:r>
            <a:r>
              <a:rPr lang="en" sz="2400" b="1">
                <a:solidFill>
                  <a:srgbClr val="3D4965"/>
                </a:solidFill>
              </a:rPr>
              <a:t>– </a:t>
            </a:r>
            <a:r>
              <a:rPr lang="en" sz="2400">
                <a:solidFill>
                  <a:srgbClr val="3D4965"/>
                </a:solidFill>
              </a:rPr>
              <a:t>Memory of how to do something, actions and skills, can be physical or intellectual </a:t>
            </a:r>
            <a:r>
              <a:rPr lang="en" sz="2400" i="1">
                <a:solidFill>
                  <a:srgbClr val="3D4965"/>
                </a:solidFill>
              </a:rPr>
              <a:t>(knowing how)</a:t>
            </a:r>
            <a:r>
              <a:rPr lang="en" sz="2400">
                <a:solidFill>
                  <a:srgbClr val="3D4965"/>
                </a:solidFill>
              </a:rPr>
              <a:t> learned by conditioning and practice</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b="1">
                <a:solidFill>
                  <a:srgbClr val="3D4965"/>
                </a:solidFill>
              </a:rPr>
              <a:t>Declarative</a:t>
            </a:r>
            <a:r>
              <a:rPr lang="en" sz="2400">
                <a:solidFill>
                  <a:srgbClr val="3D4965"/>
                </a:solidFill>
              </a:rPr>
              <a:t> – Memory of specific facts or events </a:t>
            </a:r>
            <a:r>
              <a:rPr lang="en" sz="2400" i="1">
                <a:solidFill>
                  <a:srgbClr val="3D4965"/>
                </a:solidFill>
              </a:rPr>
              <a:t>(knowing that)</a:t>
            </a:r>
            <a:endParaRPr sz="2400" i="1">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700" i="1">
                <a:solidFill>
                  <a:srgbClr val="3D4965"/>
                </a:solidFill>
              </a:rPr>
              <a:t></a:t>
            </a:r>
            <a:r>
              <a:rPr lang="en" sz="2000" i="1">
                <a:solidFill>
                  <a:srgbClr val="3D4965"/>
                </a:solidFill>
              </a:rPr>
              <a:t>Episodic </a:t>
            </a:r>
            <a:r>
              <a:rPr lang="en" sz="2000">
                <a:solidFill>
                  <a:srgbClr val="3D4965"/>
                </a:solidFill>
              </a:rPr>
              <a:t>– Memory of life events, autobiographical (episodes)</a:t>
            </a:r>
            <a:endParaRPr sz="20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700" i="1">
                <a:solidFill>
                  <a:srgbClr val="3D4965"/>
                </a:solidFill>
              </a:rPr>
              <a:t></a:t>
            </a:r>
            <a:r>
              <a:rPr lang="en" sz="2000" i="1">
                <a:solidFill>
                  <a:srgbClr val="3D4965"/>
                </a:solidFill>
              </a:rPr>
              <a:t>Semantic </a:t>
            </a:r>
            <a:r>
              <a:rPr lang="en" sz="2000">
                <a:solidFill>
                  <a:srgbClr val="3D4965"/>
                </a:solidFill>
              </a:rPr>
              <a:t>– Information we have about the world. Areas of expertise, academic knowledge, important places, meaning of words, famous people or events etc.  Facts that do not rely on specific time or place.</a:t>
            </a:r>
            <a:endParaRPr sz="20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Shape 113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Long Term Potentiation</a:t>
            </a:r>
            <a:endParaRPr sz="3600"/>
          </a:p>
        </p:txBody>
      </p:sp>
      <p:sp>
        <p:nvSpPr>
          <p:cNvPr id="1138" name="Shape 1138"/>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400">
                <a:solidFill>
                  <a:srgbClr val="86CE24"/>
                </a:solidFill>
                <a:latin typeface="Arial"/>
                <a:ea typeface="Arial"/>
                <a:cs typeface="Arial"/>
                <a:sym typeface="Arial"/>
              </a:rPr>
              <a:t></a:t>
            </a:r>
            <a:r>
              <a:rPr lang="en" sz="2800">
                <a:solidFill>
                  <a:srgbClr val="3D4965"/>
                </a:solidFill>
              </a:rPr>
              <a:t>Neural basis for memory formation</a:t>
            </a:r>
            <a:endParaRPr sz="2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a:t>
            </a:r>
            <a:r>
              <a:rPr lang="en" sz="2800">
                <a:solidFill>
                  <a:srgbClr val="3D4965"/>
                </a:solidFill>
              </a:rPr>
              <a:t>Synapse strength can increase in 3 ways</a:t>
            </a:r>
            <a:endParaRPr sz="2800">
              <a:solidFill>
                <a:srgbClr val="3D4965"/>
              </a:solidFill>
            </a:endParaRPr>
          </a:p>
          <a:p>
            <a:pPr marL="457200" lvl="0" indent="-406400" rtl="0">
              <a:lnSpc>
                <a:spcPct val="115000"/>
              </a:lnSpc>
              <a:spcBef>
                <a:spcPts val="700"/>
              </a:spcBef>
              <a:spcAft>
                <a:spcPts val="0"/>
              </a:spcAft>
              <a:buClr>
                <a:srgbClr val="3D4965"/>
              </a:buClr>
              <a:buSzPts val="2800"/>
              <a:buChar char="-"/>
            </a:pPr>
            <a:r>
              <a:rPr lang="en" sz="2800">
                <a:solidFill>
                  <a:srgbClr val="3D4965"/>
                </a:solidFill>
              </a:rPr>
              <a:t>Release extra neurotransmitter</a:t>
            </a:r>
            <a:endParaRPr sz="2800">
              <a:solidFill>
                <a:srgbClr val="3D4965"/>
              </a:solidFill>
            </a:endParaRPr>
          </a:p>
          <a:p>
            <a:pPr marL="457200" lvl="0" indent="-406400" rtl="0">
              <a:lnSpc>
                <a:spcPct val="115000"/>
              </a:lnSpc>
              <a:spcBef>
                <a:spcPts val="0"/>
              </a:spcBef>
              <a:spcAft>
                <a:spcPts val="0"/>
              </a:spcAft>
              <a:buClr>
                <a:srgbClr val="3D4965"/>
              </a:buClr>
              <a:buSzPts val="2800"/>
              <a:buChar char="-"/>
            </a:pPr>
            <a:r>
              <a:rPr lang="en" sz="2800">
                <a:solidFill>
                  <a:srgbClr val="3D4965"/>
                </a:solidFill>
              </a:rPr>
              <a:t>Increase number of receptor sites</a:t>
            </a:r>
            <a:endParaRPr sz="2800">
              <a:solidFill>
                <a:srgbClr val="3D4965"/>
              </a:solidFill>
            </a:endParaRPr>
          </a:p>
          <a:p>
            <a:pPr marL="457200" lvl="0" indent="-406400" rtl="0">
              <a:lnSpc>
                <a:spcPct val="115000"/>
              </a:lnSpc>
              <a:spcBef>
                <a:spcPts val="0"/>
              </a:spcBef>
              <a:spcAft>
                <a:spcPts val="0"/>
              </a:spcAft>
              <a:buClr>
                <a:srgbClr val="3D4965"/>
              </a:buClr>
              <a:buSzPts val="2800"/>
              <a:buChar char="-"/>
            </a:pPr>
            <a:r>
              <a:rPr lang="en" sz="2800">
                <a:solidFill>
                  <a:srgbClr val="3D4965"/>
                </a:solidFill>
              </a:rPr>
              <a:t>Growth of new synapses </a:t>
            </a:r>
            <a:endParaRPr sz="28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1143" name="Shape 1143"/>
          <p:cNvPicPr preferRelativeResize="0"/>
          <p:nvPr/>
        </p:nvPicPr>
        <p:blipFill>
          <a:blip r:embed="rId3">
            <a:alphaModFix/>
          </a:blip>
          <a:stretch>
            <a:fillRect/>
          </a:stretch>
        </p:blipFill>
        <p:spPr>
          <a:xfrm>
            <a:off x="152400" y="152400"/>
            <a:ext cx="8909125" cy="47573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Shape 114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The hippocampus</a:t>
            </a:r>
            <a:endParaRPr sz="3600"/>
          </a:p>
        </p:txBody>
      </p:sp>
      <p:pic>
        <p:nvPicPr>
          <p:cNvPr id="1149" name="Shape 1149"/>
          <p:cNvPicPr preferRelativeResize="0"/>
          <p:nvPr/>
        </p:nvPicPr>
        <p:blipFill>
          <a:blip r:embed="rId3">
            <a:alphaModFix/>
          </a:blip>
          <a:stretch>
            <a:fillRect/>
          </a:stretch>
        </p:blipFill>
        <p:spPr>
          <a:xfrm>
            <a:off x="152400" y="1234825"/>
            <a:ext cx="4214991" cy="3756275"/>
          </a:xfrm>
          <a:prstGeom prst="rect">
            <a:avLst/>
          </a:prstGeom>
          <a:noFill/>
          <a:ln>
            <a:noFill/>
          </a:ln>
        </p:spPr>
      </p:pic>
      <p:pic>
        <p:nvPicPr>
          <p:cNvPr id="1150" name="Shape 1150"/>
          <p:cNvPicPr preferRelativeResize="0"/>
          <p:nvPr/>
        </p:nvPicPr>
        <p:blipFill>
          <a:blip r:embed="rId4">
            <a:alphaModFix/>
          </a:blip>
          <a:stretch>
            <a:fillRect/>
          </a:stretch>
        </p:blipFill>
        <p:spPr>
          <a:xfrm>
            <a:off x="4857904" y="1496075"/>
            <a:ext cx="2703275" cy="257455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Shape 1155"/>
          <p:cNvSpPr txBox="1">
            <a:spLocks noGrp="1"/>
          </p:cNvSpPr>
          <p:nvPr>
            <p:ph type="title"/>
          </p:nvPr>
        </p:nvSpPr>
        <p:spPr>
          <a:xfrm>
            <a:off x="276725" y="225025"/>
            <a:ext cx="7223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The hippo on campus lives on memory lane</a:t>
            </a:r>
            <a:endParaRPr sz="3000"/>
          </a:p>
        </p:txBody>
      </p:sp>
      <p:pic>
        <p:nvPicPr>
          <p:cNvPr id="1156" name="Shape 1156"/>
          <p:cNvPicPr preferRelativeResize="0"/>
          <p:nvPr/>
        </p:nvPicPr>
        <p:blipFill>
          <a:blip r:embed="rId3">
            <a:alphaModFix/>
          </a:blip>
          <a:stretch>
            <a:fillRect/>
          </a:stretch>
        </p:blipFill>
        <p:spPr>
          <a:xfrm>
            <a:off x="152400" y="1234825"/>
            <a:ext cx="3628225" cy="3557075"/>
          </a:xfrm>
          <a:prstGeom prst="rect">
            <a:avLst/>
          </a:prstGeom>
          <a:noFill/>
          <a:ln>
            <a:noFill/>
          </a:ln>
        </p:spPr>
      </p:pic>
      <p:pic>
        <p:nvPicPr>
          <p:cNvPr id="1157" name="Shape 1157"/>
          <p:cNvPicPr preferRelativeResize="0"/>
          <p:nvPr/>
        </p:nvPicPr>
        <p:blipFill>
          <a:blip r:embed="rId4">
            <a:alphaModFix/>
          </a:blip>
          <a:stretch>
            <a:fillRect/>
          </a:stretch>
        </p:blipFill>
        <p:spPr>
          <a:xfrm>
            <a:off x="3933025" y="1234825"/>
            <a:ext cx="3837850" cy="3690250"/>
          </a:xfrm>
          <a:prstGeom prst="rect">
            <a:avLst/>
          </a:prstGeom>
          <a:noFill/>
          <a:ln>
            <a:noFill/>
          </a:ln>
        </p:spPr>
      </p:pic>
      <p:pic>
        <p:nvPicPr>
          <p:cNvPr id="1158" name="Shape 1158"/>
          <p:cNvPicPr preferRelativeResize="0"/>
          <p:nvPr/>
        </p:nvPicPr>
        <p:blipFill>
          <a:blip r:embed="rId4">
            <a:alphaModFix/>
          </a:blip>
          <a:stretch>
            <a:fillRect/>
          </a:stretch>
        </p:blipFill>
        <p:spPr>
          <a:xfrm>
            <a:off x="3390900" y="1447800"/>
            <a:ext cx="2971800" cy="28575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Shape 116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The hippocampus</a:t>
            </a:r>
            <a:endParaRPr sz="3600"/>
          </a:p>
        </p:txBody>
      </p:sp>
      <p:sp>
        <p:nvSpPr>
          <p:cNvPr id="1164" name="Shape 1164"/>
          <p:cNvSpPr txBox="1"/>
          <p:nvPr/>
        </p:nvSpPr>
        <p:spPr>
          <a:xfrm>
            <a:off x="368925" y="1451900"/>
            <a:ext cx="6639000" cy="32427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Clr>
                <a:srgbClr val="3D4965"/>
              </a:buClr>
              <a:buSzPts val="2400"/>
              <a:buFont typeface="Dosis"/>
              <a:buChar char="●"/>
            </a:pPr>
            <a:r>
              <a:rPr lang="en" sz="2400">
                <a:solidFill>
                  <a:srgbClr val="3D4965"/>
                </a:solidFill>
                <a:latin typeface="Dosis"/>
                <a:ea typeface="Dosis"/>
                <a:cs typeface="Dosis"/>
                <a:sym typeface="Dosis"/>
              </a:rPr>
              <a:t>Critical in the formation, organisation and consolidation of memory</a:t>
            </a:r>
            <a:endParaRPr sz="2400">
              <a:solidFill>
                <a:srgbClr val="3D4965"/>
              </a:solidFill>
              <a:latin typeface="Dosis"/>
              <a:ea typeface="Dosis"/>
              <a:cs typeface="Dosis"/>
              <a:sym typeface="Dosis"/>
            </a:endParaRPr>
          </a:p>
          <a:p>
            <a:pPr marL="457200" lvl="0" indent="-381000" rtl="0">
              <a:spcBef>
                <a:spcPts val="0"/>
              </a:spcBef>
              <a:spcAft>
                <a:spcPts val="0"/>
              </a:spcAft>
              <a:buClr>
                <a:srgbClr val="3D4965"/>
              </a:buClr>
              <a:buSzPts val="2400"/>
              <a:buFont typeface="Dosis"/>
              <a:buChar char="●"/>
            </a:pPr>
            <a:r>
              <a:rPr lang="en" sz="2400">
                <a:solidFill>
                  <a:srgbClr val="3D4965"/>
                </a:solidFill>
                <a:latin typeface="Dosis"/>
                <a:ea typeface="Dosis"/>
                <a:cs typeface="Dosis"/>
                <a:sym typeface="Dosis"/>
              </a:rPr>
              <a:t>Also associated with the recall of spatial relationships in the world</a:t>
            </a:r>
            <a:endParaRPr sz="2400">
              <a:solidFill>
                <a:srgbClr val="3D4965"/>
              </a:solidFill>
              <a:latin typeface="Dosis"/>
              <a:ea typeface="Dosis"/>
              <a:cs typeface="Dosis"/>
              <a:sym typeface="Dosis"/>
            </a:endParaRPr>
          </a:p>
          <a:p>
            <a:pPr marL="457200" lvl="0" indent="-381000" rtl="0">
              <a:spcBef>
                <a:spcPts val="0"/>
              </a:spcBef>
              <a:spcAft>
                <a:spcPts val="0"/>
              </a:spcAft>
              <a:buClr>
                <a:srgbClr val="3D4965"/>
              </a:buClr>
              <a:buSzPts val="2400"/>
              <a:buFont typeface="Dosis"/>
              <a:buChar char="●"/>
            </a:pPr>
            <a:r>
              <a:rPr lang="en" sz="2400">
                <a:solidFill>
                  <a:srgbClr val="3D4965"/>
                </a:solidFill>
                <a:latin typeface="Dosis"/>
                <a:ea typeface="Dosis"/>
                <a:cs typeface="Dosis"/>
                <a:sym typeface="Dosis"/>
              </a:rPr>
              <a:t>Closely linked with our sense of smell</a:t>
            </a:r>
            <a:endParaRPr sz="2400">
              <a:solidFill>
                <a:srgbClr val="3D4965"/>
              </a:solidFill>
              <a:latin typeface="Dosis"/>
              <a:ea typeface="Dosis"/>
              <a:cs typeface="Dosis"/>
              <a:sym typeface="Dosis"/>
            </a:endParaRPr>
          </a:p>
          <a:p>
            <a:pPr marL="0" lvl="0" indent="0">
              <a:spcBef>
                <a:spcPts val="0"/>
              </a:spcBef>
              <a:spcAft>
                <a:spcPts val="0"/>
              </a:spcAft>
              <a:buNone/>
            </a:pPr>
            <a:endParaRPr>
              <a:solidFill>
                <a:srgbClr val="3D4965"/>
              </a:solidFill>
              <a:latin typeface="Dosis"/>
              <a:ea typeface="Dosis"/>
              <a:cs typeface="Dosis"/>
              <a:sym typeface="Dosi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Shape 116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Medial Temporal Lobe</a:t>
            </a:r>
            <a:endParaRPr sz="3600"/>
          </a:p>
        </p:txBody>
      </p:sp>
      <p:sp>
        <p:nvSpPr>
          <p:cNvPr id="1170" name="Shape 117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SzPts val="2500"/>
              <a:buChar char="➔"/>
            </a:pPr>
            <a:r>
              <a:rPr lang="en"/>
              <a:t>Inner part of this lobe towards the middle of the brain</a:t>
            </a:r>
            <a:endParaRPr/>
          </a:p>
          <a:p>
            <a:pPr marL="457200" lvl="0" indent="-387350" rtl="0">
              <a:spcBef>
                <a:spcPts val="0"/>
              </a:spcBef>
              <a:spcAft>
                <a:spcPts val="0"/>
              </a:spcAft>
              <a:buSzPts val="2500"/>
              <a:buChar char="➔"/>
            </a:pPr>
            <a:r>
              <a:rPr lang="en"/>
              <a:t>Hippocampus is here (explicit declarative memories - consolidation)</a:t>
            </a:r>
            <a:endParaRPr/>
          </a:p>
          <a:p>
            <a:pPr marL="457200" lvl="0" indent="-387350">
              <a:spcBef>
                <a:spcPts val="0"/>
              </a:spcBef>
              <a:spcAft>
                <a:spcPts val="0"/>
              </a:spcAft>
              <a:buSzPts val="2500"/>
              <a:buChar char="➔"/>
            </a:pPr>
            <a:r>
              <a:rPr lang="en"/>
              <a:t>Amygdala is here (implicit, emotional memories)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Shape 117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t>The hippocampus and the medial temporal lobe - damage and memory</a:t>
            </a:r>
            <a:endParaRPr sz="2400"/>
          </a:p>
        </p:txBody>
      </p:sp>
      <p:sp>
        <p:nvSpPr>
          <p:cNvPr id="1176" name="Shape 1176"/>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1700">
                <a:solidFill>
                  <a:srgbClr val="3D4965"/>
                </a:solidFill>
              </a:rPr>
              <a:t></a:t>
            </a:r>
            <a:r>
              <a:rPr lang="en" sz="2000">
                <a:solidFill>
                  <a:srgbClr val="3D4965"/>
                </a:solidFill>
              </a:rPr>
              <a:t>Henry Molaison</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Severe epilepsy</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Radical surgery removes hippocampus and parts of the medial temporal lobe</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Success in preventing seizures</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Left with permanent anterograde amnesia (Can’t form new LTM’s)</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Other mental abilities and STM fine</a:t>
            </a:r>
            <a:endParaRPr>
              <a:solidFill>
                <a:srgbClr val="3D4965"/>
              </a:solidFill>
            </a:endParaRPr>
          </a:p>
        </p:txBody>
      </p:sp>
      <p:pic>
        <p:nvPicPr>
          <p:cNvPr id="1177" name="Shape 1177"/>
          <p:cNvPicPr preferRelativeResize="0"/>
          <p:nvPr/>
        </p:nvPicPr>
        <p:blipFill>
          <a:blip r:embed="rId3">
            <a:alphaModFix/>
          </a:blip>
          <a:stretch>
            <a:fillRect/>
          </a:stretch>
        </p:blipFill>
        <p:spPr>
          <a:xfrm>
            <a:off x="6758050" y="1182475"/>
            <a:ext cx="2266950" cy="173355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Shape 118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t>The hippocampus and the medial temporal lobe - damage and memory</a:t>
            </a:r>
            <a:endParaRPr/>
          </a:p>
        </p:txBody>
      </p:sp>
      <p:sp>
        <p:nvSpPr>
          <p:cNvPr id="1183" name="Shape 1183"/>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400">
                <a:solidFill>
                  <a:srgbClr val="86CE24"/>
                </a:solidFill>
                <a:latin typeface="Arial"/>
                <a:ea typeface="Arial"/>
                <a:cs typeface="Arial"/>
                <a:sym typeface="Arial"/>
              </a:rPr>
              <a:t></a:t>
            </a:r>
            <a:r>
              <a:rPr lang="en" sz="2800">
                <a:solidFill>
                  <a:srgbClr val="3D4965"/>
                </a:solidFill>
              </a:rPr>
              <a:t>Evidence that the hippocampus and temporal lobe have a role in memory formation, but not storage or retrieval</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Evidence that LTM is most definitely a distinct sub system of memory (STM fine)</a:t>
            </a:r>
            <a:endParaRPr>
              <a:solidFill>
                <a:srgbClr val="3D496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210175" y="982150"/>
            <a:ext cx="7371900" cy="3610800"/>
          </a:xfrm>
          <a:prstGeom prst="rect">
            <a:avLst/>
          </a:prstGeom>
        </p:spPr>
        <p:txBody>
          <a:bodyPr spcFirstLastPara="1" wrap="square" lIns="91425" tIns="91425" rIns="91425" bIns="91425" anchor="t" anchorCtr="0">
            <a:noAutofit/>
          </a:bodyPr>
          <a:lstStyle/>
          <a:p>
            <a:pPr marL="457200" marR="0" lvl="0" indent="-355600" algn="l" rtl="0">
              <a:lnSpc>
                <a:spcPct val="100000"/>
              </a:lnSpc>
              <a:spcBef>
                <a:spcPts val="600"/>
              </a:spcBef>
              <a:spcAft>
                <a:spcPts val="0"/>
              </a:spcAft>
              <a:buSzPts val="2000"/>
              <a:buChar char="✘"/>
            </a:pPr>
            <a:r>
              <a:rPr lang="en" sz="2000"/>
              <a:t>Arousal is the overall alertness of an organism</a:t>
            </a:r>
            <a:endParaRPr sz="2000"/>
          </a:p>
          <a:p>
            <a:pPr marL="457200" marR="0" lvl="0" indent="-355600" algn="l" rtl="0">
              <a:lnSpc>
                <a:spcPct val="100000"/>
              </a:lnSpc>
              <a:spcBef>
                <a:spcPts val="0"/>
              </a:spcBef>
              <a:spcAft>
                <a:spcPts val="0"/>
              </a:spcAft>
              <a:buSzPts val="2000"/>
              <a:buChar char="✘"/>
            </a:pPr>
            <a:r>
              <a:rPr lang="en" sz="2000"/>
              <a:t>F-F-F is triggered by the hypothalamus, activating the sympathetic NS</a:t>
            </a:r>
            <a:endParaRPr sz="2000"/>
          </a:p>
          <a:p>
            <a:pPr marL="457200" marR="0" lvl="0" indent="-355600" algn="l" rtl="0">
              <a:lnSpc>
                <a:spcPct val="100000"/>
              </a:lnSpc>
              <a:spcBef>
                <a:spcPts val="0"/>
              </a:spcBef>
              <a:spcAft>
                <a:spcPts val="0"/>
              </a:spcAft>
              <a:buSzPts val="2000"/>
              <a:buChar char="✘"/>
            </a:pPr>
            <a:r>
              <a:rPr lang="en" sz="2000"/>
              <a:t>Responses include:</a:t>
            </a:r>
            <a:endParaRPr sz="2000"/>
          </a:p>
          <a:p>
            <a:pPr marL="914400" marR="0" lvl="1" indent="-342900" algn="l" rtl="0">
              <a:lnSpc>
                <a:spcPct val="100000"/>
              </a:lnSpc>
              <a:spcBef>
                <a:spcPts val="0"/>
              </a:spcBef>
              <a:spcAft>
                <a:spcPts val="0"/>
              </a:spcAft>
              <a:buSzPts val="1800"/>
              <a:buChar char="✗"/>
            </a:pPr>
            <a:r>
              <a:rPr lang="en" sz="1800"/>
              <a:t>Increased adrenalin</a:t>
            </a:r>
            <a:endParaRPr sz="1800"/>
          </a:p>
          <a:p>
            <a:pPr marL="914400" marR="0" lvl="1" indent="-342900" algn="l" rtl="0">
              <a:lnSpc>
                <a:spcPct val="100000"/>
              </a:lnSpc>
              <a:spcBef>
                <a:spcPts val="0"/>
              </a:spcBef>
              <a:spcAft>
                <a:spcPts val="0"/>
              </a:spcAft>
              <a:buSzPts val="1800"/>
              <a:buChar char="✗"/>
            </a:pPr>
            <a:r>
              <a:rPr lang="en" sz="1800"/>
              <a:t>Increased heart rate and blood pressure</a:t>
            </a:r>
            <a:endParaRPr sz="1800"/>
          </a:p>
          <a:p>
            <a:pPr marL="914400" marR="0" lvl="1" indent="-342900" algn="l" rtl="0">
              <a:lnSpc>
                <a:spcPct val="100000"/>
              </a:lnSpc>
              <a:spcBef>
                <a:spcPts val="0"/>
              </a:spcBef>
              <a:spcAft>
                <a:spcPts val="0"/>
              </a:spcAft>
              <a:buSzPts val="1800"/>
              <a:buChar char="✗"/>
            </a:pPr>
            <a:r>
              <a:rPr lang="en" sz="1800"/>
              <a:t>Increased respiration</a:t>
            </a:r>
            <a:endParaRPr sz="1800"/>
          </a:p>
          <a:p>
            <a:pPr marL="914400" marR="0" lvl="1" indent="-342900" algn="l" rtl="0">
              <a:lnSpc>
                <a:spcPct val="100000"/>
              </a:lnSpc>
              <a:spcBef>
                <a:spcPts val="0"/>
              </a:spcBef>
              <a:spcAft>
                <a:spcPts val="0"/>
              </a:spcAft>
              <a:buSzPts val="1800"/>
              <a:buChar char="✗"/>
            </a:pPr>
            <a:r>
              <a:rPr lang="en" sz="1800"/>
              <a:t>Increased muscle tension</a:t>
            </a:r>
            <a:endParaRPr sz="1800"/>
          </a:p>
          <a:p>
            <a:pPr marL="914400" marR="0" lvl="1" indent="-342900" algn="l" rtl="0">
              <a:lnSpc>
                <a:spcPct val="100000"/>
              </a:lnSpc>
              <a:spcBef>
                <a:spcPts val="0"/>
              </a:spcBef>
              <a:spcAft>
                <a:spcPts val="0"/>
              </a:spcAft>
              <a:buSzPts val="1800"/>
              <a:buChar char="✗"/>
            </a:pPr>
            <a:r>
              <a:rPr lang="en" sz="1800"/>
              <a:t>Sweating (electrical conductivity of the skin)</a:t>
            </a:r>
            <a:endParaRPr sz="1800"/>
          </a:p>
          <a:p>
            <a:pPr marL="914400" marR="0" lvl="1" indent="-342900" algn="l" rtl="0">
              <a:lnSpc>
                <a:spcPct val="100000"/>
              </a:lnSpc>
              <a:spcBef>
                <a:spcPts val="0"/>
              </a:spcBef>
              <a:spcAft>
                <a:spcPts val="0"/>
              </a:spcAft>
              <a:buSzPts val="1800"/>
              <a:buChar char="✗"/>
            </a:pPr>
            <a:r>
              <a:rPr lang="en" sz="1800"/>
              <a:t>Inhibited digestion</a:t>
            </a:r>
            <a:endParaRPr sz="1800"/>
          </a:p>
          <a:p>
            <a:pPr marL="914400" marR="0" lvl="1" indent="-342900" algn="l" rtl="0">
              <a:lnSpc>
                <a:spcPct val="100000"/>
              </a:lnSpc>
              <a:spcBef>
                <a:spcPts val="0"/>
              </a:spcBef>
              <a:spcAft>
                <a:spcPts val="0"/>
              </a:spcAft>
              <a:buSzPts val="1800"/>
              <a:buChar char="✗"/>
            </a:pPr>
            <a:r>
              <a:rPr lang="en" sz="1800"/>
              <a:t>Dilated pupils</a:t>
            </a:r>
            <a:endParaRPr sz="1800"/>
          </a:p>
          <a:p>
            <a:pPr marL="914400" marR="0" lvl="1" indent="-342900" algn="l" rtl="0">
              <a:lnSpc>
                <a:spcPct val="100000"/>
              </a:lnSpc>
              <a:spcBef>
                <a:spcPts val="0"/>
              </a:spcBef>
              <a:spcAft>
                <a:spcPts val="0"/>
              </a:spcAft>
              <a:buSzPts val="1800"/>
              <a:buChar char="✗"/>
            </a:pPr>
            <a:r>
              <a:rPr lang="en" sz="1800"/>
              <a:t>Dry mouth (inhibited saliva production)</a:t>
            </a:r>
            <a:endParaRPr sz="1800"/>
          </a:p>
          <a:p>
            <a:pPr marL="914400" marR="0" lvl="1" indent="-342900" algn="l" rtl="0">
              <a:lnSpc>
                <a:spcPct val="100000"/>
              </a:lnSpc>
              <a:spcBef>
                <a:spcPts val="0"/>
              </a:spcBef>
              <a:spcAft>
                <a:spcPts val="0"/>
              </a:spcAft>
              <a:buSzPts val="1800"/>
              <a:buChar char="✗"/>
            </a:pPr>
            <a:r>
              <a:rPr lang="en" sz="1800"/>
              <a:t>Sugar released from the liver</a:t>
            </a:r>
            <a:endParaRPr sz="1800"/>
          </a:p>
          <a:p>
            <a:pPr marL="914400" marR="0" lvl="1" indent="-342900" algn="l" rtl="0">
              <a:lnSpc>
                <a:spcPct val="100000"/>
              </a:lnSpc>
              <a:spcBef>
                <a:spcPts val="0"/>
              </a:spcBef>
              <a:spcAft>
                <a:spcPts val="0"/>
              </a:spcAft>
              <a:buSzPts val="1800"/>
              <a:buChar char="✗"/>
            </a:pPr>
            <a:r>
              <a:rPr lang="en" sz="1800"/>
              <a:t>Increased need to urinate (relaxed bladder)</a:t>
            </a:r>
            <a:endParaRPr sz="1800"/>
          </a:p>
        </p:txBody>
      </p:sp>
      <p:sp>
        <p:nvSpPr>
          <p:cNvPr id="588" name="Shape 588"/>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FIGHT-FLIGHT-FREEZE… </a:t>
            </a:r>
            <a:endParaRPr sz="3000"/>
          </a:p>
          <a:p>
            <a:pPr marL="0" lvl="0" indent="0" rtl="0">
              <a:spcBef>
                <a:spcPts val="0"/>
              </a:spcBef>
              <a:spcAft>
                <a:spcPts val="0"/>
              </a:spcAft>
              <a:buNone/>
            </a:pPr>
            <a:r>
              <a:rPr lang="en" sz="3000"/>
              <a:t>Sympathetic Arousal</a:t>
            </a:r>
            <a:endParaRPr sz="30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Shape 118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t>Deep within the temporal lobe - the amygdala</a:t>
            </a:r>
            <a:endParaRPr sz="2400"/>
          </a:p>
        </p:txBody>
      </p:sp>
      <p:sp>
        <p:nvSpPr>
          <p:cNvPr id="1189" name="Shape 1189"/>
          <p:cNvSpPr txBox="1">
            <a:spLocks noGrp="1"/>
          </p:cNvSpPr>
          <p:nvPr>
            <p:ph type="body" idx="1"/>
          </p:nvPr>
        </p:nvSpPr>
        <p:spPr>
          <a:xfrm>
            <a:off x="215250" y="1302825"/>
            <a:ext cx="68256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1700">
                <a:solidFill>
                  <a:srgbClr val="86CE24"/>
                </a:solidFill>
                <a:latin typeface="Arial"/>
                <a:ea typeface="Arial"/>
                <a:cs typeface="Arial"/>
                <a:sym typeface="Arial"/>
              </a:rPr>
              <a:t></a:t>
            </a:r>
            <a:r>
              <a:rPr lang="en" sz="2000">
                <a:solidFill>
                  <a:srgbClr val="3D4965"/>
                </a:solidFill>
              </a:rPr>
              <a:t>Mediation of fear – sympathetic arousal</a:t>
            </a:r>
            <a:endParaRPr sz="17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Seizures involving the amygdala involve intense fear</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Damage leaves a person unable to learn a fear response through classical conditioning</a:t>
            </a:r>
            <a:endParaRPr sz="17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Involved in remembering the emotional significance of an event</a:t>
            </a:r>
            <a:endParaRPr sz="17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Can effect the consolidation of memory – stimulation better recall, retardation poorer recall</a:t>
            </a:r>
            <a:endParaRPr sz="2000">
              <a:solidFill>
                <a:srgbClr val="3D4965"/>
              </a:solidFill>
            </a:endParaRPr>
          </a:p>
          <a:p>
            <a:pPr marL="0" lvl="0" indent="0">
              <a:spcBef>
                <a:spcPts val="600"/>
              </a:spcBef>
              <a:spcAft>
                <a:spcPts val="0"/>
              </a:spcAft>
              <a:buNone/>
            </a:pPr>
            <a:endParaRPr>
              <a:solidFill>
                <a:srgbClr val="3D4965"/>
              </a:solidFill>
            </a:endParaRPr>
          </a:p>
        </p:txBody>
      </p:sp>
      <p:pic>
        <p:nvPicPr>
          <p:cNvPr id="1190" name="Shape 1190"/>
          <p:cNvPicPr preferRelativeResize="0"/>
          <p:nvPr/>
        </p:nvPicPr>
        <p:blipFill>
          <a:blip r:embed="rId3">
            <a:alphaModFix/>
          </a:blip>
          <a:stretch>
            <a:fillRect/>
          </a:stretch>
        </p:blipFill>
        <p:spPr>
          <a:xfrm>
            <a:off x="7040725" y="152400"/>
            <a:ext cx="1950875" cy="2096282"/>
          </a:xfrm>
          <a:prstGeom prst="rect">
            <a:avLst/>
          </a:prstGeom>
          <a:noFill/>
          <a:ln>
            <a:noFill/>
          </a:ln>
        </p:spPr>
      </p:pic>
      <p:pic>
        <p:nvPicPr>
          <p:cNvPr id="1191" name="Shape 1191"/>
          <p:cNvPicPr preferRelativeResize="0"/>
          <p:nvPr/>
        </p:nvPicPr>
        <p:blipFill>
          <a:blip r:embed="rId4">
            <a:alphaModFix/>
          </a:blip>
          <a:stretch>
            <a:fillRect/>
          </a:stretch>
        </p:blipFill>
        <p:spPr>
          <a:xfrm>
            <a:off x="7040725" y="2401082"/>
            <a:ext cx="1950875" cy="171677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Shape 119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Consolidation theory</a:t>
            </a:r>
            <a:endParaRPr sz="3600"/>
          </a:p>
        </p:txBody>
      </p:sp>
      <p:sp>
        <p:nvSpPr>
          <p:cNvPr id="1197" name="Shape 1197"/>
          <p:cNvSpPr txBox="1">
            <a:spLocks noGrp="1"/>
          </p:cNvSpPr>
          <p:nvPr>
            <p:ph type="body" idx="1"/>
          </p:nvPr>
        </p:nvSpPr>
        <p:spPr>
          <a:xfrm>
            <a:off x="307450" y="1074225"/>
            <a:ext cx="70692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1700">
                <a:solidFill>
                  <a:srgbClr val="86CE24"/>
                </a:solidFill>
                <a:latin typeface="Arial"/>
                <a:ea typeface="Arial"/>
                <a:cs typeface="Arial"/>
                <a:sym typeface="Arial"/>
              </a:rPr>
              <a:t></a:t>
            </a:r>
            <a:r>
              <a:rPr lang="en" sz="2000">
                <a:solidFill>
                  <a:srgbClr val="3D4965"/>
                </a:solidFill>
              </a:rPr>
              <a:t>Physiological changes (LTP and Axon growth) in brain cells occur when something is being learned and during a period of time immediately after the learning process has been completed</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If memory is disrupted during the period of consolidation memory loss will occur</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This process takes about an hour</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Hippocampus and Medial Temporal Lobe involved</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It is aided by REM sleep</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Think of wet concrete</a:t>
            </a:r>
            <a:endParaRPr sz="20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Shape 120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Consolidation theory</a:t>
            </a:r>
            <a:endParaRPr sz="3600"/>
          </a:p>
        </p:txBody>
      </p:sp>
      <p:sp>
        <p:nvSpPr>
          <p:cNvPr id="1203" name="Shape 1203"/>
          <p:cNvSpPr txBox="1">
            <a:spLocks noGrp="1"/>
          </p:cNvSpPr>
          <p:nvPr>
            <p:ph type="body" idx="1"/>
          </p:nvPr>
        </p:nvSpPr>
        <p:spPr>
          <a:xfrm>
            <a:off x="153775" y="1302825"/>
            <a:ext cx="78069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400">
                <a:solidFill>
                  <a:srgbClr val="86CE24"/>
                </a:solidFill>
                <a:latin typeface="Arial"/>
                <a:ea typeface="Arial"/>
                <a:cs typeface="Arial"/>
                <a:sym typeface="Arial"/>
              </a:rPr>
              <a:t></a:t>
            </a:r>
            <a:r>
              <a:rPr lang="en" sz="2800">
                <a:solidFill>
                  <a:srgbClr val="3D4965"/>
                </a:solidFill>
              </a:rPr>
              <a:t>Head injury often results in memory loss for a period preceding the injury</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ECT – loss of previous 30mins</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Neural changes are not allowed to occur or are disrupted by injury</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In humans it takes about 30 mins (roughly)</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Shape 1208"/>
          <p:cNvSpPr txBox="1">
            <a:spLocks noGrp="1"/>
          </p:cNvSpPr>
          <p:nvPr>
            <p:ph type="ctrTitle"/>
          </p:nvPr>
        </p:nvSpPr>
        <p:spPr>
          <a:xfrm>
            <a:off x="223625" y="1161050"/>
            <a:ext cx="86658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a:t>RELIABILITY OF MEMORY</a:t>
            </a:r>
            <a:endParaRPr sz="72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Shape 1213"/>
          <p:cNvSpPr txBox="1">
            <a:spLocks noGrp="1"/>
          </p:cNvSpPr>
          <p:nvPr>
            <p:ph type="title"/>
          </p:nvPr>
        </p:nvSpPr>
        <p:spPr>
          <a:xfrm>
            <a:off x="747925" y="225025"/>
            <a:ext cx="6140400" cy="67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Reliability of memory</a:t>
            </a:r>
            <a:endParaRPr sz="3000"/>
          </a:p>
        </p:txBody>
      </p:sp>
      <p:sp>
        <p:nvSpPr>
          <p:cNvPr id="1214" name="Shape 1214"/>
          <p:cNvSpPr txBox="1">
            <a:spLocks noGrp="1"/>
          </p:cNvSpPr>
          <p:nvPr>
            <p:ph type="body" idx="1"/>
          </p:nvPr>
        </p:nvSpPr>
        <p:spPr>
          <a:xfrm>
            <a:off x="287600" y="1239250"/>
            <a:ext cx="7260000" cy="3979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3D4965"/>
              </a:buClr>
              <a:buSzPts val="2400"/>
              <a:buChar char="✘"/>
            </a:pPr>
            <a:r>
              <a:rPr lang="en" sz="2400">
                <a:solidFill>
                  <a:srgbClr val="3D4965"/>
                </a:solidFill>
              </a:rPr>
              <a:t>methods to retrieve information from memory or demonstrate the existence of information in memory, including </a:t>
            </a:r>
            <a:r>
              <a:rPr lang="en" sz="2400">
                <a:solidFill>
                  <a:srgbClr val="3A81BA"/>
                </a:solidFill>
              </a:rPr>
              <a:t>recall</a:t>
            </a:r>
            <a:r>
              <a:rPr lang="en" sz="2400">
                <a:solidFill>
                  <a:srgbClr val="3D4965"/>
                </a:solidFill>
              </a:rPr>
              <a:t>, </a:t>
            </a:r>
            <a:r>
              <a:rPr lang="en" sz="2400">
                <a:solidFill>
                  <a:srgbClr val="3A81BA"/>
                </a:solidFill>
              </a:rPr>
              <a:t>recognition</a:t>
            </a:r>
            <a:r>
              <a:rPr lang="en" sz="2400">
                <a:solidFill>
                  <a:srgbClr val="3D4965"/>
                </a:solidFill>
              </a:rPr>
              <a:t>, </a:t>
            </a:r>
            <a:r>
              <a:rPr lang="en" sz="2400">
                <a:solidFill>
                  <a:srgbClr val="3A81BA"/>
                </a:solidFill>
              </a:rPr>
              <a:t>relearning</a:t>
            </a:r>
            <a:r>
              <a:rPr lang="en" sz="2400">
                <a:solidFill>
                  <a:srgbClr val="3D4965"/>
                </a:solidFill>
              </a:rPr>
              <a:t> and </a:t>
            </a:r>
            <a:r>
              <a:rPr lang="en" sz="2400">
                <a:solidFill>
                  <a:srgbClr val="3A81BA"/>
                </a:solidFill>
              </a:rPr>
              <a:t>reconstruction</a:t>
            </a:r>
            <a:endParaRPr sz="2400">
              <a:solidFill>
                <a:srgbClr val="3A81BA"/>
              </a:solidFill>
            </a:endParaRPr>
          </a:p>
          <a:p>
            <a:pPr marL="457200" lvl="0" indent="-381000" rtl="0">
              <a:spcBef>
                <a:spcPts val="0"/>
              </a:spcBef>
              <a:spcAft>
                <a:spcPts val="0"/>
              </a:spcAft>
              <a:buClr>
                <a:srgbClr val="3D4965"/>
              </a:buClr>
              <a:buSzPts val="2400"/>
              <a:buChar char="✘"/>
            </a:pPr>
            <a:r>
              <a:rPr lang="en" sz="2400">
                <a:solidFill>
                  <a:srgbClr val="3D4965"/>
                </a:solidFill>
              </a:rPr>
              <a:t>the effects of </a:t>
            </a:r>
            <a:r>
              <a:rPr lang="en" sz="2400">
                <a:solidFill>
                  <a:srgbClr val="3A81BA"/>
                </a:solidFill>
              </a:rPr>
              <a:t>brain trauma</a:t>
            </a:r>
            <a:r>
              <a:rPr lang="en" sz="2400">
                <a:solidFill>
                  <a:srgbClr val="3D4965"/>
                </a:solidFill>
              </a:rPr>
              <a:t> on areas of the brain associated with memory and </a:t>
            </a:r>
            <a:r>
              <a:rPr lang="en" sz="2400">
                <a:solidFill>
                  <a:srgbClr val="3A81BA"/>
                </a:solidFill>
              </a:rPr>
              <a:t>neurodegenerative diseases</a:t>
            </a:r>
            <a:r>
              <a:rPr lang="en" sz="2400">
                <a:solidFill>
                  <a:srgbClr val="3D4965"/>
                </a:solidFill>
              </a:rPr>
              <a:t>, including </a:t>
            </a:r>
            <a:r>
              <a:rPr lang="en" sz="2400">
                <a:solidFill>
                  <a:srgbClr val="3A81BA"/>
                </a:solidFill>
              </a:rPr>
              <a:t>brain surgery</a:t>
            </a:r>
            <a:r>
              <a:rPr lang="en" sz="2400">
                <a:solidFill>
                  <a:srgbClr val="3D4965"/>
                </a:solidFill>
              </a:rPr>
              <a:t>, </a:t>
            </a:r>
            <a:r>
              <a:rPr lang="en" sz="2400">
                <a:solidFill>
                  <a:srgbClr val="3A81BA"/>
                </a:solidFill>
              </a:rPr>
              <a:t>anterograde amnesia</a:t>
            </a:r>
            <a:r>
              <a:rPr lang="en" sz="2400">
                <a:solidFill>
                  <a:srgbClr val="3D4965"/>
                </a:solidFill>
              </a:rPr>
              <a:t> and </a:t>
            </a:r>
            <a:r>
              <a:rPr lang="en" sz="2400">
                <a:solidFill>
                  <a:srgbClr val="3A81BA"/>
                </a:solidFill>
              </a:rPr>
              <a:t>Alzheimer’s disease</a:t>
            </a:r>
            <a:r>
              <a:rPr lang="en" sz="2400">
                <a:solidFill>
                  <a:srgbClr val="3D4965"/>
                </a:solidFill>
              </a:rPr>
              <a:t> </a:t>
            </a:r>
            <a:endParaRPr sz="2400">
              <a:solidFill>
                <a:srgbClr val="3D4965"/>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Shape 121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Effects of brain damage</a:t>
            </a:r>
            <a:endParaRPr sz="3600"/>
          </a:p>
        </p:txBody>
      </p:sp>
      <p:sp>
        <p:nvSpPr>
          <p:cNvPr id="1220" name="Shape 1220"/>
          <p:cNvSpPr txBox="1">
            <a:spLocks noGrp="1"/>
          </p:cNvSpPr>
          <p:nvPr>
            <p:ph type="body" idx="1"/>
          </p:nvPr>
        </p:nvSpPr>
        <p:spPr>
          <a:xfrm>
            <a:off x="261350" y="1302825"/>
            <a:ext cx="71769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1850">
                <a:solidFill>
                  <a:srgbClr val="3D4965"/>
                </a:solidFill>
              </a:rPr>
              <a:t></a:t>
            </a:r>
            <a:r>
              <a:rPr lang="en" sz="2200">
                <a:solidFill>
                  <a:srgbClr val="3D4965"/>
                </a:solidFill>
              </a:rPr>
              <a:t>Brain trauma – damage inflicted through injury interferes with functioning</a:t>
            </a:r>
            <a:endParaRPr sz="2200">
              <a:solidFill>
                <a:srgbClr val="3D4965"/>
              </a:solidFill>
            </a:endParaRPr>
          </a:p>
          <a:p>
            <a:pPr marL="457200" lvl="0" indent="-387350" rtl="0">
              <a:lnSpc>
                <a:spcPct val="115000"/>
              </a:lnSpc>
              <a:spcBef>
                <a:spcPts val="0"/>
              </a:spcBef>
              <a:spcAft>
                <a:spcPts val="0"/>
              </a:spcAft>
              <a:buClr>
                <a:srgbClr val="3D4965"/>
              </a:buClr>
              <a:buSzPts val="2500"/>
              <a:buChar char="✘"/>
            </a:pPr>
            <a:r>
              <a:rPr lang="en" sz="1850">
                <a:solidFill>
                  <a:srgbClr val="3D4965"/>
                </a:solidFill>
              </a:rPr>
              <a:t></a:t>
            </a:r>
            <a:r>
              <a:rPr lang="en" sz="2200">
                <a:solidFill>
                  <a:srgbClr val="3D4965"/>
                </a:solidFill>
              </a:rPr>
              <a:t>E.g. Brain injury, stroke, drug abuse etc</a:t>
            </a:r>
            <a:endParaRPr sz="1850">
              <a:solidFill>
                <a:srgbClr val="3D4965"/>
              </a:solidFill>
            </a:endParaRPr>
          </a:p>
          <a:p>
            <a:pPr marL="457200" lvl="0" indent="-387350" rtl="0">
              <a:lnSpc>
                <a:spcPct val="115000"/>
              </a:lnSpc>
              <a:spcBef>
                <a:spcPts val="0"/>
              </a:spcBef>
              <a:spcAft>
                <a:spcPts val="0"/>
              </a:spcAft>
              <a:buClr>
                <a:srgbClr val="3D4965"/>
              </a:buClr>
              <a:buSzPts val="2500"/>
              <a:buChar char="✘"/>
            </a:pPr>
            <a:r>
              <a:rPr lang="en" sz="1850">
                <a:solidFill>
                  <a:srgbClr val="3D4965"/>
                </a:solidFill>
              </a:rPr>
              <a:t></a:t>
            </a:r>
            <a:r>
              <a:rPr lang="en" sz="2200">
                <a:solidFill>
                  <a:srgbClr val="3D4965"/>
                </a:solidFill>
              </a:rPr>
              <a:t>Neurodegenerative disease – decline in structure and function of neurons</a:t>
            </a:r>
            <a:endParaRPr sz="2200">
              <a:solidFill>
                <a:srgbClr val="3D4965"/>
              </a:solidFill>
            </a:endParaRPr>
          </a:p>
          <a:p>
            <a:pPr marL="457200" lvl="0" indent="-387350" rtl="0">
              <a:lnSpc>
                <a:spcPct val="115000"/>
              </a:lnSpc>
              <a:spcBef>
                <a:spcPts val="0"/>
              </a:spcBef>
              <a:spcAft>
                <a:spcPts val="0"/>
              </a:spcAft>
              <a:buClr>
                <a:srgbClr val="3D4965"/>
              </a:buClr>
              <a:buSzPts val="2500"/>
              <a:buChar char="✘"/>
            </a:pPr>
            <a:r>
              <a:rPr lang="en" sz="1850">
                <a:solidFill>
                  <a:srgbClr val="3D4965"/>
                </a:solidFill>
              </a:rPr>
              <a:t></a:t>
            </a:r>
            <a:r>
              <a:rPr lang="en" sz="2200">
                <a:solidFill>
                  <a:srgbClr val="3D4965"/>
                </a:solidFill>
              </a:rPr>
              <a:t>E.g. Alzheimer's disease</a:t>
            </a:r>
            <a:endParaRPr sz="2200">
              <a:solidFill>
                <a:srgbClr val="3D4965"/>
              </a:solidFill>
            </a:endParaRPr>
          </a:p>
          <a:p>
            <a:pPr marL="457200" lvl="0" indent="-387350" rtl="0">
              <a:lnSpc>
                <a:spcPct val="115000"/>
              </a:lnSpc>
              <a:spcBef>
                <a:spcPts val="0"/>
              </a:spcBef>
              <a:spcAft>
                <a:spcPts val="0"/>
              </a:spcAft>
              <a:buClr>
                <a:srgbClr val="3D4965"/>
              </a:buClr>
              <a:buSzPts val="2500"/>
              <a:buChar char="✘"/>
            </a:pPr>
            <a:r>
              <a:rPr lang="en" sz="1850">
                <a:solidFill>
                  <a:srgbClr val="3D4965"/>
                </a:solidFill>
              </a:rPr>
              <a:t></a:t>
            </a:r>
            <a:r>
              <a:rPr lang="en" sz="2200" b="1">
                <a:solidFill>
                  <a:srgbClr val="3D4965"/>
                </a:solidFill>
              </a:rPr>
              <a:t>Amnesia</a:t>
            </a:r>
            <a:r>
              <a:rPr lang="en" sz="2200">
                <a:solidFill>
                  <a:srgbClr val="3D4965"/>
                </a:solidFill>
              </a:rPr>
              <a:t> – Loss of memory, partial or complete, temporary or permanent</a:t>
            </a:r>
            <a:endParaRPr sz="22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Shape 122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Amnesia</a:t>
            </a:r>
            <a:endParaRPr sz="3600"/>
          </a:p>
        </p:txBody>
      </p:sp>
      <p:sp>
        <p:nvSpPr>
          <p:cNvPr id="1226" name="Shape 1226"/>
          <p:cNvSpPr txBox="1">
            <a:spLocks noGrp="1"/>
          </p:cNvSpPr>
          <p:nvPr>
            <p:ph type="body" idx="1"/>
          </p:nvPr>
        </p:nvSpPr>
        <p:spPr>
          <a:xfrm>
            <a:off x="215250" y="1082425"/>
            <a:ext cx="7591800" cy="38313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None/>
            </a:pPr>
            <a:r>
              <a:rPr lang="en" sz="2000" b="1">
                <a:solidFill>
                  <a:srgbClr val="3D4965"/>
                </a:solidFill>
              </a:rPr>
              <a:t>Anterograde</a:t>
            </a:r>
            <a:r>
              <a:rPr lang="en" sz="2000">
                <a:solidFill>
                  <a:srgbClr val="3D4965"/>
                </a:solidFill>
              </a:rPr>
              <a:t> </a:t>
            </a:r>
            <a:r>
              <a:rPr lang="en" sz="2000" b="1">
                <a:solidFill>
                  <a:srgbClr val="3D4965"/>
                </a:solidFill>
              </a:rPr>
              <a:t>Amnesia</a:t>
            </a:r>
            <a:endParaRPr sz="2000" b="1">
              <a:solidFill>
                <a:srgbClr val="3D4965"/>
              </a:solidFill>
            </a:endParaRPr>
          </a:p>
          <a:p>
            <a:pPr marL="457200" lvl="0" indent="-387350" rtl="0">
              <a:lnSpc>
                <a:spcPct val="115000"/>
              </a:lnSpc>
              <a:spcBef>
                <a:spcPts val="700"/>
              </a:spcBef>
              <a:spcAft>
                <a:spcPts val="0"/>
              </a:spcAft>
              <a:buClr>
                <a:srgbClr val="3D4965"/>
              </a:buClr>
              <a:buSzPts val="2500"/>
              <a:buChar char="✘"/>
            </a:pPr>
            <a:r>
              <a:rPr lang="en" sz="1700">
                <a:solidFill>
                  <a:srgbClr val="3D4965"/>
                </a:solidFill>
              </a:rPr>
              <a:t></a:t>
            </a:r>
            <a:r>
              <a:rPr lang="en" sz="2000">
                <a:solidFill>
                  <a:srgbClr val="3D4965"/>
                </a:solidFill>
              </a:rPr>
              <a:t>Can’t make new Long Term memories</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events that occur after the injury – hippocampus damage common</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Cannot transfer information from STM to LTM</a:t>
            </a:r>
            <a:endParaRPr sz="2000">
              <a:solidFill>
                <a:srgbClr val="3D4965"/>
              </a:solidFill>
            </a:endParaRPr>
          </a:p>
          <a:p>
            <a:pPr marL="0" lvl="0" indent="0" rtl="0">
              <a:lnSpc>
                <a:spcPct val="115000"/>
              </a:lnSpc>
              <a:spcBef>
                <a:spcPts val="700"/>
              </a:spcBef>
              <a:spcAft>
                <a:spcPts val="0"/>
              </a:spcAft>
              <a:buNone/>
            </a:pPr>
            <a:r>
              <a:rPr lang="en" sz="2000" b="1">
                <a:solidFill>
                  <a:srgbClr val="3D4965"/>
                </a:solidFill>
              </a:rPr>
              <a:t>Korsakoff’s syndrome</a:t>
            </a:r>
            <a:endParaRPr sz="2000" b="1">
              <a:solidFill>
                <a:srgbClr val="3D4965"/>
              </a:solidFill>
            </a:endParaRPr>
          </a:p>
          <a:p>
            <a:pPr marL="457200" lvl="0" indent="-387350" rtl="0">
              <a:lnSpc>
                <a:spcPct val="115000"/>
              </a:lnSpc>
              <a:spcBef>
                <a:spcPts val="700"/>
              </a:spcBef>
              <a:spcAft>
                <a:spcPts val="0"/>
              </a:spcAft>
              <a:buClr>
                <a:srgbClr val="3D4965"/>
              </a:buClr>
              <a:buSzPts val="2500"/>
              <a:buChar char="✘"/>
            </a:pPr>
            <a:r>
              <a:rPr lang="en" sz="1700">
                <a:solidFill>
                  <a:srgbClr val="3D4965"/>
                </a:solidFill>
              </a:rPr>
              <a:t></a:t>
            </a:r>
            <a:r>
              <a:rPr lang="en" sz="2000">
                <a:solidFill>
                  <a:srgbClr val="3D4965"/>
                </a:solidFill>
              </a:rPr>
              <a:t>Caused by chronic alcoholism</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Bad diet – lack of thiamine (vitamin B)</a:t>
            </a:r>
            <a:endParaRPr sz="2000">
              <a:solidFill>
                <a:srgbClr val="3D4965"/>
              </a:solidFill>
            </a:endParaRPr>
          </a:p>
          <a:p>
            <a:pPr marL="457200" lvl="0" indent="-387350" rtl="0">
              <a:lnSpc>
                <a:spcPct val="115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Sometimes confabulate – make up stories to fill in the gaps in memory</a:t>
            </a:r>
            <a:endParaRPr sz="2000">
              <a:solidFill>
                <a:srgbClr val="3D4965"/>
              </a:solidFill>
            </a:endParaRPr>
          </a:p>
          <a:p>
            <a:pPr marL="0" lvl="0" indent="0">
              <a:spcBef>
                <a:spcPts val="600"/>
              </a:spcBef>
              <a:spcAft>
                <a:spcPts val="0"/>
              </a:spcAft>
              <a:buNone/>
            </a:pPr>
            <a:endParaRPr>
              <a:solidFill>
                <a:srgbClr val="3D4965"/>
              </a:solidFill>
            </a:endParaRPr>
          </a:p>
        </p:txBody>
      </p:sp>
      <p:pic>
        <p:nvPicPr>
          <p:cNvPr id="1227" name="Shape 1227"/>
          <p:cNvPicPr preferRelativeResize="0"/>
          <p:nvPr/>
        </p:nvPicPr>
        <p:blipFill>
          <a:blip r:embed="rId3">
            <a:alphaModFix/>
          </a:blip>
          <a:stretch>
            <a:fillRect/>
          </a:stretch>
        </p:blipFill>
        <p:spPr>
          <a:xfrm>
            <a:off x="6616900" y="379875"/>
            <a:ext cx="2057400" cy="13716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Shape 123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Amnesia</a:t>
            </a:r>
            <a:endParaRPr sz="3600"/>
          </a:p>
        </p:txBody>
      </p:sp>
      <p:sp>
        <p:nvSpPr>
          <p:cNvPr id="1233" name="Shape 1233"/>
          <p:cNvSpPr txBox="1">
            <a:spLocks noGrp="1"/>
          </p:cNvSpPr>
          <p:nvPr>
            <p:ph type="body" idx="1"/>
          </p:nvPr>
        </p:nvSpPr>
        <p:spPr>
          <a:xfrm>
            <a:off x="399650" y="1302825"/>
            <a:ext cx="64887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000" b="1">
                <a:solidFill>
                  <a:srgbClr val="3D4965"/>
                </a:solidFill>
              </a:rPr>
              <a:t>Retrograde Amnesia</a:t>
            </a:r>
            <a:endParaRPr sz="2000" b="1">
              <a:solidFill>
                <a:srgbClr val="3D4965"/>
              </a:solidFill>
            </a:endParaRPr>
          </a:p>
          <a:p>
            <a:pPr marL="457200" lvl="0" indent="-387350" rtl="0">
              <a:lnSpc>
                <a:spcPct val="120000"/>
              </a:lnSpc>
              <a:spcBef>
                <a:spcPts val="700"/>
              </a:spcBef>
              <a:spcAft>
                <a:spcPts val="0"/>
              </a:spcAft>
              <a:buClr>
                <a:srgbClr val="3D4965"/>
              </a:buClr>
              <a:buSzPts val="2500"/>
              <a:buChar char="✘"/>
            </a:pPr>
            <a:r>
              <a:rPr lang="en" sz="1700">
                <a:solidFill>
                  <a:srgbClr val="3D4965"/>
                </a:solidFill>
              </a:rPr>
              <a:t></a:t>
            </a:r>
            <a:r>
              <a:rPr lang="en" sz="2000">
                <a:solidFill>
                  <a:srgbClr val="3D4965"/>
                </a:solidFill>
              </a:rPr>
              <a:t>Cant remember old information</a:t>
            </a:r>
            <a:endParaRPr sz="2000">
              <a:solidFill>
                <a:srgbClr val="3D4965"/>
              </a:solidFill>
            </a:endParaRPr>
          </a:p>
          <a:p>
            <a:pPr marL="457200" lvl="0" indent="-387350" rtl="0">
              <a:lnSpc>
                <a:spcPct val="120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Events before the injury lost</a:t>
            </a:r>
            <a:endParaRPr sz="2000">
              <a:solidFill>
                <a:srgbClr val="3D4965"/>
              </a:solidFill>
            </a:endParaRPr>
          </a:p>
          <a:p>
            <a:pPr marL="457200" lvl="0" indent="-387350" rtl="0">
              <a:lnSpc>
                <a:spcPct val="120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Usually temporary and caused by a blow to the head</a:t>
            </a:r>
            <a:endParaRPr sz="2000">
              <a:solidFill>
                <a:srgbClr val="3D4965"/>
              </a:solidFill>
            </a:endParaRPr>
          </a:p>
          <a:p>
            <a:pPr marL="457200" lvl="0" indent="-387350" rtl="0">
              <a:lnSpc>
                <a:spcPct val="120000"/>
              </a:lnSpc>
              <a:spcBef>
                <a:spcPts val="0"/>
              </a:spcBef>
              <a:spcAft>
                <a:spcPts val="0"/>
              </a:spcAft>
              <a:buClr>
                <a:srgbClr val="3D4965"/>
              </a:buClr>
              <a:buSzPts val="2500"/>
              <a:buChar char="✘"/>
            </a:pPr>
            <a:r>
              <a:rPr lang="en" sz="1700">
                <a:solidFill>
                  <a:srgbClr val="3D4965"/>
                </a:solidFill>
              </a:rPr>
              <a:t></a:t>
            </a:r>
            <a:r>
              <a:rPr lang="en" sz="2000">
                <a:solidFill>
                  <a:srgbClr val="3D4965"/>
                </a:solidFill>
              </a:rPr>
              <a:t>Memory of events immediately preceding the injury are permanently lost (interruption or consolidation)</a:t>
            </a:r>
            <a:endParaRPr sz="2000">
              <a:solidFill>
                <a:srgbClr val="3D4965"/>
              </a:solidFill>
            </a:endParaRPr>
          </a:p>
          <a:p>
            <a:pPr marL="0" lvl="0" indent="0">
              <a:spcBef>
                <a:spcPts val="600"/>
              </a:spcBef>
              <a:spcAft>
                <a:spcPts val="0"/>
              </a:spcAft>
              <a:buNone/>
            </a:pPr>
            <a:endParaRPr>
              <a:solidFill>
                <a:srgbClr val="3D4965"/>
              </a:solidFill>
            </a:endParaRPr>
          </a:p>
        </p:txBody>
      </p:sp>
      <p:pic>
        <p:nvPicPr>
          <p:cNvPr id="1234" name="Shape 1234"/>
          <p:cNvPicPr preferRelativeResize="0"/>
          <p:nvPr/>
        </p:nvPicPr>
        <p:blipFill>
          <a:blip r:embed="rId3">
            <a:alphaModFix/>
          </a:blip>
          <a:stretch>
            <a:fillRect/>
          </a:stretch>
        </p:blipFill>
        <p:spPr>
          <a:xfrm>
            <a:off x="5708413" y="225025"/>
            <a:ext cx="3228975" cy="22860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Shape 123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Dementia</a:t>
            </a:r>
            <a:endParaRPr sz="3600"/>
          </a:p>
        </p:txBody>
      </p:sp>
      <p:sp>
        <p:nvSpPr>
          <p:cNvPr id="1240" name="Shape 1240"/>
          <p:cNvSpPr txBox="1">
            <a:spLocks noGrp="1"/>
          </p:cNvSpPr>
          <p:nvPr>
            <p:ph type="body" idx="1"/>
          </p:nvPr>
        </p:nvSpPr>
        <p:spPr>
          <a:xfrm>
            <a:off x="747925" y="1302825"/>
            <a:ext cx="48309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050">
                <a:solidFill>
                  <a:srgbClr val="86CE24"/>
                </a:solidFill>
                <a:latin typeface="Arial"/>
                <a:ea typeface="Arial"/>
                <a:cs typeface="Arial"/>
                <a:sym typeface="Arial"/>
              </a:rPr>
              <a:t></a:t>
            </a:r>
            <a:r>
              <a:rPr lang="en" sz="2400">
                <a:solidFill>
                  <a:srgbClr val="3D4965"/>
                </a:solidFill>
              </a:rPr>
              <a:t>Large group of neurodegenerative diseases</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Loss of mental capacity</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Loss of memory – interfering severely with the ability to function independently</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Develops progressively </a:t>
            </a:r>
            <a:endParaRPr>
              <a:solidFill>
                <a:srgbClr val="3D4965"/>
              </a:solidFill>
            </a:endParaRPr>
          </a:p>
        </p:txBody>
      </p:sp>
      <p:pic>
        <p:nvPicPr>
          <p:cNvPr id="1241" name="Shape 1241"/>
          <p:cNvPicPr preferRelativeResize="0"/>
          <p:nvPr/>
        </p:nvPicPr>
        <p:blipFill>
          <a:blip r:embed="rId3">
            <a:alphaModFix/>
          </a:blip>
          <a:stretch>
            <a:fillRect/>
          </a:stretch>
        </p:blipFill>
        <p:spPr>
          <a:xfrm>
            <a:off x="5504500" y="990850"/>
            <a:ext cx="3413400" cy="3672975"/>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Shape 124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Alzheimer’s Disease</a:t>
            </a:r>
            <a:endParaRPr sz="3600"/>
          </a:p>
        </p:txBody>
      </p:sp>
      <p:sp>
        <p:nvSpPr>
          <p:cNvPr id="1247" name="Shape 1247"/>
          <p:cNvSpPr txBox="1">
            <a:spLocks noGrp="1"/>
          </p:cNvSpPr>
          <p:nvPr>
            <p:ph type="body" idx="1"/>
          </p:nvPr>
        </p:nvSpPr>
        <p:spPr>
          <a:xfrm>
            <a:off x="168175" y="1082425"/>
            <a:ext cx="7299900" cy="3610800"/>
          </a:xfrm>
          <a:prstGeom prst="rect">
            <a:avLst/>
          </a:prstGeom>
        </p:spPr>
        <p:txBody>
          <a:bodyPr spcFirstLastPara="1" wrap="square" lIns="91425" tIns="91425" rIns="91425" bIns="91425" anchor="t" anchorCtr="0">
            <a:noAutofit/>
          </a:bodyPr>
          <a:lstStyle/>
          <a:p>
            <a:pPr marL="457200" lvl="0" indent="-381000" rtl="0">
              <a:lnSpc>
                <a:spcPct val="115000"/>
              </a:lnSpc>
              <a:spcBef>
                <a:spcPts val="700"/>
              </a:spcBef>
              <a:spcAft>
                <a:spcPts val="0"/>
              </a:spcAft>
              <a:buSzPts val="2400"/>
              <a:buChar char="✘"/>
            </a:pPr>
            <a:r>
              <a:rPr lang="en" sz="2400">
                <a:solidFill>
                  <a:srgbClr val="86CE24"/>
                </a:solidFill>
                <a:latin typeface="Arial"/>
                <a:ea typeface="Arial"/>
                <a:cs typeface="Arial"/>
                <a:sym typeface="Arial"/>
              </a:rPr>
              <a:t></a:t>
            </a:r>
            <a:r>
              <a:rPr lang="en" sz="2400">
                <a:solidFill>
                  <a:srgbClr val="3D4965"/>
                </a:solidFill>
              </a:rPr>
              <a:t>The most common form of dementia</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Accounts for 50 – 70% of dementia</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Neurodegenerative disease that causes wide spread cell death</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Causes decline in all aspects of cognitive function</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Post-mortems reveal deposits of plaque along the damaged synapses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These plaques and tangles effect neural transmission</a:t>
            </a:r>
            <a:endParaRPr sz="2400">
              <a:solidFill>
                <a:srgbClr val="3D4965"/>
              </a:solidFill>
            </a:endParaRPr>
          </a:p>
          <a:p>
            <a:pPr marL="0" lvl="0" indent="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Nervous System Functioning</a:t>
            </a:r>
            <a:endParaRPr sz="3000"/>
          </a:p>
        </p:txBody>
      </p:sp>
      <p:sp>
        <p:nvSpPr>
          <p:cNvPr id="594" name="Shape 594"/>
          <p:cNvSpPr txBox="1">
            <a:spLocks noGrp="1"/>
          </p:cNvSpPr>
          <p:nvPr>
            <p:ph type="body" idx="1"/>
          </p:nvPr>
        </p:nvSpPr>
        <p:spPr>
          <a:xfrm>
            <a:off x="320775" y="1302825"/>
            <a:ext cx="7090200" cy="36108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SzPts val="2500"/>
              <a:buChar char="✘"/>
            </a:pPr>
            <a:r>
              <a:rPr lang="en"/>
              <a:t>the role of the </a:t>
            </a:r>
            <a:r>
              <a:rPr lang="en">
                <a:solidFill>
                  <a:schemeClr val="accent1"/>
                </a:solidFill>
              </a:rPr>
              <a:t>neuron</a:t>
            </a:r>
            <a:r>
              <a:rPr lang="en"/>
              <a:t> (</a:t>
            </a:r>
            <a:r>
              <a:rPr lang="en">
                <a:solidFill>
                  <a:schemeClr val="accent1"/>
                </a:solidFill>
              </a:rPr>
              <a:t>dendrites</a:t>
            </a:r>
            <a:r>
              <a:rPr lang="en"/>
              <a:t>, </a:t>
            </a:r>
            <a:r>
              <a:rPr lang="en">
                <a:solidFill>
                  <a:schemeClr val="accent1"/>
                </a:solidFill>
              </a:rPr>
              <a:t>axon</a:t>
            </a:r>
            <a:r>
              <a:rPr lang="en"/>
              <a:t>, </a:t>
            </a:r>
            <a:r>
              <a:rPr lang="en">
                <a:solidFill>
                  <a:schemeClr val="accent1"/>
                </a:solidFill>
              </a:rPr>
              <a:t>myelin</a:t>
            </a:r>
            <a:r>
              <a:rPr lang="en"/>
              <a:t> and </a:t>
            </a:r>
            <a:r>
              <a:rPr lang="en">
                <a:solidFill>
                  <a:schemeClr val="accent1"/>
                </a:solidFill>
              </a:rPr>
              <a:t>axon terminals</a:t>
            </a:r>
            <a:r>
              <a:rPr lang="en"/>
              <a:t>) as the primary cell involved in the</a:t>
            </a:r>
            <a:r>
              <a:rPr lang="en">
                <a:solidFill>
                  <a:schemeClr val="accent1"/>
                </a:solidFill>
              </a:rPr>
              <a:t> reception </a:t>
            </a:r>
            <a:r>
              <a:rPr lang="en"/>
              <a:t>and </a:t>
            </a:r>
            <a:r>
              <a:rPr lang="en">
                <a:solidFill>
                  <a:schemeClr val="accent1"/>
                </a:solidFill>
              </a:rPr>
              <a:t>transmission</a:t>
            </a:r>
            <a:r>
              <a:rPr lang="en"/>
              <a:t> of information across the </a:t>
            </a:r>
            <a:r>
              <a:rPr lang="en">
                <a:solidFill>
                  <a:schemeClr val="accent1"/>
                </a:solidFill>
              </a:rPr>
              <a:t>synapse</a:t>
            </a:r>
            <a:endParaRPr>
              <a:solidFill>
                <a:srgbClr val="3D4965"/>
              </a:solidFill>
            </a:endParaRPr>
          </a:p>
          <a:p>
            <a:pPr marL="457200" lvl="0" indent="-387350" rtl="0">
              <a:spcBef>
                <a:spcPts val="0"/>
              </a:spcBef>
              <a:spcAft>
                <a:spcPts val="0"/>
              </a:spcAft>
              <a:buClr>
                <a:srgbClr val="3D4965"/>
              </a:buClr>
              <a:buSzPts val="2500"/>
              <a:buChar char="✘"/>
            </a:pPr>
            <a:r>
              <a:rPr lang="en">
                <a:solidFill>
                  <a:srgbClr val="3D4965"/>
                </a:solidFill>
              </a:rPr>
              <a:t>the role of </a:t>
            </a:r>
            <a:r>
              <a:rPr lang="en">
                <a:solidFill>
                  <a:schemeClr val="accent1"/>
                </a:solidFill>
              </a:rPr>
              <a:t>neurotransmitters</a:t>
            </a:r>
            <a:r>
              <a:rPr lang="en">
                <a:solidFill>
                  <a:srgbClr val="3D4965"/>
                </a:solidFill>
              </a:rPr>
              <a:t> in the transmission of neural information between neurons (</a:t>
            </a:r>
            <a:r>
              <a:rPr lang="en">
                <a:solidFill>
                  <a:schemeClr val="accent1"/>
                </a:solidFill>
              </a:rPr>
              <a:t>lock-and-key process</a:t>
            </a:r>
            <a:r>
              <a:rPr lang="en">
                <a:solidFill>
                  <a:srgbClr val="3D4965"/>
                </a:solidFill>
              </a:rPr>
              <a:t>) to produce </a:t>
            </a:r>
            <a:r>
              <a:rPr lang="en">
                <a:solidFill>
                  <a:schemeClr val="accent1"/>
                </a:solidFill>
              </a:rPr>
              <a:t>excitatory effects</a:t>
            </a:r>
            <a:r>
              <a:rPr lang="en">
                <a:solidFill>
                  <a:srgbClr val="3D4965"/>
                </a:solidFill>
              </a:rPr>
              <a:t> (as with </a:t>
            </a:r>
            <a:r>
              <a:rPr lang="en">
                <a:solidFill>
                  <a:schemeClr val="accent1"/>
                </a:solidFill>
              </a:rPr>
              <a:t>glutamate</a:t>
            </a:r>
            <a:r>
              <a:rPr lang="en">
                <a:solidFill>
                  <a:srgbClr val="3D4965"/>
                </a:solidFill>
              </a:rPr>
              <a:t>) or </a:t>
            </a:r>
            <a:r>
              <a:rPr lang="en">
                <a:solidFill>
                  <a:schemeClr val="accent1"/>
                </a:solidFill>
              </a:rPr>
              <a:t>inhibitory effects </a:t>
            </a:r>
            <a:r>
              <a:rPr lang="en">
                <a:solidFill>
                  <a:srgbClr val="3D4965"/>
                </a:solidFill>
              </a:rPr>
              <a:t>(as with gamma amino butyric acid [</a:t>
            </a:r>
            <a:r>
              <a:rPr lang="en">
                <a:solidFill>
                  <a:schemeClr val="accent1"/>
                </a:solidFill>
              </a:rPr>
              <a:t>GABA]</a:t>
            </a:r>
            <a:r>
              <a:rPr lang="en">
                <a:solidFill>
                  <a:srgbClr val="3D4965"/>
                </a:solidFill>
              </a:rPr>
              <a:t>)</a:t>
            </a:r>
            <a:endParaRPr>
              <a:solidFill>
                <a:srgbClr val="3D4965"/>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Shape 125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Alzheimer’s Disease</a:t>
            </a:r>
            <a:endParaRPr/>
          </a:p>
        </p:txBody>
      </p:sp>
      <p:sp>
        <p:nvSpPr>
          <p:cNvPr id="1253" name="Shape 1253"/>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2050">
                <a:solidFill>
                  <a:srgbClr val="3D4965"/>
                </a:solidFill>
              </a:rPr>
              <a:t></a:t>
            </a:r>
            <a:r>
              <a:rPr lang="en" sz="2400">
                <a:solidFill>
                  <a:srgbClr val="3D4965"/>
                </a:solidFill>
              </a:rPr>
              <a:t>100,000 Australians effected</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1 in 25 over 60</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1 in 8 over 80</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No simple diagnostic test – really only know for sure when post-mortem conducted</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Symptoms are different for each person further complicating diagnosis</a:t>
            </a:r>
            <a:endParaRPr>
              <a:solidFill>
                <a:srgbClr val="3D4965"/>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Shape 1258"/>
          <p:cNvSpPr txBox="1">
            <a:spLocks noGrp="1"/>
          </p:cNvSpPr>
          <p:nvPr>
            <p:ph type="title"/>
          </p:nvPr>
        </p:nvSpPr>
        <p:spPr>
          <a:xfrm>
            <a:off x="507225" y="225025"/>
            <a:ext cx="7115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Alzheimer’s Disease - symptoms</a:t>
            </a:r>
            <a:endParaRPr/>
          </a:p>
        </p:txBody>
      </p:sp>
      <p:sp>
        <p:nvSpPr>
          <p:cNvPr id="1259" name="Shape 1259"/>
          <p:cNvSpPr txBox="1">
            <a:spLocks noGrp="1"/>
          </p:cNvSpPr>
          <p:nvPr>
            <p:ph type="body" idx="1"/>
          </p:nvPr>
        </p:nvSpPr>
        <p:spPr>
          <a:xfrm>
            <a:off x="276725" y="1082425"/>
            <a:ext cx="73458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200">
                <a:solidFill>
                  <a:srgbClr val="86CE24"/>
                </a:solidFill>
                <a:latin typeface="Arial"/>
                <a:ea typeface="Arial"/>
                <a:cs typeface="Arial"/>
                <a:sym typeface="Arial"/>
              </a:rPr>
              <a:t></a:t>
            </a:r>
            <a:r>
              <a:rPr lang="en" sz="2400">
                <a:solidFill>
                  <a:srgbClr val="3D4965"/>
                </a:solidFill>
              </a:rPr>
              <a:t>Typical memory loss includes</a:t>
            </a:r>
            <a:endParaRPr sz="2400">
              <a:solidFill>
                <a:srgbClr val="3D4965"/>
              </a:solidFill>
            </a:endParaRPr>
          </a:p>
          <a:p>
            <a:pPr marL="457200" lvl="0" indent="-381000" rtl="0">
              <a:lnSpc>
                <a:spcPct val="115000"/>
              </a:lnSpc>
              <a:spcBef>
                <a:spcPts val="700"/>
              </a:spcBef>
              <a:spcAft>
                <a:spcPts val="0"/>
              </a:spcAft>
              <a:buClr>
                <a:srgbClr val="3D4965"/>
              </a:buClr>
              <a:buSzPts val="2400"/>
              <a:buChar char="✘"/>
            </a:pPr>
            <a:r>
              <a:rPr lang="en" sz="2400">
                <a:solidFill>
                  <a:srgbClr val="3D4965"/>
                </a:solidFill>
              </a:rPr>
              <a:t>Events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Words and names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Written and verbal directions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Stories, TV, Movies, Books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Semantic memory decline</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Procedural memories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Personality changes can also occur</a:t>
            </a:r>
            <a:endParaRPr sz="24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Shape 126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Measures of retention - recall</a:t>
            </a:r>
            <a:endParaRPr sz="3600"/>
          </a:p>
        </p:txBody>
      </p:sp>
      <p:sp>
        <p:nvSpPr>
          <p:cNvPr id="1265" name="Shape 1265"/>
          <p:cNvSpPr txBox="1">
            <a:spLocks noGrp="1"/>
          </p:cNvSpPr>
          <p:nvPr>
            <p:ph type="body" idx="1"/>
          </p:nvPr>
        </p:nvSpPr>
        <p:spPr>
          <a:xfrm>
            <a:off x="307450" y="1302825"/>
            <a:ext cx="72846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850">
                <a:solidFill>
                  <a:srgbClr val="86CE24"/>
                </a:solidFill>
                <a:latin typeface="Arial"/>
                <a:ea typeface="Arial"/>
                <a:cs typeface="Arial"/>
                <a:sym typeface="Arial"/>
              </a:rPr>
              <a:t></a:t>
            </a:r>
            <a:r>
              <a:rPr lang="en" sz="2200" b="1">
                <a:solidFill>
                  <a:srgbClr val="3D4965"/>
                </a:solidFill>
              </a:rPr>
              <a:t>Being asked to reproduce information with the fewest possible cues.</a:t>
            </a:r>
            <a:endParaRPr sz="185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50">
                <a:solidFill>
                  <a:srgbClr val="3D4965"/>
                </a:solidFill>
              </a:rPr>
              <a:t></a:t>
            </a:r>
            <a:r>
              <a:rPr lang="en" sz="2200" b="1">
                <a:solidFill>
                  <a:srgbClr val="3D4965"/>
                </a:solidFill>
              </a:rPr>
              <a:t>Free Recall – asked to remember as much information as possible in no particular order -List of grocery items</a:t>
            </a:r>
            <a:endParaRPr sz="2200" b="1">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50">
                <a:solidFill>
                  <a:srgbClr val="3D4965"/>
                </a:solidFill>
              </a:rPr>
              <a:t></a:t>
            </a:r>
            <a:r>
              <a:rPr lang="en" sz="2200" b="1">
                <a:solidFill>
                  <a:srgbClr val="3D4965"/>
                </a:solidFill>
              </a:rPr>
              <a:t>Serial Recall – asked to recall information in a particular order </a:t>
            </a:r>
            <a:r>
              <a:rPr lang="en" sz="2200">
                <a:solidFill>
                  <a:srgbClr val="3D4965"/>
                </a:solidFill>
              </a:rPr>
              <a:t>Names of Cities (itinerary)</a:t>
            </a:r>
            <a:endParaRPr sz="185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50">
                <a:solidFill>
                  <a:srgbClr val="3D4965"/>
                </a:solidFill>
              </a:rPr>
              <a:t></a:t>
            </a:r>
            <a:r>
              <a:rPr lang="en" sz="2200" b="1">
                <a:solidFill>
                  <a:srgbClr val="3D4965"/>
                </a:solidFill>
              </a:rPr>
              <a:t>Cued Recall</a:t>
            </a:r>
            <a:r>
              <a:rPr lang="en" sz="2200">
                <a:solidFill>
                  <a:srgbClr val="3D4965"/>
                </a:solidFill>
              </a:rPr>
              <a:t>  - given a cue then asked to recall </a:t>
            </a:r>
            <a:r>
              <a:rPr lang="en" sz="2200" b="1">
                <a:solidFill>
                  <a:srgbClr val="3D4965"/>
                </a:solidFill>
              </a:rPr>
              <a:t>Seven Dwarfs: first letter of</a:t>
            </a:r>
            <a:endParaRPr sz="2200" b="1">
              <a:solidFill>
                <a:srgbClr val="3D4965"/>
              </a:solidFill>
            </a:endParaRPr>
          </a:p>
          <a:p>
            <a:pPr marL="0" lvl="0" indent="0">
              <a:spcBef>
                <a:spcPts val="600"/>
              </a:spcBef>
              <a:spcAft>
                <a:spcPts val="0"/>
              </a:spcAft>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Shape 1270"/>
          <p:cNvSpPr txBox="1">
            <a:spLocks noGrp="1"/>
          </p:cNvSpPr>
          <p:nvPr>
            <p:ph type="title"/>
          </p:nvPr>
        </p:nvSpPr>
        <p:spPr>
          <a:xfrm>
            <a:off x="445750" y="225025"/>
            <a:ext cx="64425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solidFill>
                  <a:srgbClr val="4584D3"/>
                </a:solidFill>
              </a:rPr>
              <a:t>Measures of retention - recall</a:t>
            </a:r>
            <a:endParaRPr>
              <a:solidFill>
                <a:srgbClr val="4584D3"/>
              </a:solidFill>
            </a:endParaRPr>
          </a:p>
        </p:txBody>
      </p:sp>
      <p:sp>
        <p:nvSpPr>
          <p:cNvPr id="1271" name="Shape 1271"/>
          <p:cNvSpPr txBox="1">
            <a:spLocks noGrp="1"/>
          </p:cNvSpPr>
          <p:nvPr>
            <p:ph type="body" idx="1"/>
          </p:nvPr>
        </p:nvSpPr>
        <p:spPr>
          <a:xfrm>
            <a:off x="307450" y="1302825"/>
            <a:ext cx="6992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700">
                <a:solidFill>
                  <a:srgbClr val="86CE24"/>
                </a:solidFill>
                <a:latin typeface="Arial"/>
                <a:ea typeface="Arial"/>
                <a:cs typeface="Arial"/>
                <a:sym typeface="Arial"/>
              </a:rPr>
              <a:t></a:t>
            </a:r>
            <a:r>
              <a:rPr lang="en" sz="3200">
                <a:solidFill>
                  <a:srgbClr val="3D4965"/>
                </a:solidFill>
              </a:rPr>
              <a:t>Identifying correct information from among alternatives. Can retrieve more this way as recognition provides more cues for retrieving from LTM.</a:t>
            </a:r>
            <a:endParaRPr sz="3200">
              <a:solidFill>
                <a:srgbClr val="3D4965"/>
              </a:solidFill>
            </a:endParaRPr>
          </a:p>
          <a:p>
            <a:pPr marL="457200" lvl="0" indent="-387350" rtl="0">
              <a:lnSpc>
                <a:spcPct val="115000"/>
              </a:lnSpc>
              <a:spcBef>
                <a:spcPts val="0"/>
              </a:spcBef>
              <a:spcAft>
                <a:spcPts val="0"/>
              </a:spcAft>
              <a:buClr>
                <a:srgbClr val="3D4965"/>
              </a:buClr>
              <a:buSzPts val="2500"/>
              <a:buChar char="✘"/>
            </a:pPr>
            <a:r>
              <a:rPr lang="en" sz="2700">
                <a:solidFill>
                  <a:srgbClr val="3D4965"/>
                </a:solidFill>
              </a:rPr>
              <a:t></a:t>
            </a:r>
            <a:r>
              <a:rPr lang="en" sz="3200">
                <a:solidFill>
                  <a:srgbClr val="3D4965"/>
                </a:solidFill>
              </a:rPr>
              <a:t>Recognition is more sensitive measure</a:t>
            </a:r>
            <a:endParaRPr sz="3200">
              <a:solidFill>
                <a:srgbClr val="3D4965"/>
              </a:solidFill>
            </a:endParaRPr>
          </a:p>
          <a:p>
            <a:pPr marL="457200" lvl="0" indent="-387350" rtl="0">
              <a:lnSpc>
                <a:spcPct val="115000"/>
              </a:lnSpc>
              <a:spcBef>
                <a:spcPts val="0"/>
              </a:spcBef>
              <a:spcAft>
                <a:spcPts val="0"/>
              </a:spcAft>
              <a:buClr>
                <a:srgbClr val="3D4965"/>
              </a:buClr>
              <a:buSzPts val="2500"/>
              <a:buChar char="✘"/>
            </a:pPr>
            <a:r>
              <a:rPr lang="en" sz="2700">
                <a:solidFill>
                  <a:srgbClr val="3D4965"/>
                </a:solidFill>
              </a:rPr>
              <a:t></a:t>
            </a:r>
            <a:r>
              <a:rPr lang="en" sz="3200">
                <a:solidFill>
                  <a:srgbClr val="3D4965"/>
                </a:solidFill>
              </a:rPr>
              <a:t>Example – multiple choice Q’s</a:t>
            </a:r>
            <a:endParaRPr sz="3200">
              <a:solidFill>
                <a:srgbClr val="3D4965"/>
              </a:solidFill>
            </a:endParaRPr>
          </a:p>
          <a:p>
            <a:pPr marL="0" lvl="0" indent="0">
              <a:spcBef>
                <a:spcPts val="600"/>
              </a:spcBef>
              <a:spcAft>
                <a:spcPts val="0"/>
              </a:spcAft>
              <a:buNone/>
            </a:pP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Shape 1276"/>
          <p:cNvSpPr txBox="1">
            <a:spLocks noGrp="1"/>
          </p:cNvSpPr>
          <p:nvPr>
            <p:ph type="title"/>
          </p:nvPr>
        </p:nvSpPr>
        <p:spPr>
          <a:xfrm>
            <a:off x="245975" y="225025"/>
            <a:ext cx="74535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Measures of retention - Relearning</a:t>
            </a:r>
            <a:endParaRPr sz="3600"/>
          </a:p>
        </p:txBody>
      </p:sp>
      <p:sp>
        <p:nvSpPr>
          <p:cNvPr id="1277" name="Shape 1277"/>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2400">
                <a:solidFill>
                  <a:srgbClr val="3D4965"/>
                </a:solidFill>
              </a:rPr>
              <a:t></a:t>
            </a:r>
            <a:r>
              <a:rPr lang="en" sz="2800">
                <a:solidFill>
                  <a:srgbClr val="3D4965"/>
                </a:solidFill>
              </a:rPr>
              <a:t>Even if cant recall or recognize doesn’t mean there is no memory. If relearn it and learn it more quickly the 2nd time assumption is that there was some memory available</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Savings score</a:t>
            </a:r>
            <a:endParaRPr sz="28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p:nvPr>
        </p:nvSpPr>
        <p:spPr>
          <a:xfrm>
            <a:off x="322825" y="225025"/>
            <a:ext cx="81759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Comparing measures of retention - sensitivity</a:t>
            </a:r>
            <a:endParaRPr sz="3000"/>
          </a:p>
        </p:txBody>
      </p:sp>
      <p:sp>
        <p:nvSpPr>
          <p:cNvPr id="1283" name="Shape 1283"/>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None/>
            </a:pPr>
            <a:r>
              <a:rPr lang="en" sz="2700">
                <a:solidFill>
                  <a:srgbClr val="86CE24"/>
                </a:solidFill>
                <a:latin typeface="Arial"/>
                <a:ea typeface="Arial"/>
                <a:cs typeface="Arial"/>
                <a:sym typeface="Arial"/>
              </a:rPr>
              <a:t></a:t>
            </a:r>
            <a:r>
              <a:rPr lang="en" sz="3200">
                <a:solidFill>
                  <a:srgbClr val="3D4965"/>
                </a:solidFill>
              </a:rPr>
              <a:t>Recall worst</a:t>
            </a:r>
            <a:endParaRPr sz="3200">
              <a:solidFill>
                <a:srgbClr val="3D4965"/>
              </a:solidFill>
            </a:endParaRPr>
          </a:p>
          <a:p>
            <a:pPr marL="0" lvl="0" indent="0" rtl="0">
              <a:lnSpc>
                <a:spcPct val="115000"/>
              </a:lnSpc>
              <a:spcBef>
                <a:spcPts val="700"/>
              </a:spcBef>
              <a:spcAft>
                <a:spcPts val="0"/>
              </a:spcAft>
              <a:buClr>
                <a:schemeClr val="dk1"/>
              </a:buClr>
              <a:buSzPts val="1100"/>
              <a:buFont typeface="Arial"/>
              <a:buNone/>
            </a:pPr>
            <a:endParaRPr sz="3200">
              <a:solidFill>
                <a:srgbClr val="3D4965"/>
              </a:solidFill>
            </a:endParaRPr>
          </a:p>
          <a:p>
            <a:pPr marL="0" lvl="0" indent="0" rtl="0">
              <a:lnSpc>
                <a:spcPct val="115000"/>
              </a:lnSpc>
              <a:spcBef>
                <a:spcPts val="700"/>
              </a:spcBef>
              <a:spcAft>
                <a:spcPts val="0"/>
              </a:spcAft>
              <a:buNone/>
            </a:pPr>
            <a:r>
              <a:rPr lang="en" sz="2700">
                <a:solidFill>
                  <a:srgbClr val="3D4965"/>
                </a:solidFill>
              </a:rPr>
              <a:t></a:t>
            </a:r>
            <a:r>
              <a:rPr lang="en" sz="3200">
                <a:solidFill>
                  <a:srgbClr val="3D4965"/>
                </a:solidFill>
              </a:rPr>
              <a:t>Recognition better</a:t>
            </a:r>
            <a:endParaRPr sz="3200">
              <a:solidFill>
                <a:srgbClr val="3D4965"/>
              </a:solidFill>
            </a:endParaRPr>
          </a:p>
          <a:p>
            <a:pPr marL="0" lvl="0" indent="0" rtl="0">
              <a:lnSpc>
                <a:spcPct val="115000"/>
              </a:lnSpc>
              <a:spcBef>
                <a:spcPts val="700"/>
              </a:spcBef>
              <a:spcAft>
                <a:spcPts val="0"/>
              </a:spcAft>
              <a:buClr>
                <a:schemeClr val="dk1"/>
              </a:buClr>
              <a:buSzPts val="1100"/>
              <a:buFont typeface="Arial"/>
              <a:buNone/>
            </a:pPr>
            <a:endParaRPr sz="32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700">
                <a:solidFill>
                  <a:srgbClr val="3D4965"/>
                </a:solidFill>
              </a:rPr>
              <a:t></a:t>
            </a:r>
            <a:r>
              <a:rPr lang="en" sz="3200">
                <a:solidFill>
                  <a:srgbClr val="3D4965"/>
                </a:solidFill>
              </a:rPr>
              <a:t>Relearning best</a:t>
            </a:r>
            <a:endParaRPr sz="32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Shape 1288"/>
          <p:cNvSpPr txBox="1">
            <a:spLocks noGrp="1"/>
          </p:cNvSpPr>
          <p:nvPr>
            <p:ph type="title"/>
          </p:nvPr>
        </p:nvSpPr>
        <p:spPr>
          <a:xfrm>
            <a:off x="747925" y="225025"/>
            <a:ext cx="6140400" cy="67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Reliability of memory</a:t>
            </a:r>
            <a:endParaRPr sz="3000"/>
          </a:p>
        </p:txBody>
      </p:sp>
      <p:sp>
        <p:nvSpPr>
          <p:cNvPr id="1289" name="Shape 1289"/>
          <p:cNvSpPr txBox="1">
            <a:spLocks noGrp="1"/>
          </p:cNvSpPr>
          <p:nvPr>
            <p:ph type="body" idx="1"/>
          </p:nvPr>
        </p:nvSpPr>
        <p:spPr>
          <a:xfrm>
            <a:off x="287600" y="1239250"/>
            <a:ext cx="7260000" cy="3979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3D4965"/>
              </a:buClr>
              <a:buSzPts val="2400"/>
              <a:buChar char="✘"/>
            </a:pPr>
            <a:r>
              <a:rPr lang="en" sz="2400">
                <a:solidFill>
                  <a:srgbClr val="3D4965"/>
                </a:solidFill>
              </a:rPr>
              <a:t>the factors influencing a person’s </a:t>
            </a:r>
            <a:r>
              <a:rPr lang="en" sz="2400">
                <a:solidFill>
                  <a:srgbClr val="3A81BA"/>
                </a:solidFill>
              </a:rPr>
              <a:t>ability</a:t>
            </a:r>
            <a:r>
              <a:rPr lang="en" sz="2400">
                <a:solidFill>
                  <a:srgbClr val="3D4965"/>
                </a:solidFill>
              </a:rPr>
              <a:t> and </a:t>
            </a:r>
            <a:r>
              <a:rPr lang="en" sz="2400">
                <a:solidFill>
                  <a:srgbClr val="3A81BA"/>
                </a:solidFill>
              </a:rPr>
              <a:t>inability</a:t>
            </a:r>
            <a:r>
              <a:rPr lang="en" sz="2400">
                <a:solidFill>
                  <a:srgbClr val="3D4965"/>
                </a:solidFill>
              </a:rPr>
              <a:t> to remember information, including </a:t>
            </a:r>
            <a:r>
              <a:rPr lang="en" sz="2400">
                <a:solidFill>
                  <a:srgbClr val="3A81BA"/>
                </a:solidFill>
              </a:rPr>
              <a:t>context </a:t>
            </a:r>
            <a:r>
              <a:rPr lang="en" sz="2400">
                <a:solidFill>
                  <a:srgbClr val="3D4965"/>
                </a:solidFill>
              </a:rPr>
              <a:t>and </a:t>
            </a:r>
            <a:r>
              <a:rPr lang="en" sz="2400">
                <a:solidFill>
                  <a:srgbClr val="3A81BA"/>
                </a:solidFill>
              </a:rPr>
              <a:t>state dependent cues</a:t>
            </a:r>
            <a:r>
              <a:rPr lang="en" sz="2400">
                <a:solidFill>
                  <a:srgbClr val="3D4965"/>
                </a:solidFill>
              </a:rPr>
              <a:t>, </a:t>
            </a:r>
            <a:r>
              <a:rPr lang="en" sz="2400">
                <a:solidFill>
                  <a:srgbClr val="3A81BA"/>
                </a:solidFill>
              </a:rPr>
              <a:t>maintenance</a:t>
            </a:r>
            <a:r>
              <a:rPr lang="en" sz="2400">
                <a:solidFill>
                  <a:srgbClr val="3D4965"/>
                </a:solidFill>
              </a:rPr>
              <a:t> and </a:t>
            </a:r>
            <a:r>
              <a:rPr lang="en" sz="2400">
                <a:solidFill>
                  <a:srgbClr val="3A81BA"/>
                </a:solidFill>
              </a:rPr>
              <a:t>elaborative rehearsal</a:t>
            </a:r>
            <a:r>
              <a:rPr lang="en" sz="2400">
                <a:solidFill>
                  <a:srgbClr val="3D4965"/>
                </a:solidFill>
              </a:rPr>
              <a:t> and </a:t>
            </a:r>
            <a:r>
              <a:rPr lang="en" sz="2400">
                <a:solidFill>
                  <a:srgbClr val="3A81BA"/>
                </a:solidFill>
              </a:rPr>
              <a:t>serial position effect</a:t>
            </a:r>
            <a:endParaRPr sz="2400">
              <a:solidFill>
                <a:srgbClr val="3A81BA"/>
              </a:solidFill>
            </a:endParaRPr>
          </a:p>
          <a:p>
            <a:pPr marL="457200" lvl="0" indent="-381000" rtl="0">
              <a:spcBef>
                <a:spcPts val="0"/>
              </a:spcBef>
              <a:spcAft>
                <a:spcPts val="0"/>
              </a:spcAft>
              <a:buClr>
                <a:srgbClr val="3D4965"/>
              </a:buClr>
              <a:buSzPts val="2400"/>
              <a:buChar char="✘"/>
            </a:pPr>
            <a:r>
              <a:rPr lang="en" sz="2400">
                <a:solidFill>
                  <a:srgbClr val="3D4965"/>
                </a:solidFill>
              </a:rPr>
              <a:t>the </a:t>
            </a:r>
            <a:r>
              <a:rPr lang="en" sz="2400">
                <a:solidFill>
                  <a:srgbClr val="3A81BA"/>
                </a:solidFill>
              </a:rPr>
              <a:t>reconstruction of memories</a:t>
            </a:r>
            <a:r>
              <a:rPr lang="en" sz="2400">
                <a:solidFill>
                  <a:srgbClr val="3D4965"/>
                </a:solidFill>
              </a:rPr>
              <a:t> as evidence for the </a:t>
            </a:r>
            <a:r>
              <a:rPr lang="en" sz="2400">
                <a:solidFill>
                  <a:srgbClr val="3A81BA"/>
                </a:solidFill>
              </a:rPr>
              <a:t>fallibility of memory</a:t>
            </a:r>
            <a:r>
              <a:rPr lang="en" sz="2400">
                <a:solidFill>
                  <a:srgbClr val="3D4965"/>
                </a:solidFill>
              </a:rPr>
              <a:t>, with reference to </a:t>
            </a:r>
            <a:r>
              <a:rPr lang="en" sz="2400">
                <a:solidFill>
                  <a:srgbClr val="3A81BA"/>
                </a:solidFill>
              </a:rPr>
              <a:t>Loftus’ research</a:t>
            </a:r>
            <a:r>
              <a:rPr lang="en" sz="2400">
                <a:solidFill>
                  <a:srgbClr val="3D4965"/>
                </a:solidFill>
              </a:rPr>
              <a:t> into the effect of </a:t>
            </a:r>
            <a:r>
              <a:rPr lang="en" sz="2400">
                <a:solidFill>
                  <a:srgbClr val="3A81BA"/>
                </a:solidFill>
              </a:rPr>
              <a:t>leading questions</a:t>
            </a:r>
            <a:r>
              <a:rPr lang="en" sz="2400">
                <a:solidFill>
                  <a:srgbClr val="3D4965"/>
                </a:solidFill>
              </a:rPr>
              <a:t> on </a:t>
            </a:r>
            <a:r>
              <a:rPr lang="en" sz="2400">
                <a:solidFill>
                  <a:srgbClr val="3A81BA"/>
                </a:solidFill>
              </a:rPr>
              <a:t>eye-witness testimonies</a:t>
            </a:r>
            <a:endParaRPr sz="2400">
              <a:solidFill>
                <a:srgbClr val="3A81BA"/>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Shape 129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Elaboration and organisation</a:t>
            </a:r>
            <a:endParaRPr sz="3600"/>
          </a:p>
        </p:txBody>
      </p:sp>
      <p:sp>
        <p:nvSpPr>
          <p:cNvPr id="1295" name="Shape 1295"/>
          <p:cNvSpPr txBox="1">
            <a:spLocks noGrp="1"/>
          </p:cNvSpPr>
          <p:nvPr>
            <p:ph type="body" idx="1"/>
          </p:nvPr>
        </p:nvSpPr>
        <p:spPr>
          <a:xfrm>
            <a:off x="307450" y="1302825"/>
            <a:ext cx="7115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2400">
                <a:solidFill>
                  <a:srgbClr val="3D4965"/>
                </a:solidFill>
              </a:rPr>
              <a:t></a:t>
            </a:r>
            <a:r>
              <a:rPr lang="en" sz="2800">
                <a:solidFill>
                  <a:srgbClr val="3D4965"/>
                </a:solidFill>
              </a:rPr>
              <a:t>Elaboration enables effective encoding</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The more associations that are made between new information and that already in memory the more likely the information will be retrieved</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Making it meaningful makes it easier to remember</a:t>
            </a:r>
            <a:endParaRPr>
              <a:solidFill>
                <a:srgbClr val="3D4965"/>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Shape 1300"/>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Context and State Dependent Cues</a:t>
            </a:r>
            <a:endParaRPr sz="3000"/>
          </a:p>
        </p:txBody>
      </p:sp>
      <p:sp>
        <p:nvSpPr>
          <p:cNvPr id="1301" name="Shape 1301"/>
          <p:cNvSpPr txBox="1">
            <a:spLocks noGrp="1"/>
          </p:cNvSpPr>
          <p:nvPr>
            <p:ph type="body" idx="1"/>
          </p:nvPr>
        </p:nvSpPr>
        <p:spPr>
          <a:xfrm>
            <a:off x="199875" y="1302825"/>
            <a:ext cx="71154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600">
                <a:solidFill>
                  <a:srgbClr val="86CE24"/>
                </a:solidFill>
                <a:latin typeface="Arial"/>
                <a:ea typeface="Arial"/>
                <a:cs typeface="Arial"/>
                <a:sym typeface="Arial"/>
              </a:rPr>
              <a:t></a:t>
            </a:r>
            <a:r>
              <a:rPr lang="en" sz="1900">
                <a:solidFill>
                  <a:srgbClr val="3D4965"/>
                </a:solidFill>
              </a:rPr>
              <a:t>Retrieval can be enhanced if the conditions under which the information was originally learned is recreated</a:t>
            </a:r>
            <a:endParaRPr sz="19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600">
                <a:solidFill>
                  <a:srgbClr val="3D4965"/>
                </a:solidFill>
              </a:rPr>
              <a:t></a:t>
            </a:r>
            <a:r>
              <a:rPr lang="en" sz="1900" b="1">
                <a:solidFill>
                  <a:srgbClr val="3D4965"/>
                </a:solidFill>
              </a:rPr>
              <a:t>Context dependent </a:t>
            </a:r>
            <a:r>
              <a:rPr lang="en" sz="1900">
                <a:solidFill>
                  <a:srgbClr val="3D4965"/>
                </a:solidFill>
              </a:rPr>
              <a:t>– environmental cues in a particular setting where a memory was formed that act as retrieval cues</a:t>
            </a:r>
            <a:endParaRPr sz="19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600">
                <a:solidFill>
                  <a:srgbClr val="3D4965"/>
                </a:solidFill>
              </a:rPr>
              <a:t></a:t>
            </a:r>
            <a:r>
              <a:rPr lang="en" sz="1900" b="1">
                <a:solidFill>
                  <a:srgbClr val="3D4965"/>
                </a:solidFill>
              </a:rPr>
              <a:t>State Dependent </a:t>
            </a:r>
            <a:r>
              <a:rPr lang="en" sz="1900">
                <a:solidFill>
                  <a:srgbClr val="3D4965"/>
                </a:solidFill>
              </a:rPr>
              <a:t>– internal cues that are relates to an experience may also trigger retrieval of associated memories. Associated with an individuals internal psychological and or physical state at the time the memory was formed</a:t>
            </a:r>
            <a:endParaRPr sz="16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600">
                <a:solidFill>
                  <a:srgbClr val="3D4965"/>
                </a:solidFill>
              </a:rPr>
              <a:t></a:t>
            </a:r>
            <a:r>
              <a:rPr lang="en" sz="1900">
                <a:solidFill>
                  <a:srgbClr val="3D4965"/>
                </a:solidFill>
              </a:rPr>
              <a:t>Information is more likely to be remembered if the person is in the same state as when they learned it</a:t>
            </a:r>
            <a:endParaRPr sz="19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Shape 130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Serial Position Effect</a:t>
            </a:r>
            <a:endParaRPr sz="3600"/>
          </a:p>
        </p:txBody>
      </p:sp>
      <p:sp>
        <p:nvSpPr>
          <p:cNvPr id="1307" name="Shape 1307"/>
          <p:cNvSpPr txBox="1">
            <a:spLocks noGrp="1"/>
          </p:cNvSpPr>
          <p:nvPr>
            <p:ph type="body" idx="1"/>
          </p:nvPr>
        </p:nvSpPr>
        <p:spPr>
          <a:xfrm>
            <a:off x="276725" y="1074225"/>
            <a:ext cx="75765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Recall tends to be best for items at the end and the beginning and worst for those in the middle. Retention as a U shaped curve.</a:t>
            </a:r>
            <a:endParaRPr sz="205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b="1">
                <a:solidFill>
                  <a:srgbClr val="3D4965"/>
                </a:solidFill>
              </a:rPr>
              <a:t>Primacy</a:t>
            </a:r>
            <a:r>
              <a:rPr lang="en" sz="2400">
                <a:solidFill>
                  <a:srgbClr val="3D4965"/>
                </a:solidFill>
              </a:rPr>
              <a:t> – superior recall for items at the beginning of a list</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b="1">
                <a:solidFill>
                  <a:srgbClr val="3D4965"/>
                </a:solidFill>
              </a:rPr>
              <a:t>Recency </a:t>
            </a:r>
            <a:r>
              <a:rPr lang="en" sz="2400">
                <a:solidFill>
                  <a:srgbClr val="3D4965"/>
                </a:solidFill>
              </a:rPr>
              <a:t>– superior recall for items at the end of a list</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WHY? – Items at end still in STM so remembered well, Items at start have been transferred to LTM. Middle to late to be in STM to early to be in LTM without rehearsal</a:t>
            </a:r>
            <a:endParaRPr sz="24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Shape 599" descr="neuron_anatomy.jpg"/>
          <p:cNvPicPr preferRelativeResize="0"/>
          <p:nvPr/>
        </p:nvPicPr>
        <p:blipFill>
          <a:blip r:embed="rId3">
            <a:alphaModFix/>
          </a:blip>
          <a:stretch>
            <a:fillRect/>
          </a:stretch>
        </p:blipFill>
        <p:spPr>
          <a:xfrm>
            <a:off x="152400" y="304800"/>
            <a:ext cx="8807426" cy="4338475"/>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Shape 131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Serial Position Effect</a:t>
            </a:r>
            <a:endParaRPr sz="3600"/>
          </a:p>
        </p:txBody>
      </p:sp>
      <p:pic>
        <p:nvPicPr>
          <p:cNvPr id="1313" name="Shape 1313"/>
          <p:cNvPicPr preferRelativeResize="0"/>
          <p:nvPr/>
        </p:nvPicPr>
        <p:blipFill>
          <a:blip r:embed="rId3">
            <a:alphaModFix/>
          </a:blip>
          <a:stretch>
            <a:fillRect/>
          </a:stretch>
        </p:blipFill>
        <p:spPr>
          <a:xfrm>
            <a:off x="1105225" y="976025"/>
            <a:ext cx="6240800" cy="416747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Shape 1318"/>
          <p:cNvSpPr txBox="1">
            <a:spLocks noGrp="1"/>
          </p:cNvSpPr>
          <p:nvPr>
            <p:ph type="title"/>
          </p:nvPr>
        </p:nvSpPr>
        <p:spPr>
          <a:xfrm>
            <a:off x="261350" y="225025"/>
            <a:ext cx="7976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Accuracy of memory - reconstruction</a:t>
            </a:r>
            <a:endParaRPr sz="3600"/>
          </a:p>
        </p:txBody>
      </p:sp>
      <p:sp>
        <p:nvSpPr>
          <p:cNvPr id="1319" name="Shape 1319"/>
          <p:cNvSpPr txBox="1">
            <a:spLocks noGrp="1"/>
          </p:cNvSpPr>
          <p:nvPr>
            <p:ph type="body" idx="1"/>
          </p:nvPr>
        </p:nvSpPr>
        <p:spPr>
          <a:xfrm>
            <a:off x="261350" y="1150425"/>
            <a:ext cx="7069200" cy="3610800"/>
          </a:xfrm>
          <a:prstGeom prst="rect">
            <a:avLst/>
          </a:prstGeom>
        </p:spPr>
        <p:txBody>
          <a:bodyPr spcFirstLastPara="1" wrap="square" lIns="91425" tIns="91425" rIns="91425" bIns="91425" anchor="t" anchorCtr="0">
            <a:noAutofit/>
          </a:bodyPr>
          <a:lstStyle/>
          <a:p>
            <a:pPr marL="457200" lvl="0" indent="-381000" rtl="0">
              <a:lnSpc>
                <a:spcPct val="115000"/>
              </a:lnSpc>
              <a:spcBef>
                <a:spcPts val="700"/>
              </a:spcBef>
              <a:spcAft>
                <a:spcPts val="0"/>
              </a:spcAft>
              <a:buSzPts val="2400"/>
              <a:buChar char="✘"/>
            </a:pPr>
            <a:r>
              <a:rPr lang="en" sz="2400">
                <a:solidFill>
                  <a:srgbClr val="86CE24"/>
                </a:solidFill>
                <a:latin typeface="Arial"/>
                <a:ea typeface="Arial"/>
                <a:cs typeface="Arial"/>
                <a:sym typeface="Arial"/>
              </a:rPr>
              <a:t></a:t>
            </a:r>
            <a:r>
              <a:rPr lang="en" sz="2400">
                <a:solidFill>
                  <a:srgbClr val="3D4965"/>
                </a:solidFill>
              </a:rPr>
              <a:t>Memory is NOT an exact copy of the world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Memory includes some exact details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Memory includes some additions that are logically plausible, things that might have happened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Confidence in memory is no guarantee of its accuracy, in fact there is little correlation</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We tend to fill in the gaps...</a:t>
            </a:r>
            <a:endParaRPr sz="2400">
              <a:solidFill>
                <a:srgbClr val="3D4965"/>
              </a:solidFill>
            </a:endParaRPr>
          </a:p>
          <a:p>
            <a:pPr marL="0" lvl="0" indent="0">
              <a:spcBef>
                <a:spcPts val="600"/>
              </a:spcBef>
              <a:spcAft>
                <a:spcPts val="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Shape 132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Why so many errors?</a:t>
            </a:r>
            <a:endParaRPr sz="3600"/>
          </a:p>
        </p:txBody>
      </p:sp>
      <p:sp>
        <p:nvSpPr>
          <p:cNvPr id="1325" name="Shape 1325"/>
          <p:cNvSpPr txBox="1">
            <a:spLocks noGrp="1"/>
          </p:cNvSpPr>
          <p:nvPr>
            <p:ph type="body" idx="1"/>
          </p:nvPr>
        </p:nvSpPr>
        <p:spPr>
          <a:xfrm>
            <a:off x="199875" y="1302825"/>
            <a:ext cx="76839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2400">
                <a:solidFill>
                  <a:srgbClr val="3D4965"/>
                </a:solidFill>
              </a:rPr>
              <a:t></a:t>
            </a:r>
            <a:r>
              <a:rPr lang="en" sz="2800">
                <a:solidFill>
                  <a:srgbClr val="3D4965"/>
                </a:solidFill>
              </a:rPr>
              <a:t>Memory is actively constructed</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Retrieving memory involves active reconstruction</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Over time recalling memories can change the content and meaning of a memory</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Your experience of memory is NOT a guarantee that it reflects reality!</a:t>
            </a:r>
            <a:endParaRPr sz="28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Shape 1330"/>
          <p:cNvSpPr txBox="1">
            <a:spLocks noGrp="1"/>
          </p:cNvSpPr>
          <p:nvPr>
            <p:ph type="title"/>
          </p:nvPr>
        </p:nvSpPr>
        <p:spPr>
          <a:xfrm>
            <a:off x="307525" y="225025"/>
            <a:ext cx="7853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Loftus’ Leading Question research</a:t>
            </a:r>
            <a:endParaRPr sz="3600"/>
          </a:p>
        </p:txBody>
      </p:sp>
      <p:sp>
        <p:nvSpPr>
          <p:cNvPr id="1331" name="Shape 1331"/>
          <p:cNvSpPr txBox="1">
            <a:spLocks noGrp="1"/>
          </p:cNvSpPr>
          <p:nvPr>
            <p:ph type="body" idx="1"/>
          </p:nvPr>
        </p:nvSpPr>
        <p:spPr>
          <a:xfrm>
            <a:off x="307450" y="1302825"/>
            <a:ext cx="65808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400">
                <a:solidFill>
                  <a:srgbClr val="86CE24"/>
                </a:solidFill>
                <a:latin typeface="Arial"/>
                <a:ea typeface="Arial"/>
                <a:cs typeface="Arial"/>
                <a:sym typeface="Arial"/>
              </a:rPr>
              <a:t></a:t>
            </a:r>
            <a:r>
              <a:rPr lang="en" sz="2800">
                <a:solidFill>
                  <a:srgbClr val="3D4965"/>
                </a:solidFill>
              </a:rPr>
              <a:t>The way questions are asked during eye whiteness testimony can influence memory</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a:solidFill>
                  <a:srgbClr val="3D4965"/>
                </a:solidFill>
              </a:rPr>
              <a:t>Shows how recall does in fact involve an active reconstruction of events, that is open to suggestion</a:t>
            </a:r>
            <a:endParaRPr sz="2800">
              <a:solidFill>
                <a:srgbClr val="3D4965"/>
              </a:solidFill>
            </a:endParaRPr>
          </a:p>
          <a:p>
            <a:pPr marL="457200" lvl="0" indent="-387350" rtl="0">
              <a:lnSpc>
                <a:spcPct val="115000"/>
              </a:lnSpc>
              <a:spcBef>
                <a:spcPts val="0"/>
              </a:spcBef>
              <a:spcAft>
                <a:spcPts val="0"/>
              </a:spcAft>
              <a:buClr>
                <a:srgbClr val="3D4965"/>
              </a:buClr>
              <a:buSzPts val="2500"/>
              <a:buChar char="✘"/>
            </a:pPr>
            <a:r>
              <a:rPr lang="en" sz="2400">
                <a:solidFill>
                  <a:srgbClr val="3D4965"/>
                </a:solidFill>
              </a:rPr>
              <a:t></a:t>
            </a:r>
            <a:r>
              <a:rPr lang="en" sz="2800" b="1">
                <a:solidFill>
                  <a:srgbClr val="3D4965"/>
                </a:solidFill>
              </a:rPr>
              <a:t>Leading Questions </a:t>
            </a:r>
            <a:r>
              <a:rPr lang="en" sz="2800">
                <a:solidFill>
                  <a:srgbClr val="3D4965"/>
                </a:solidFill>
              </a:rPr>
              <a:t>– phrased in a way that suggests what the desired answer is</a:t>
            </a:r>
            <a:endParaRPr sz="2800">
              <a:solidFill>
                <a:srgbClr val="3D4965"/>
              </a:solidFill>
            </a:endParaRPr>
          </a:p>
          <a:p>
            <a:pPr marL="0" lvl="0" indent="0">
              <a:spcBef>
                <a:spcPts val="600"/>
              </a:spcBef>
              <a:spcAft>
                <a:spcPts val="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Shape 1336"/>
          <p:cNvPicPr preferRelativeResize="0"/>
          <p:nvPr/>
        </p:nvPicPr>
        <p:blipFill>
          <a:blip r:embed="rId3">
            <a:alphaModFix/>
          </a:blip>
          <a:stretch>
            <a:fillRect/>
          </a:stretch>
        </p:blipFill>
        <p:spPr>
          <a:xfrm>
            <a:off x="152400" y="152400"/>
            <a:ext cx="7024576" cy="48387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Shape 134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Loftus - study 1</a:t>
            </a:r>
            <a:endParaRPr sz="3600"/>
          </a:p>
        </p:txBody>
      </p:sp>
      <p:sp>
        <p:nvSpPr>
          <p:cNvPr id="1342" name="Shape 1342"/>
          <p:cNvSpPr txBox="1">
            <a:spLocks noGrp="1"/>
          </p:cNvSpPr>
          <p:nvPr>
            <p:ph type="body" idx="1"/>
          </p:nvPr>
        </p:nvSpPr>
        <p:spPr>
          <a:xfrm>
            <a:off x="153750" y="920550"/>
            <a:ext cx="66576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050">
                <a:solidFill>
                  <a:srgbClr val="86CE24"/>
                </a:solidFill>
                <a:latin typeface="Arial"/>
                <a:ea typeface="Arial"/>
                <a:cs typeface="Arial"/>
                <a:sym typeface="Arial"/>
              </a:rPr>
              <a:t></a:t>
            </a:r>
            <a:r>
              <a:rPr lang="en" sz="2400">
                <a:solidFill>
                  <a:srgbClr val="3D4965"/>
                </a:solidFill>
              </a:rPr>
              <a:t>Participants shown clips of car accidents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All participants asked the question – ‘About how fast were the cars going when they________ each other?’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The gap was filled with</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-Smashed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-Collided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-Bumped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-Hit</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-Contacted</a:t>
            </a:r>
            <a:endParaRPr sz="2400">
              <a:solidFill>
                <a:srgbClr val="3D4965"/>
              </a:solidFill>
            </a:endParaRPr>
          </a:p>
          <a:p>
            <a:pPr marL="0" lvl="0" indent="0">
              <a:spcBef>
                <a:spcPts val="600"/>
              </a:spcBef>
              <a:spcAft>
                <a:spcPts val="0"/>
              </a:spcAft>
              <a:buNone/>
            </a:pPr>
            <a:endParaRPr sz="1800">
              <a:solidFill>
                <a:srgbClr val="3D4965"/>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Shape 134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Results - Study 1</a:t>
            </a:r>
            <a:endParaRPr sz="3600"/>
          </a:p>
        </p:txBody>
      </p:sp>
      <p:graphicFrame>
        <p:nvGraphicFramePr>
          <p:cNvPr id="1348" name="Shape 1348"/>
          <p:cNvGraphicFramePr/>
          <p:nvPr/>
        </p:nvGraphicFramePr>
        <p:xfrm>
          <a:off x="630400" y="1474050"/>
          <a:ext cx="3000000" cy="3000000"/>
        </p:xfrm>
        <a:graphic>
          <a:graphicData uri="http://schemas.openxmlformats.org/drawingml/2006/table">
            <a:tbl>
              <a:tblPr>
                <a:noFill/>
                <a:tableStyleId>{3B828BE6-5C2F-4FC8-BEFA-50261739CCCD}</a:tableStyleId>
              </a:tblPr>
              <a:tblGrid>
                <a:gridCol w="2409825"/>
                <a:gridCol w="3848100"/>
              </a:tblGrid>
              <a:tr h="533400">
                <a:tc>
                  <a:txBody>
                    <a:bodyPr/>
                    <a:lstStyle/>
                    <a:p>
                      <a:pPr marL="0" lvl="0" indent="0" rtl="0">
                        <a:lnSpc>
                          <a:spcPct val="115000"/>
                        </a:lnSpc>
                        <a:spcBef>
                          <a:spcPts val="0"/>
                        </a:spcBef>
                        <a:spcAft>
                          <a:spcPts val="0"/>
                        </a:spcAft>
                        <a:buNone/>
                      </a:pPr>
                      <a:r>
                        <a:rPr lang="en" sz="1800" b="1"/>
                        <a:t>VERB</a:t>
                      </a:r>
                      <a:endParaRPr sz="1800" b="1"/>
                    </a:p>
                  </a:txBody>
                  <a:tcPr marL="91425" marR="9142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800" b="1"/>
                        <a:t>MEAN SPEED ESTIMATE (MPH)</a:t>
                      </a:r>
                      <a:endParaRPr sz="1800" b="1"/>
                    </a:p>
                  </a:txBody>
                  <a:tcPr marL="91425" marR="9142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tcPr>
                </a:tc>
              </a:tr>
              <a:tr h="2571750">
                <a:tc>
                  <a:txBody>
                    <a:bodyPr/>
                    <a:lstStyle/>
                    <a:p>
                      <a:pPr marL="0" lvl="0" indent="0" rtl="0">
                        <a:lnSpc>
                          <a:spcPct val="115000"/>
                        </a:lnSpc>
                        <a:spcBef>
                          <a:spcPts val="0"/>
                        </a:spcBef>
                        <a:spcAft>
                          <a:spcPts val="0"/>
                        </a:spcAft>
                        <a:buNone/>
                      </a:pPr>
                      <a:r>
                        <a:rPr lang="en" sz="2000"/>
                        <a:t>Smashed</a:t>
                      </a:r>
                      <a:endParaRPr sz="2000"/>
                    </a:p>
                    <a:p>
                      <a:pPr marL="0" lvl="0" indent="0" rtl="0">
                        <a:lnSpc>
                          <a:spcPct val="115000"/>
                        </a:lnSpc>
                        <a:spcBef>
                          <a:spcPts val="0"/>
                        </a:spcBef>
                        <a:spcAft>
                          <a:spcPts val="0"/>
                        </a:spcAft>
                        <a:buNone/>
                      </a:pPr>
                      <a:r>
                        <a:rPr lang="en" sz="2000"/>
                        <a:t>Collided</a:t>
                      </a:r>
                      <a:endParaRPr sz="2000"/>
                    </a:p>
                    <a:p>
                      <a:pPr marL="0" lvl="0" indent="0" rtl="0">
                        <a:lnSpc>
                          <a:spcPct val="115000"/>
                        </a:lnSpc>
                        <a:spcBef>
                          <a:spcPts val="0"/>
                        </a:spcBef>
                        <a:spcAft>
                          <a:spcPts val="0"/>
                        </a:spcAft>
                        <a:buNone/>
                      </a:pPr>
                      <a:r>
                        <a:rPr lang="en" sz="2000"/>
                        <a:t>Bumped</a:t>
                      </a:r>
                      <a:endParaRPr sz="2000"/>
                    </a:p>
                    <a:p>
                      <a:pPr marL="0" lvl="0" indent="0" rtl="0">
                        <a:lnSpc>
                          <a:spcPct val="115000"/>
                        </a:lnSpc>
                        <a:spcBef>
                          <a:spcPts val="0"/>
                        </a:spcBef>
                        <a:spcAft>
                          <a:spcPts val="0"/>
                        </a:spcAft>
                        <a:buNone/>
                      </a:pPr>
                      <a:r>
                        <a:rPr lang="en" sz="2000"/>
                        <a:t>Hit</a:t>
                      </a:r>
                      <a:endParaRPr sz="2000"/>
                    </a:p>
                    <a:p>
                      <a:pPr marL="0" lvl="0" indent="0" rtl="0">
                        <a:lnSpc>
                          <a:spcPct val="115000"/>
                        </a:lnSpc>
                        <a:spcBef>
                          <a:spcPts val="0"/>
                        </a:spcBef>
                        <a:spcAft>
                          <a:spcPts val="0"/>
                        </a:spcAft>
                        <a:buNone/>
                      </a:pPr>
                      <a:r>
                        <a:rPr lang="en" sz="2000"/>
                        <a:t>Contacted</a:t>
                      </a:r>
                      <a:endParaRPr sz="2000"/>
                    </a:p>
                  </a:txBody>
                  <a:tcPr marL="91425" marR="9142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2000"/>
                        <a:t>40.5</a:t>
                      </a:r>
                      <a:endParaRPr sz="2000"/>
                    </a:p>
                    <a:p>
                      <a:pPr marL="0" lvl="0" indent="0" rtl="0">
                        <a:lnSpc>
                          <a:spcPct val="115000"/>
                        </a:lnSpc>
                        <a:spcBef>
                          <a:spcPts val="0"/>
                        </a:spcBef>
                        <a:spcAft>
                          <a:spcPts val="0"/>
                        </a:spcAft>
                        <a:buNone/>
                      </a:pPr>
                      <a:r>
                        <a:rPr lang="en" sz="2000"/>
                        <a:t>39.3</a:t>
                      </a:r>
                      <a:endParaRPr sz="2000"/>
                    </a:p>
                    <a:p>
                      <a:pPr marL="0" lvl="0" indent="0" rtl="0">
                        <a:lnSpc>
                          <a:spcPct val="115000"/>
                        </a:lnSpc>
                        <a:spcBef>
                          <a:spcPts val="0"/>
                        </a:spcBef>
                        <a:spcAft>
                          <a:spcPts val="0"/>
                        </a:spcAft>
                        <a:buNone/>
                      </a:pPr>
                      <a:r>
                        <a:rPr lang="en" sz="2000"/>
                        <a:t>38.1</a:t>
                      </a:r>
                      <a:endParaRPr sz="2000"/>
                    </a:p>
                    <a:p>
                      <a:pPr marL="0" lvl="0" indent="0" rtl="0">
                        <a:lnSpc>
                          <a:spcPct val="115000"/>
                        </a:lnSpc>
                        <a:spcBef>
                          <a:spcPts val="0"/>
                        </a:spcBef>
                        <a:spcAft>
                          <a:spcPts val="0"/>
                        </a:spcAft>
                        <a:buNone/>
                      </a:pPr>
                      <a:r>
                        <a:rPr lang="en" sz="2000"/>
                        <a:t>34.0</a:t>
                      </a:r>
                      <a:endParaRPr sz="2000"/>
                    </a:p>
                    <a:p>
                      <a:pPr marL="0" lvl="0" indent="0" rtl="0">
                        <a:lnSpc>
                          <a:spcPct val="115000"/>
                        </a:lnSpc>
                        <a:spcBef>
                          <a:spcPts val="0"/>
                        </a:spcBef>
                        <a:spcAft>
                          <a:spcPts val="0"/>
                        </a:spcAft>
                        <a:buNone/>
                      </a:pPr>
                      <a:r>
                        <a:rPr lang="en" sz="2000"/>
                        <a:t>31.8</a:t>
                      </a:r>
                      <a:endParaRPr sz="2000"/>
                    </a:p>
                  </a:txBody>
                  <a:tcPr marL="91425" marR="9142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tcPr>
                </a:tc>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Shape 135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Loftus -  Study 2</a:t>
            </a:r>
            <a:endParaRPr/>
          </a:p>
        </p:txBody>
      </p:sp>
      <p:sp>
        <p:nvSpPr>
          <p:cNvPr id="1354" name="Shape 1354"/>
          <p:cNvSpPr txBox="1">
            <a:spLocks noGrp="1"/>
          </p:cNvSpPr>
          <p:nvPr>
            <p:ph type="body" idx="1"/>
          </p:nvPr>
        </p:nvSpPr>
        <p:spPr>
          <a:xfrm>
            <a:off x="415025" y="1302825"/>
            <a:ext cx="6473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050">
                <a:solidFill>
                  <a:srgbClr val="86CE24"/>
                </a:solidFill>
                <a:latin typeface="Arial"/>
                <a:ea typeface="Arial"/>
                <a:cs typeface="Arial"/>
                <a:sym typeface="Arial"/>
              </a:rPr>
              <a:t></a:t>
            </a:r>
            <a:r>
              <a:rPr lang="en" sz="2400">
                <a:solidFill>
                  <a:srgbClr val="3D4965"/>
                </a:solidFill>
              </a:rPr>
              <a:t>Participants again viewed accident footage</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Participants asked ‘About how fast were the cars going when they________ each other?’</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Gap filled with</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Hit</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Smashed</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One group not asked about the speed of the cars</a:t>
            </a:r>
            <a:endParaRPr sz="2400">
              <a:solidFill>
                <a:srgbClr val="3D4965"/>
              </a:solidFill>
            </a:endParaRPr>
          </a:p>
          <a:p>
            <a:pPr marL="0" lvl="0" indent="0">
              <a:spcBef>
                <a:spcPts val="600"/>
              </a:spcBef>
              <a:spcAft>
                <a:spcPts val="0"/>
              </a:spcAft>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Shape 135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Loftus - Study 2</a:t>
            </a:r>
            <a:endParaRPr sz="3600"/>
          </a:p>
        </p:txBody>
      </p:sp>
      <p:sp>
        <p:nvSpPr>
          <p:cNvPr id="1360" name="Shape 136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Clr>
                <a:srgbClr val="3D4965"/>
              </a:buClr>
              <a:buSzPts val="2500"/>
              <a:buChar char="✘"/>
            </a:pPr>
            <a:r>
              <a:rPr lang="en" sz="2050">
                <a:solidFill>
                  <a:srgbClr val="3D4965"/>
                </a:solidFill>
              </a:rPr>
              <a:t></a:t>
            </a:r>
            <a:r>
              <a:rPr lang="en" sz="2400">
                <a:solidFill>
                  <a:srgbClr val="3D4965"/>
                </a:solidFill>
              </a:rPr>
              <a:t>One week later all participants asked questions about the accidents</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The critical question ‘did you see any broken glass’ was asked to all 3 groups</a:t>
            </a:r>
            <a:endParaRPr sz="2400">
              <a:solidFill>
                <a:srgbClr val="3D4965"/>
              </a:solidFill>
            </a:endParaRPr>
          </a:p>
          <a:p>
            <a:pPr marL="457200" lvl="0" indent="-387350" rtl="0">
              <a:lnSpc>
                <a:spcPct val="115000"/>
              </a:lnSpc>
              <a:spcBef>
                <a:spcPts val="0"/>
              </a:spcBef>
              <a:spcAft>
                <a:spcPts val="0"/>
              </a:spcAft>
              <a:buClr>
                <a:srgbClr val="3D4965"/>
              </a:buClr>
              <a:buSzPts val="2500"/>
              <a:buChar char="✘"/>
            </a:pPr>
            <a:r>
              <a:rPr lang="en" sz="2050">
                <a:solidFill>
                  <a:srgbClr val="3D4965"/>
                </a:solidFill>
              </a:rPr>
              <a:t></a:t>
            </a:r>
            <a:r>
              <a:rPr lang="en" sz="2400">
                <a:solidFill>
                  <a:srgbClr val="3D4965"/>
                </a:solidFill>
              </a:rPr>
              <a:t>There was no broken glass in the film</a:t>
            </a:r>
            <a:endParaRPr>
              <a:solidFill>
                <a:srgbClr val="3D4965"/>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Shape 136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Loftus study 2 results</a:t>
            </a:r>
            <a:endParaRPr sz="3600"/>
          </a:p>
        </p:txBody>
      </p:sp>
      <p:sp>
        <p:nvSpPr>
          <p:cNvPr id="1366" name="Shape 1366"/>
          <p:cNvSpPr txBox="1">
            <a:spLocks noGrp="1"/>
          </p:cNvSpPr>
          <p:nvPr>
            <p:ph type="body" idx="1"/>
          </p:nvPr>
        </p:nvSpPr>
        <p:spPr>
          <a:xfrm>
            <a:off x="307450" y="1302825"/>
            <a:ext cx="65808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700">
                <a:solidFill>
                  <a:srgbClr val="86CE24"/>
                </a:solidFill>
                <a:latin typeface="Arial"/>
                <a:ea typeface="Arial"/>
                <a:cs typeface="Arial"/>
                <a:sym typeface="Arial"/>
              </a:rPr>
              <a:t></a:t>
            </a:r>
            <a:r>
              <a:rPr lang="en" sz="2000">
                <a:solidFill>
                  <a:srgbClr val="3D4965"/>
                </a:solidFill>
              </a:rPr>
              <a:t>Participants ‘recollection’ of seeing glass was influenced by how the speed question was asked</a:t>
            </a:r>
            <a:endParaRPr sz="20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700">
                <a:solidFill>
                  <a:srgbClr val="3D4965"/>
                </a:solidFill>
              </a:rPr>
              <a:t></a:t>
            </a:r>
            <a:r>
              <a:rPr lang="en" sz="2000">
                <a:solidFill>
                  <a:srgbClr val="3D4965"/>
                </a:solidFill>
              </a:rPr>
              <a:t>They had mixed their memory of the accident with the new false piece of information added after the event – </a:t>
            </a:r>
            <a:r>
              <a:rPr lang="en" sz="2000" i="1">
                <a:solidFill>
                  <a:srgbClr val="3D4965"/>
                </a:solidFill>
              </a:rPr>
              <a:t>smashed or hit</a:t>
            </a:r>
            <a:endParaRPr sz="2000" i="1">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700">
                <a:solidFill>
                  <a:srgbClr val="3D4965"/>
                </a:solidFill>
              </a:rPr>
              <a:t></a:t>
            </a:r>
            <a:r>
              <a:rPr lang="en" sz="2000">
                <a:solidFill>
                  <a:srgbClr val="3D4965"/>
                </a:solidFill>
              </a:rPr>
              <a:t>Suffered </a:t>
            </a:r>
            <a:r>
              <a:rPr lang="en" sz="2000" b="1">
                <a:solidFill>
                  <a:srgbClr val="3D4965"/>
                </a:solidFill>
              </a:rPr>
              <a:t>source confusion </a:t>
            </a:r>
            <a:r>
              <a:rPr lang="en" sz="2000">
                <a:solidFill>
                  <a:srgbClr val="3D4965"/>
                </a:solidFill>
              </a:rPr>
              <a:t>– unable to distinguish real info from false info given after the event</a:t>
            </a:r>
            <a:endParaRPr sz="20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700">
                <a:solidFill>
                  <a:srgbClr val="3D4965"/>
                </a:solidFill>
              </a:rPr>
              <a:t></a:t>
            </a:r>
            <a:endParaRPr sz="17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700">
                <a:solidFill>
                  <a:srgbClr val="3D4965"/>
                </a:solidFill>
              </a:rPr>
              <a:t></a:t>
            </a:r>
            <a:r>
              <a:rPr lang="en" sz="2000">
                <a:solidFill>
                  <a:srgbClr val="3D4965"/>
                </a:solidFill>
              </a:rPr>
              <a:t>Conclusion – memories can be altered by post event exposure to inaccurate info during questioning</a:t>
            </a:r>
            <a:endParaRPr sz="20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342900" y="982150"/>
            <a:ext cx="70569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Transmit information in the form of neural impulses involving electrochemical reactions known as </a:t>
            </a:r>
            <a:r>
              <a:rPr lang="en">
                <a:solidFill>
                  <a:schemeClr val="accent1"/>
                </a:solidFill>
              </a:rPr>
              <a:t>action potential</a:t>
            </a:r>
            <a:endParaRPr>
              <a:solidFill>
                <a:schemeClr val="accent1"/>
              </a:solidFill>
            </a:endParaRPr>
          </a:p>
          <a:p>
            <a:pPr marL="457200" marR="0" lvl="0" indent="-368300" algn="l" rtl="0">
              <a:lnSpc>
                <a:spcPct val="100000"/>
              </a:lnSpc>
              <a:spcBef>
                <a:spcPts val="0"/>
              </a:spcBef>
              <a:spcAft>
                <a:spcPts val="0"/>
              </a:spcAft>
              <a:buSzPts val="2200"/>
              <a:buChar char="✘"/>
            </a:pPr>
            <a:r>
              <a:rPr lang="en"/>
              <a:t>Action potential occurs due to the flux of ions across the membrane as is travels along the </a:t>
            </a:r>
            <a:r>
              <a:rPr lang="en">
                <a:solidFill>
                  <a:schemeClr val="accent1"/>
                </a:solidFill>
              </a:rPr>
              <a:t>axon</a:t>
            </a:r>
            <a:r>
              <a:rPr lang="en"/>
              <a:t>.</a:t>
            </a:r>
            <a:endParaRPr/>
          </a:p>
          <a:p>
            <a:pPr marL="457200" marR="0" lvl="0" indent="-368300" algn="l" rtl="0">
              <a:lnSpc>
                <a:spcPct val="100000"/>
              </a:lnSpc>
              <a:spcBef>
                <a:spcPts val="0"/>
              </a:spcBef>
              <a:spcAft>
                <a:spcPts val="0"/>
              </a:spcAft>
              <a:buSzPts val="2200"/>
              <a:buChar char="✘"/>
            </a:pPr>
            <a:r>
              <a:rPr lang="en"/>
              <a:t>Electrical activity in axon is insulated and sped up by fatty layer called </a:t>
            </a:r>
            <a:r>
              <a:rPr lang="en">
                <a:solidFill>
                  <a:schemeClr val="accent1"/>
                </a:solidFill>
              </a:rPr>
              <a:t>myelin sheath</a:t>
            </a:r>
            <a:endParaRPr>
              <a:solidFill>
                <a:schemeClr val="accent1"/>
              </a:solidFill>
            </a:endParaRPr>
          </a:p>
          <a:p>
            <a:pPr marL="457200" marR="0" lvl="0" indent="-368300" algn="l" rtl="0">
              <a:lnSpc>
                <a:spcPct val="100000"/>
              </a:lnSpc>
              <a:spcBef>
                <a:spcPts val="0"/>
              </a:spcBef>
              <a:spcAft>
                <a:spcPts val="0"/>
              </a:spcAft>
              <a:buSzPts val="2200"/>
              <a:buChar char="✘"/>
            </a:pPr>
            <a:r>
              <a:rPr lang="en"/>
              <a:t>Transmission of information from one neuron to the next requires the release of specialised </a:t>
            </a:r>
            <a:r>
              <a:rPr lang="en">
                <a:solidFill>
                  <a:schemeClr val="accent1"/>
                </a:solidFill>
              </a:rPr>
              <a:t>neurotransmitters</a:t>
            </a:r>
            <a:r>
              <a:rPr lang="en"/>
              <a:t> - a variety of chemicals capable of altering the activity of the neuron</a:t>
            </a:r>
            <a:endParaRPr/>
          </a:p>
        </p:txBody>
      </p:sp>
      <p:sp>
        <p:nvSpPr>
          <p:cNvPr id="605" name="Shape 605"/>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The Neuron - building blocks of NS</a:t>
            </a:r>
            <a:endParaRPr sz="30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0"/>
        <p:cNvGrpSpPr/>
        <p:nvPr/>
      </p:nvGrpSpPr>
      <p:grpSpPr>
        <a:xfrm>
          <a:off x="0" y="0"/>
          <a:ext cx="0" cy="0"/>
          <a:chOff x="0" y="0"/>
          <a:chExt cx="0" cy="0"/>
        </a:xfrm>
      </p:grpSpPr>
      <p:sp>
        <p:nvSpPr>
          <p:cNvPr id="1371" name="Shape 1371"/>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3D4965"/>
                </a:solidFill>
                <a:latin typeface="Dosis"/>
                <a:ea typeface="Dosis"/>
                <a:cs typeface="Dosis"/>
                <a:sym typeface="Dosis"/>
              </a:rPr>
              <a:t>SlidesCarnival icons are editable shapes</a:t>
            </a:r>
            <a:r>
              <a:rPr lang="en" sz="900">
                <a:solidFill>
                  <a:srgbClr val="3D4965"/>
                </a:solidFill>
                <a:latin typeface="Dosis"/>
                <a:ea typeface="Dosis"/>
                <a:cs typeface="Dosis"/>
                <a:sym typeface="Dosis"/>
              </a:rPr>
              <a:t>. </a:t>
            </a:r>
            <a:endParaRPr sz="900">
              <a:solidFill>
                <a:srgbClr val="3D4965"/>
              </a:solidFill>
              <a:latin typeface="Dosis"/>
              <a:ea typeface="Dosis"/>
              <a:cs typeface="Dosis"/>
              <a:sym typeface="Dosis"/>
            </a:endParaRPr>
          </a:p>
          <a:p>
            <a:pPr marL="0" lvl="0" indent="0" rtl="0">
              <a:spcBef>
                <a:spcPts val="0"/>
              </a:spcBef>
              <a:spcAft>
                <a:spcPts val="0"/>
              </a:spcAft>
              <a:buClr>
                <a:schemeClr val="dk1"/>
              </a:buClr>
              <a:buSzPts val="1100"/>
              <a:buFont typeface="Arial"/>
              <a:buNone/>
            </a:pPr>
            <a:endParaRPr sz="900">
              <a:solidFill>
                <a:srgbClr val="3D4965"/>
              </a:solidFill>
              <a:latin typeface="Dosis"/>
              <a:ea typeface="Dosis"/>
              <a:cs typeface="Dosis"/>
              <a:sym typeface="Dosis"/>
            </a:endParaRPr>
          </a:p>
          <a:p>
            <a:pPr marL="0" lvl="0" indent="0" rtl="0">
              <a:spcBef>
                <a:spcPts val="0"/>
              </a:spcBef>
              <a:spcAft>
                <a:spcPts val="0"/>
              </a:spcAft>
              <a:buClr>
                <a:schemeClr val="dk1"/>
              </a:buClr>
              <a:buSzPts val="1100"/>
              <a:buFont typeface="Arial"/>
              <a:buNone/>
            </a:pPr>
            <a:r>
              <a:rPr lang="en" sz="900">
                <a:solidFill>
                  <a:srgbClr val="3D4965"/>
                </a:solidFill>
                <a:latin typeface="Dosis"/>
                <a:ea typeface="Dosis"/>
                <a:cs typeface="Dosis"/>
                <a:sym typeface="Dosis"/>
              </a:rPr>
              <a:t>This means that you can:</a:t>
            </a:r>
            <a:endParaRPr sz="900">
              <a:solidFill>
                <a:srgbClr val="3D4965"/>
              </a:solidFill>
              <a:latin typeface="Dosis"/>
              <a:ea typeface="Dosis"/>
              <a:cs typeface="Dosis"/>
              <a:sym typeface="Dosis"/>
            </a:endParaRPr>
          </a:p>
          <a:p>
            <a:pPr marL="457200" lvl="0" indent="-285750" rtl="0">
              <a:spcBef>
                <a:spcPts val="0"/>
              </a:spcBef>
              <a:spcAft>
                <a:spcPts val="0"/>
              </a:spcAft>
              <a:buClr>
                <a:srgbClr val="3D4965"/>
              </a:buClr>
              <a:buSzPts val="900"/>
              <a:buFont typeface="Dosis"/>
              <a:buChar char="●"/>
            </a:pPr>
            <a:r>
              <a:rPr lang="en" sz="900">
                <a:solidFill>
                  <a:srgbClr val="3D4965"/>
                </a:solidFill>
                <a:latin typeface="Dosis"/>
                <a:ea typeface="Dosis"/>
                <a:cs typeface="Dosis"/>
                <a:sym typeface="Dosis"/>
              </a:rPr>
              <a:t>Resize them without losing quality.</a:t>
            </a:r>
            <a:endParaRPr sz="900">
              <a:solidFill>
                <a:srgbClr val="3D4965"/>
              </a:solidFill>
              <a:latin typeface="Dosis"/>
              <a:ea typeface="Dosis"/>
              <a:cs typeface="Dosis"/>
              <a:sym typeface="Dosis"/>
            </a:endParaRPr>
          </a:p>
          <a:p>
            <a:pPr marL="457200" lvl="0" indent="-285750" rtl="0">
              <a:spcBef>
                <a:spcPts val="0"/>
              </a:spcBef>
              <a:spcAft>
                <a:spcPts val="0"/>
              </a:spcAft>
              <a:buClr>
                <a:srgbClr val="3D4965"/>
              </a:buClr>
              <a:buSzPts val="900"/>
              <a:buFont typeface="Dosis"/>
              <a:buChar char="●"/>
            </a:pPr>
            <a:r>
              <a:rPr lang="en" sz="900">
                <a:solidFill>
                  <a:srgbClr val="3D4965"/>
                </a:solidFill>
                <a:latin typeface="Dosis"/>
                <a:ea typeface="Dosis"/>
                <a:cs typeface="Dosis"/>
                <a:sym typeface="Dosis"/>
              </a:rPr>
              <a:t>Change fill color and opacity.</a:t>
            </a:r>
            <a:endParaRPr sz="900">
              <a:solidFill>
                <a:srgbClr val="3D4965"/>
              </a:solidFill>
              <a:latin typeface="Dosis"/>
              <a:ea typeface="Dosis"/>
              <a:cs typeface="Dosis"/>
              <a:sym typeface="Dosis"/>
            </a:endParaRPr>
          </a:p>
          <a:p>
            <a:pPr marL="0" lvl="0" indent="0" rtl="0">
              <a:spcBef>
                <a:spcPts val="0"/>
              </a:spcBef>
              <a:spcAft>
                <a:spcPts val="0"/>
              </a:spcAft>
              <a:buNone/>
            </a:pPr>
            <a:endParaRPr sz="900">
              <a:solidFill>
                <a:srgbClr val="3D4965"/>
              </a:solidFill>
              <a:latin typeface="Dosis"/>
              <a:ea typeface="Dosis"/>
              <a:cs typeface="Dosis"/>
              <a:sym typeface="Dosis"/>
            </a:endParaRPr>
          </a:p>
          <a:p>
            <a:pPr marL="0" lvl="0" indent="0" rtl="0">
              <a:spcBef>
                <a:spcPts val="0"/>
              </a:spcBef>
              <a:spcAft>
                <a:spcPts val="0"/>
              </a:spcAft>
              <a:buNone/>
            </a:pPr>
            <a:r>
              <a:rPr lang="en" sz="900">
                <a:solidFill>
                  <a:srgbClr val="3D4965"/>
                </a:solidFill>
                <a:latin typeface="Dosis"/>
                <a:ea typeface="Dosis"/>
                <a:cs typeface="Dosis"/>
                <a:sym typeface="Dosis"/>
              </a:rPr>
              <a:t>Isn’t that nice? :)</a:t>
            </a:r>
            <a:endParaRPr sz="900">
              <a:solidFill>
                <a:srgbClr val="3D4965"/>
              </a:solidFill>
              <a:latin typeface="Dosis"/>
              <a:ea typeface="Dosis"/>
              <a:cs typeface="Dosis"/>
              <a:sym typeface="Dosis"/>
            </a:endParaRPr>
          </a:p>
          <a:p>
            <a:pPr marL="0" lvl="0" indent="0" rtl="0">
              <a:spcBef>
                <a:spcPts val="0"/>
              </a:spcBef>
              <a:spcAft>
                <a:spcPts val="0"/>
              </a:spcAft>
              <a:buNone/>
            </a:pPr>
            <a:endParaRPr sz="900">
              <a:solidFill>
                <a:srgbClr val="3D4965"/>
              </a:solidFill>
              <a:latin typeface="Dosis"/>
              <a:ea typeface="Dosis"/>
              <a:cs typeface="Dosis"/>
              <a:sym typeface="Dosis"/>
            </a:endParaRPr>
          </a:p>
          <a:p>
            <a:pPr marL="0" lvl="0" indent="0" rtl="0">
              <a:spcBef>
                <a:spcPts val="0"/>
              </a:spcBef>
              <a:spcAft>
                <a:spcPts val="0"/>
              </a:spcAft>
              <a:buNone/>
            </a:pPr>
            <a:r>
              <a:rPr lang="en" sz="900">
                <a:solidFill>
                  <a:srgbClr val="3D4965"/>
                </a:solidFill>
                <a:latin typeface="Dosis"/>
                <a:ea typeface="Dosis"/>
                <a:cs typeface="Dosis"/>
                <a:sym typeface="Dosis"/>
              </a:rPr>
              <a:t>Examples:</a:t>
            </a:r>
            <a:endParaRPr sz="900">
              <a:solidFill>
                <a:srgbClr val="3D4965"/>
              </a:solidFill>
              <a:latin typeface="Dosis"/>
              <a:ea typeface="Dosis"/>
              <a:cs typeface="Dosis"/>
              <a:sym typeface="Dosis"/>
            </a:endParaRPr>
          </a:p>
          <a:p>
            <a:pPr marL="0" lvl="0" indent="0" rtl="0">
              <a:spcBef>
                <a:spcPts val="0"/>
              </a:spcBef>
              <a:spcAft>
                <a:spcPts val="0"/>
              </a:spcAft>
              <a:buClr>
                <a:schemeClr val="dk1"/>
              </a:buClr>
              <a:buSzPts val="1100"/>
              <a:buFont typeface="Arial"/>
              <a:buNone/>
            </a:pPr>
            <a:endParaRPr sz="900">
              <a:solidFill>
                <a:srgbClr val="3D4965"/>
              </a:solidFill>
              <a:latin typeface="Dosis"/>
              <a:ea typeface="Dosis"/>
              <a:cs typeface="Dosis"/>
              <a:sym typeface="Dosis"/>
            </a:endParaRPr>
          </a:p>
          <a:p>
            <a:pPr marL="0" lvl="0" indent="0" rtl="0">
              <a:spcBef>
                <a:spcPts val="0"/>
              </a:spcBef>
              <a:spcAft>
                <a:spcPts val="0"/>
              </a:spcAft>
              <a:buNone/>
            </a:pPr>
            <a:endParaRPr sz="900">
              <a:solidFill>
                <a:srgbClr val="3D4965"/>
              </a:solidFill>
              <a:latin typeface="Dosis"/>
              <a:ea typeface="Dosis"/>
              <a:cs typeface="Dosis"/>
              <a:sym typeface="Dosis"/>
            </a:endParaRPr>
          </a:p>
        </p:txBody>
      </p:sp>
      <p:sp>
        <p:nvSpPr>
          <p:cNvPr id="1372" name="Shape 1372"/>
          <p:cNvSpPr/>
          <p:nvPr/>
        </p:nvSpPr>
        <p:spPr>
          <a:xfrm>
            <a:off x="277965" y="271963"/>
            <a:ext cx="373873" cy="479695"/>
          </a:xfrm>
          <a:custGeom>
            <a:avLst/>
            <a:gdLst/>
            <a:ahLst/>
            <a:cxnLst/>
            <a:rect l="0" t="0" r="0" b="0"/>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3" name="Shape 1373"/>
          <p:cNvSpPr/>
          <p:nvPr/>
        </p:nvSpPr>
        <p:spPr>
          <a:xfrm>
            <a:off x="852801" y="338968"/>
            <a:ext cx="398876" cy="337703"/>
          </a:xfrm>
          <a:custGeom>
            <a:avLst/>
            <a:gdLst/>
            <a:ahLst/>
            <a:cxnLst/>
            <a:rect l="0" t="0" r="0" b="0"/>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4" name="Shape 1374"/>
          <p:cNvSpPr/>
          <p:nvPr/>
        </p:nvSpPr>
        <p:spPr>
          <a:xfrm>
            <a:off x="1445208" y="340017"/>
            <a:ext cx="387139" cy="341965"/>
          </a:xfrm>
          <a:custGeom>
            <a:avLst/>
            <a:gdLst/>
            <a:ahLst/>
            <a:cxnLst/>
            <a:rect l="0" t="0" r="0" b="0"/>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5" name="Shape 1375"/>
          <p:cNvSpPr/>
          <p:nvPr/>
        </p:nvSpPr>
        <p:spPr>
          <a:xfrm>
            <a:off x="2071095" y="330991"/>
            <a:ext cx="315368" cy="354182"/>
          </a:xfrm>
          <a:custGeom>
            <a:avLst/>
            <a:gdLst/>
            <a:ahLst/>
            <a:cxnLst/>
            <a:rect l="0" t="0" r="0" b="0"/>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6" name="Shape 1376"/>
          <p:cNvSpPr/>
          <p:nvPr/>
        </p:nvSpPr>
        <p:spPr>
          <a:xfrm>
            <a:off x="2678363" y="327801"/>
            <a:ext cx="268576" cy="357373"/>
          </a:xfrm>
          <a:custGeom>
            <a:avLst/>
            <a:gdLst/>
            <a:ahLst/>
            <a:cxnLst/>
            <a:rect l="0" t="0" r="0" b="0"/>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7" name="Shape 1377"/>
          <p:cNvSpPr/>
          <p:nvPr/>
        </p:nvSpPr>
        <p:spPr>
          <a:xfrm>
            <a:off x="3190980" y="323539"/>
            <a:ext cx="414830" cy="366421"/>
          </a:xfrm>
          <a:custGeom>
            <a:avLst/>
            <a:gdLst/>
            <a:ahLst/>
            <a:cxnLst/>
            <a:rect l="0" t="0" r="0" b="0"/>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8" name="Shape 1378"/>
          <p:cNvSpPr/>
          <p:nvPr/>
        </p:nvSpPr>
        <p:spPr>
          <a:xfrm>
            <a:off x="3808913" y="301728"/>
            <a:ext cx="355778" cy="411093"/>
          </a:xfrm>
          <a:custGeom>
            <a:avLst/>
            <a:gdLst/>
            <a:ahLst/>
            <a:cxnLst/>
            <a:rect l="0" t="0" r="0" b="0"/>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79" name="Shape 1379"/>
          <p:cNvSpPr/>
          <p:nvPr/>
        </p:nvSpPr>
        <p:spPr>
          <a:xfrm>
            <a:off x="4367795" y="328325"/>
            <a:ext cx="414283" cy="362159"/>
          </a:xfrm>
          <a:custGeom>
            <a:avLst/>
            <a:gdLst/>
            <a:ahLst/>
            <a:cxnLst/>
            <a:rect l="0" t="0" r="0" b="0"/>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0" name="Shape 1380"/>
          <p:cNvSpPr/>
          <p:nvPr/>
        </p:nvSpPr>
        <p:spPr>
          <a:xfrm>
            <a:off x="4977729" y="334707"/>
            <a:ext cx="366421" cy="349396"/>
          </a:xfrm>
          <a:custGeom>
            <a:avLst/>
            <a:gdLst/>
            <a:ahLst/>
            <a:cxnLst/>
            <a:rect l="0" t="0" r="0" b="0"/>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1" name="Shape 1381"/>
          <p:cNvSpPr/>
          <p:nvPr/>
        </p:nvSpPr>
        <p:spPr>
          <a:xfrm>
            <a:off x="5571185" y="326205"/>
            <a:ext cx="355778" cy="363230"/>
          </a:xfrm>
          <a:custGeom>
            <a:avLst/>
            <a:gdLst/>
            <a:ahLst/>
            <a:cxnLst/>
            <a:rect l="0" t="0" r="0" b="0"/>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2" name="Shape 1382"/>
          <p:cNvSpPr/>
          <p:nvPr/>
        </p:nvSpPr>
        <p:spPr>
          <a:xfrm>
            <a:off x="282226" y="865419"/>
            <a:ext cx="368541" cy="456289"/>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3" name="Shape 1383"/>
          <p:cNvSpPr/>
          <p:nvPr/>
        </p:nvSpPr>
        <p:spPr>
          <a:xfrm>
            <a:off x="869825" y="865419"/>
            <a:ext cx="368541" cy="456289"/>
          </a:xfrm>
          <a:custGeom>
            <a:avLst/>
            <a:gdLst/>
            <a:ahLst/>
            <a:cxnLst/>
            <a:rect l="0" t="0" r="0" b="0"/>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4" name="Shape 1384"/>
          <p:cNvSpPr/>
          <p:nvPr/>
        </p:nvSpPr>
        <p:spPr>
          <a:xfrm>
            <a:off x="1447327" y="934019"/>
            <a:ext cx="380233" cy="327060"/>
          </a:xfrm>
          <a:custGeom>
            <a:avLst/>
            <a:gdLst/>
            <a:ahLst/>
            <a:cxnLst/>
            <a:rect l="0" t="0" r="0" b="0"/>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5" name="Shape 1385"/>
          <p:cNvSpPr/>
          <p:nvPr/>
        </p:nvSpPr>
        <p:spPr>
          <a:xfrm>
            <a:off x="2034402" y="901041"/>
            <a:ext cx="379709" cy="384495"/>
          </a:xfrm>
          <a:custGeom>
            <a:avLst/>
            <a:gdLst/>
            <a:ahLst/>
            <a:cxnLst/>
            <a:rect l="0" t="0" r="0" b="0"/>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6" name="Shape 1386"/>
          <p:cNvSpPr/>
          <p:nvPr/>
        </p:nvSpPr>
        <p:spPr>
          <a:xfrm>
            <a:off x="2624667" y="926043"/>
            <a:ext cx="376518" cy="332917"/>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7" name="Shape 1387"/>
          <p:cNvSpPr/>
          <p:nvPr/>
        </p:nvSpPr>
        <p:spPr>
          <a:xfrm>
            <a:off x="3218647" y="926043"/>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8" name="Shape 1388"/>
          <p:cNvSpPr/>
          <p:nvPr/>
        </p:nvSpPr>
        <p:spPr>
          <a:xfrm>
            <a:off x="3815818" y="9297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89" name="Shape 1389"/>
          <p:cNvSpPr/>
          <p:nvPr/>
        </p:nvSpPr>
        <p:spPr>
          <a:xfrm>
            <a:off x="4384820" y="911138"/>
            <a:ext cx="375447" cy="368016"/>
          </a:xfrm>
          <a:custGeom>
            <a:avLst/>
            <a:gdLst/>
            <a:ahLst/>
            <a:cxnLst/>
            <a:rect l="0" t="0" r="0" b="0"/>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0" name="Shape 1390"/>
          <p:cNvSpPr/>
          <p:nvPr/>
        </p:nvSpPr>
        <p:spPr>
          <a:xfrm>
            <a:off x="4934129" y="870729"/>
            <a:ext cx="458409" cy="451502"/>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1" name="Shape 1391"/>
          <p:cNvSpPr/>
          <p:nvPr/>
        </p:nvSpPr>
        <p:spPr>
          <a:xfrm>
            <a:off x="5532896" y="886683"/>
            <a:ext cx="429691" cy="410568"/>
          </a:xfrm>
          <a:custGeom>
            <a:avLst/>
            <a:gdLst/>
            <a:ahLst/>
            <a:cxnLst/>
            <a:rect l="0" t="0" r="0" b="0"/>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2" name="Shape 1392"/>
          <p:cNvSpPr/>
          <p:nvPr/>
        </p:nvSpPr>
        <p:spPr>
          <a:xfrm>
            <a:off x="252963" y="1538097"/>
            <a:ext cx="421211" cy="298889"/>
          </a:xfrm>
          <a:custGeom>
            <a:avLst/>
            <a:gdLst/>
            <a:ahLst/>
            <a:cxnLst/>
            <a:rect l="0" t="0" r="0" b="0"/>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3" name="Shape 1393"/>
          <p:cNvSpPr/>
          <p:nvPr/>
        </p:nvSpPr>
        <p:spPr>
          <a:xfrm>
            <a:off x="842704" y="1481734"/>
            <a:ext cx="417999" cy="404711"/>
          </a:xfrm>
          <a:custGeom>
            <a:avLst/>
            <a:gdLst/>
            <a:ahLst/>
            <a:cxnLst/>
            <a:rect l="0" t="0" r="0" b="0"/>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4" name="Shape 1394"/>
          <p:cNvSpPr/>
          <p:nvPr/>
        </p:nvSpPr>
        <p:spPr>
          <a:xfrm>
            <a:off x="1445732" y="1499808"/>
            <a:ext cx="376518" cy="380255"/>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5" name="Shape 1395"/>
          <p:cNvSpPr/>
          <p:nvPr/>
        </p:nvSpPr>
        <p:spPr>
          <a:xfrm>
            <a:off x="2029616" y="1488116"/>
            <a:ext cx="392472" cy="391401"/>
          </a:xfrm>
          <a:custGeom>
            <a:avLst/>
            <a:gdLst/>
            <a:ahLst/>
            <a:cxnLst/>
            <a:rect l="0" t="0" r="0" b="0"/>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6" name="Shape 1396"/>
          <p:cNvSpPr/>
          <p:nvPr/>
        </p:nvSpPr>
        <p:spPr>
          <a:xfrm>
            <a:off x="2629978" y="1500354"/>
            <a:ext cx="365350" cy="366945"/>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7" name="Shape 1397"/>
          <p:cNvSpPr/>
          <p:nvPr/>
        </p:nvSpPr>
        <p:spPr>
          <a:xfrm>
            <a:off x="3234055" y="1457279"/>
            <a:ext cx="332917" cy="452551"/>
          </a:xfrm>
          <a:custGeom>
            <a:avLst/>
            <a:gdLst/>
            <a:ahLst/>
            <a:cxnLst/>
            <a:rect l="0" t="0" r="0" b="0"/>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8" name="Shape 1398"/>
          <p:cNvSpPr/>
          <p:nvPr/>
        </p:nvSpPr>
        <p:spPr>
          <a:xfrm>
            <a:off x="3777530" y="1547144"/>
            <a:ext cx="417999" cy="269625"/>
          </a:xfrm>
          <a:custGeom>
            <a:avLst/>
            <a:gdLst/>
            <a:ahLst/>
            <a:cxnLst/>
            <a:rect l="0" t="0" r="0" b="0"/>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399" name="Shape 1399"/>
          <p:cNvSpPr/>
          <p:nvPr/>
        </p:nvSpPr>
        <p:spPr>
          <a:xfrm>
            <a:off x="4382678" y="1489711"/>
            <a:ext cx="385041" cy="389281"/>
          </a:xfrm>
          <a:custGeom>
            <a:avLst/>
            <a:gdLst/>
            <a:ahLst/>
            <a:cxnLst/>
            <a:rect l="0" t="0" r="0" b="0"/>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0" name="Shape 1400"/>
          <p:cNvSpPr/>
          <p:nvPr/>
        </p:nvSpPr>
        <p:spPr>
          <a:xfrm>
            <a:off x="4969227" y="1474828"/>
            <a:ext cx="387161" cy="402569"/>
          </a:xfrm>
          <a:custGeom>
            <a:avLst/>
            <a:gdLst/>
            <a:ahLst/>
            <a:cxnLst/>
            <a:rect l="0" t="0" r="0" b="0"/>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1" name="Shape 1401"/>
          <p:cNvSpPr/>
          <p:nvPr/>
        </p:nvSpPr>
        <p:spPr>
          <a:xfrm>
            <a:off x="5538753" y="1486520"/>
            <a:ext cx="414283" cy="388210"/>
          </a:xfrm>
          <a:custGeom>
            <a:avLst/>
            <a:gdLst/>
            <a:ahLst/>
            <a:cxnLst/>
            <a:rect l="0" t="0" r="0" b="0"/>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2" name="Shape 1402"/>
          <p:cNvSpPr/>
          <p:nvPr/>
        </p:nvSpPr>
        <p:spPr>
          <a:xfrm>
            <a:off x="301895" y="2092193"/>
            <a:ext cx="324416" cy="354204"/>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3" name="Shape 1403"/>
          <p:cNvSpPr/>
          <p:nvPr/>
        </p:nvSpPr>
        <p:spPr>
          <a:xfrm>
            <a:off x="875136" y="2092739"/>
            <a:ext cx="346227" cy="348325"/>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4" name="Shape 1404"/>
          <p:cNvSpPr/>
          <p:nvPr/>
        </p:nvSpPr>
        <p:spPr>
          <a:xfrm>
            <a:off x="1469663" y="2092739"/>
            <a:ext cx="346205" cy="348325"/>
          </a:xfrm>
          <a:custGeom>
            <a:avLst/>
            <a:gdLst/>
            <a:ahLst/>
            <a:cxnLst/>
            <a:rect l="0" t="0" r="0" b="0"/>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5" name="Shape 1405"/>
          <p:cNvSpPr/>
          <p:nvPr/>
        </p:nvSpPr>
        <p:spPr>
          <a:xfrm>
            <a:off x="2052475" y="2092739"/>
            <a:ext cx="345681" cy="348325"/>
          </a:xfrm>
          <a:custGeom>
            <a:avLst/>
            <a:gdLst/>
            <a:ahLst/>
            <a:cxnLst/>
            <a:rect l="0" t="0" r="0" b="0"/>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6" name="Shape 1406"/>
          <p:cNvSpPr/>
          <p:nvPr/>
        </p:nvSpPr>
        <p:spPr>
          <a:xfrm>
            <a:off x="2720367" y="2038496"/>
            <a:ext cx="186685" cy="460550"/>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7" name="Shape 1407"/>
          <p:cNvSpPr/>
          <p:nvPr/>
        </p:nvSpPr>
        <p:spPr>
          <a:xfrm>
            <a:off x="3319156" y="2041687"/>
            <a:ext cx="161683" cy="455218"/>
          </a:xfrm>
          <a:custGeom>
            <a:avLst/>
            <a:gdLst/>
            <a:ahLst/>
            <a:cxnLst/>
            <a:rect l="0" t="0" r="0" b="0"/>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8" name="Shape 1408"/>
          <p:cNvSpPr/>
          <p:nvPr/>
        </p:nvSpPr>
        <p:spPr>
          <a:xfrm>
            <a:off x="3912065" y="2092193"/>
            <a:ext cx="147325" cy="348871"/>
          </a:xfrm>
          <a:custGeom>
            <a:avLst/>
            <a:gdLst/>
            <a:ahLst/>
            <a:cxnLst/>
            <a:rect l="0" t="0" r="0" b="0"/>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09" name="Shape 1409"/>
          <p:cNvSpPr/>
          <p:nvPr/>
        </p:nvSpPr>
        <p:spPr>
          <a:xfrm>
            <a:off x="4402368" y="2087407"/>
            <a:ext cx="343014" cy="363230"/>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0" name="Shape 1410"/>
          <p:cNvSpPr/>
          <p:nvPr/>
        </p:nvSpPr>
        <p:spPr>
          <a:xfrm>
            <a:off x="4975609" y="2096979"/>
            <a:ext cx="375993" cy="347276"/>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1" name="Shape 1411"/>
          <p:cNvSpPr/>
          <p:nvPr/>
        </p:nvSpPr>
        <p:spPr>
          <a:xfrm>
            <a:off x="5570114" y="2037950"/>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2" name="Shape 1412"/>
          <p:cNvSpPr/>
          <p:nvPr/>
        </p:nvSpPr>
        <p:spPr>
          <a:xfrm>
            <a:off x="400284" y="2642049"/>
            <a:ext cx="127109" cy="429713"/>
          </a:xfrm>
          <a:custGeom>
            <a:avLst/>
            <a:gdLst/>
            <a:ahLst/>
            <a:cxnLst/>
            <a:rect l="0" t="0" r="0" b="0"/>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3" name="Shape 1413"/>
          <p:cNvSpPr/>
          <p:nvPr/>
        </p:nvSpPr>
        <p:spPr>
          <a:xfrm>
            <a:off x="913425" y="2626095"/>
            <a:ext cx="274958" cy="460550"/>
          </a:xfrm>
          <a:custGeom>
            <a:avLst/>
            <a:gdLst/>
            <a:ahLst/>
            <a:cxnLst/>
            <a:rect l="0" t="0" r="0" b="0"/>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4" name="Shape 1414"/>
          <p:cNvSpPr/>
          <p:nvPr/>
        </p:nvSpPr>
        <p:spPr>
          <a:xfrm>
            <a:off x="1461139" y="2626095"/>
            <a:ext cx="360039" cy="460550"/>
          </a:xfrm>
          <a:custGeom>
            <a:avLst/>
            <a:gdLst/>
            <a:ahLst/>
            <a:cxnLst/>
            <a:rect l="0" t="0" r="0" b="0"/>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5" name="Shape 1415"/>
          <p:cNvSpPr/>
          <p:nvPr/>
        </p:nvSpPr>
        <p:spPr>
          <a:xfrm>
            <a:off x="2592213" y="2704269"/>
            <a:ext cx="434499" cy="242503"/>
          </a:xfrm>
          <a:custGeom>
            <a:avLst/>
            <a:gdLst/>
            <a:ahLst/>
            <a:cxnLst/>
            <a:rect l="0" t="0" r="0" b="0"/>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6" name="Shape 1416"/>
          <p:cNvSpPr/>
          <p:nvPr/>
        </p:nvSpPr>
        <p:spPr>
          <a:xfrm>
            <a:off x="2013116" y="2653741"/>
            <a:ext cx="421736" cy="398876"/>
          </a:xfrm>
          <a:custGeom>
            <a:avLst/>
            <a:gdLst/>
            <a:ahLst/>
            <a:cxnLst/>
            <a:rect l="0" t="0" r="0" b="0"/>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7" name="Shape 1417"/>
          <p:cNvSpPr/>
          <p:nvPr/>
        </p:nvSpPr>
        <p:spPr>
          <a:xfrm>
            <a:off x="3210671" y="2663860"/>
            <a:ext cx="373327" cy="376518"/>
          </a:xfrm>
          <a:custGeom>
            <a:avLst/>
            <a:gdLst/>
            <a:ahLst/>
            <a:cxnLst/>
            <a:rect l="0" t="0" r="0" b="0"/>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8" name="Shape 1418"/>
          <p:cNvSpPr/>
          <p:nvPr/>
        </p:nvSpPr>
        <p:spPr>
          <a:xfrm>
            <a:off x="3796674" y="2667051"/>
            <a:ext cx="378113" cy="376518"/>
          </a:xfrm>
          <a:custGeom>
            <a:avLst/>
            <a:gdLst/>
            <a:ahLst/>
            <a:cxnLst/>
            <a:rect l="0" t="0" r="0" b="0"/>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19" name="Shape 1419"/>
          <p:cNvSpPr/>
          <p:nvPr/>
        </p:nvSpPr>
        <p:spPr>
          <a:xfrm>
            <a:off x="4332172" y="2667051"/>
            <a:ext cx="492437" cy="398329"/>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0" name="Shape 1420"/>
          <p:cNvSpPr/>
          <p:nvPr/>
        </p:nvSpPr>
        <p:spPr>
          <a:xfrm>
            <a:off x="5012302" y="2651097"/>
            <a:ext cx="296223" cy="412142"/>
          </a:xfrm>
          <a:custGeom>
            <a:avLst/>
            <a:gdLst/>
            <a:ahLst/>
            <a:cxnLst/>
            <a:rect l="0" t="0" r="0" b="0"/>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1" name="Shape 1421"/>
          <p:cNvSpPr/>
          <p:nvPr/>
        </p:nvSpPr>
        <p:spPr>
          <a:xfrm>
            <a:off x="5602568" y="2671837"/>
            <a:ext cx="289295" cy="396187"/>
          </a:xfrm>
          <a:custGeom>
            <a:avLst/>
            <a:gdLst/>
            <a:ahLst/>
            <a:cxnLst/>
            <a:rect l="0" t="0" r="0" b="0"/>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2" name="Shape 1422"/>
          <p:cNvSpPr/>
          <p:nvPr/>
        </p:nvSpPr>
        <p:spPr>
          <a:xfrm>
            <a:off x="264677" y="3280175"/>
            <a:ext cx="417999" cy="330797"/>
          </a:xfrm>
          <a:custGeom>
            <a:avLst/>
            <a:gdLst/>
            <a:ahLst/>
            <a:cxnLst/>
            <a:rect l="0" t="0" r="0" b="0"/>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3" name="Shape 1423"/>
          <p:cNvSpPr/>
          <p:nvPr/>
        </p:nvSpPr>
        <p:spPr>
          <a:xfrm>
            <a:off x="848015" y="3304630"/>
            <a:ext cx="407377" cy="276553"/>
          </a:xfrm>
          <a:custGeom>
            <a:avLst/>
            <a:gdLst/>
            <a:ahLst/>
            <a:cxnLst/>
            <a:rect l="0" t="0" r="0" b="0"/>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4" name="Shape 1424"/>
          <p:cNvSpPr/>
          <p:nvPr/>
        </p:nvSpPr>
        <p:spPr>
          <a:xfrm>
            <a:off x="1447327" y="3292938"/>
            <a:ext cx="386615" cy="302080"/>
          </a:xfrm>
          <a:custGeom>
            <a:avLst/>
            <a:gdLst/>
            <a:ahLst/>
            <a:cxnLst/>
            <a:rect l="0" t="0" r="0" b="0"/>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5" name="Shape 1425"/>
          <p:cNvSpPr/>
          <p:nvPr/>
        </p:nvSpPr>
        <p:spPr>
          <a:xfrm>
            <a:off x="2032260" y="3284961"/>
            <a:ext cx="389303" cy="316439"/>
          </a:xfrm>
          <a:custGeom>
            <a:avLst/>
            <a:gdLst/>
            <a:ahLst/>
            <a:cxnLst/>
            <a:rect l="0" t="0" r="0" b="0"/>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6" name="Shape 1426"/>
          <p:cNvSpPr/>
          <p:nvPr/>
        </p:nvSpPr>
        <p:spPr>
          <a:xfrm>
            <a:off x="2640621" y="3259436"/>
            <a:ext cx="351516" cy="354707"/>
          </a:xfrm>
          <a:custGeom>
            <a:avLst/>
            <a:gdLst/>
            <a:ahLst/>
            <a:cxnLst/>
            <a:rect l="0" t="0" r="0" b="0"/>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7" name="Shape 1427"/>
          <p:cNvSpPr/>
          <p:nvPr/>
        </p:nvSpPr>
        <p:spPr>
          <a:xfrm>
            <a:off x="3196312" y="3304106"/>
            <a:ext cx="397258" cy="292507"/>
          </a:xfrm>
          <a:custGeom>
            <a:avLst/>
            <a:gdLst/>
            <a:ahLst/>
            <a:cxnLst/>
            <a:rect l="0" t="0" r="0" b="0"/>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8" name="Shape 1428"/>
          <p:cNvSpPr/>
          <p:nvPr/>
        </p:nvSpPr>
        <p:spPr>
          <a:xfrm>
            <a:off x="3784982" y="3304106"/>
            <a:ext cx="396734" cy="292507"/>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29" name="Shape 1429"/>
          <p:cNvSpPr/>
          <p:nvPr/>
        </p:nvSpPr>
        <p:spPr>
          <a:xfrm>
            <a:off x="4383224" y="3275389"/>
            <a:ext cx="382353" cy="335037"/>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0" name="Shape 1430"/>
          <p:cNvSpPr/>
          <p:nvPr/>
        </p:nvSpPr>
        <p:spPr>
          <a:xfrm>
            <a:off x="4951132" y="3234980"/>
            <a:ext cx="419616" cy="422785"/>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1" name="Shape 1431"/>
          <p:cNvSpPr/>
          <p:nvPr/>
        </p:nvSpPr>
        <p:spPr>
          <a:xfrm>
            <a:off x="5569065" y="3258911"/>
            <a:ext cx="359493" cy="36427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2" name="Shape 1432"/>
          <p:cNvSpPr/>
          <p:nvPr/>
        </p:nvSpPr>
        <p:spPr>
          <a:xfrm>
            <a:off x="258820" y="3831081"/>
            <a:ext cx="409497" cy="39885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3" name="Shape 1433"/>
          <p:cNvSpPr/>
          <p:nvPr/>
        </p:nvSpPr>
        <p:spPr>
          <a:xfrm>
            <a:off x="828346" y="3895420"/>
            <a:ext cx="436619" cy="266981"/>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4" name="Shape 1434"/>
          <p:cNvSpPr/>
          <p:nvPr/>
        </p:nvSpPr>
        <p:spPr>
          <a:xfrm>
            <a:off x="1518573" y="3803959"/>
            <a:ext cx="256359" cy="437144"/>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5" name="Shape 1435"/>
          <p:cNvSpPr/>
          <p:nvPr/>
        </p:nvSpPr>
        <p:spPr>
          <a:xfrm>
            <a:off x="2069500" y="3845964"/>
            <a:ext cx="321749" cy="403662"/>
          </a:xfrm>
          <a:custGeom>
            <a:avLst/>
            <a:gdLst/>
            <a:ahLst/>
            <a:cxnLst/>
            <a:rect l="0" t="0" r="0" b="0"/>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6" name="Shape 1436"/>
          <p:cNvSpPr/>
          <p:nvPr/>
        </p:nvSpPr>
        <p:spPr>
          <a:xfrm>
            <a:off x="2632644" y="3876822"/>
            <a:ext cx="362159" cy="314821"/>
          </a:xfrm>
          <a:custGeom>
            <a:avLst/>
            <a:gdLst/>
            <a:ahLst/>
            <a:cxnLst/>
            <a:rect l="0" t="0" r="0" b="0"/>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7" name="Shape 1437"/>
          <p:cNvSpPr/>
          <p:nvPr/>
        </p:nvSpPr>
        <p:spPr>
          <a:xfrm>
            <a:off x="3218101" y="3848630"/>
            <a:ext cx="363230" cy="363755"/>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8" name="Shape 1438"/>
          <p:cNvSpPr/>
          <p:nvPr/>
        </p:nvSpPr>
        <p:spPr>
          <a:xfrm>
            <a:off x="3804127" y="3843844"/>
            <a:ext cx="365875" cy="374398"/>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39" name="Shape 1439"/>
          <p:cNvSpPr/>
          <p:nvPr/>
        </p:nvSpPr>
        <p:spPr>
          <a:xfrm>
            <a:off x="4363533" y="3847559"/>
            <a:ext cx="422260" cy="356848"/>
          </a:xfrm>
          <a:custGeom>
            <a:avLst/>
            <a:gdLst/>
            <a:ahLst/>
            <a:cxnLst/>
            <a:rect l="0" t="0" r="0" b="0"/>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0" name="Shape 1440"/>
          <p:cNvSpPr/>
          <p:nvPr/>
        </p:nvSpPr>
        <p:spPr>
          <a:xfrm>
            <a:off x="4969227" y="3840129"/>
            <a:ext cx="384495" cy="379709"/>
          </a:xfrm>
          <a:custGeom>
            <a:avLst/>
            <a:gdLst/>
            <a:ahLst/>
            <a:cxnLst/>
            <a:rect l="0" t="0" r="0" b="0"/>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1" name="Shape 1441"/>
          <p:cNvSpPr/>
          <p:nvPr/>
        </p:nvSpPr>
        <p:spPr>
          <a:xfrm>
            <a:off x="5566399" y="3822033"/>
            <a:ext cx="368541" cy="412163"/>
          </a:xfrm>
          <a:custGeom>
            <a:avLst/>
            <a:gdLst/>
            <a:ahLst/>
            <a:cxnLst/>
            <a:rect l="0" t="0" r="0" b="0"/>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2" name="Shape 1442"/>
          <p:cNvSpPr/>
          <p:nvPr/>
        </p:nvSpPr>
        <p:spPr>
          <a:xfrm>
            <a:off x="230650" y="4486232"/>
            <a:ext cx="474363" cy="267505"/>
          </a:xfrm>
          <a:custGeom>
            <a:avLst/>
            <a:gdLst/>
            <a:ahLst/>
            <a:cxnLst/>
            <a:rect l="0" t="0" r="0" b="0"/>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3" name="Shape 1443"/>
          <p:cNvSpPr/>
          <p:nvPr/>
        </p:nvSpPr>
        <p:spPr>
          <a:xfrm>
            <a:off x="858133" y="4415489"/>
            <a:ext cx="382375" cy="402591"/>
          </a:xfrm>
          <a:custGeom>
            <a:avLst/>
            <a:gdLst/>
            <a:ahLst/>
            <a:cxnLst/>
            <a:rect l="0" t="0" r="0" b="0"/>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4" name="Shape 1444"/>
          <p:cNvSpPr/>
          <p:nvPr/>
        </p:nvSpPr>
        <p:spPr>
          <a:xfrm>
            <a:off x="1430849" y="4392629"/>
            <a:ext cx="420643" cy="433953"/>
          </a:xfrm>
          <a:custGeom>
            <a:avLst/>
            <a:gdLst/>
            <a:ahLst/>
            <a:cxnLst/>
            <a:rect l="0" t="0" r="0" b="0"/>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5" name="Shape 1445"/>
          <p:cNvSpPr/>
          <p:nvPr/>
        </p:nvSpPr>
        <p:spPr>
          <a:xfrm>
            <a:off x="2039713" y="4429323"/>
            <a:ext cx="371207" cy="375993"/>
          </a:xfrm>
          <a:custGeom>
            <a:avLst/>
            <a:gdLst/>
            <a:ahLst/>
            <a:cxnLst/>
            <a:rect l="0" t="0" r="0" b="0"/>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6" name="Shape 1446"/>
          <p:cNvSpPr/>
          <p:nvPr/>
        </p:nvSpPr>
        <p:spPr>
          <a:xfrm>
            <a:off x="2590093" y="4430394"/>
            <a:ext cx="446192" cy="372256"/>
          </a:xfrm>
          <a:custGeom>
            <a:avLst/>
            <a:gdLst/>
            <a:ahLst/>
            <a:cxnLst/>
            <a:rect l="0" t="0" r="0" b="0"/>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7" name="Shape 1447"/>
          <p:cNvSpPr/>
          <p:nvPr/>
        </p:nvSpPr>
        <p:spPr>
          <a:xfrm>
            <a:off x="3227673" y="4398486"/>
            <a:ext cx="344085" cy="416403"/>
          </a:xfrm>
          <a:custGeom>
            <a:avLst/>
            <a:gdLst/>
            <a:ahLst/>
            <a:cxnLst/>
            <a:rect l="0" t="0" r="0" b="0"/>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8" name="Shape 1448"/>
          <p:cNvSpPr/>
          <p:nvPr/>
        </p:nvSpPr>
        <p:spPr>
          <a:xfrm>
            <a:off x="3742432" y="4393700"/>
            <a:ext cx="494054" cy="448312"/>
          </a:xfrm>
          <a:custGeom>
            <a:avLst/>
            <a:gdLst/>
            <a:ahLst/>
            <a:cxnLst/>
            <a:rect l="0" t="0" r="0" b="0"/>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49" name="Shape 1449"/>
          <p:cNvSpPr/>
          <p:nvPr/>
        </p:nvSpPr>
        <p:spPr>
          <a:xfrm>
            <a:off x="4336412" y="4386772"/>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50" name="Shape 1450"/>
          <p:cNvSpPr/>
          <p:nvPr/>
        </p:nvSpPr>
        <p:spPr>
          <a:xfrm>
            <a:off x="4946346" y="4497924"/>
            <a:ext cx="431308" cy="249956"/>
          </a:xfrm>
          <a:custGeom>
            <a:avLst/>
            <a:gdLst/>
            <a:ahLst/>
            <a:cxnLst/>
            <a:rect l="0" t="0" r="0" b="0"/>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51" name="Shape 1451"/>
          <p:cNvSpPr/>
          <p:nvPr/>
        </p:nvSpPr>
        <p:spPr>
          <a:xfrm>
            <a:off x="5591925" y="4452182"/>
            <a:ext cx="321749" cy="353133"/>
          </a:xfrm>
          <a:custGeom>
            <a:avLst/>
            <a:gdLst/>
            <a:ahLst/>
            <a:cxnLst/>
            <a:rect l="0" t="0" r="0" b="0"/>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452" name="Shape 1452"/>
          <p:cNvSpPr/>
          <p:nvPr/>
        </p:nvSpPr>
        <p:spPr>
          <a:xfrm>
            <a:off x="6350992" y="1877604"/>
            <a:ext cx="458409" cy="451502"/>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3" name="Shape 1453"/>
          <p:cNvSpPr/>
          <p:nvPr/>
        </p:nvSpPr>
        <p:spPr>
          <a:xfrm>
            <a:off x="7244612" y="1877594"/>
            <a:ext cx="1104911" cy="1088368"/>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4" name="Shape 1454"/>
          <p:cNvSpPr/>
          <p:nvPr/>
        </p:nvSpPr>
        <p:spPr>
          <a:xfrm>
            <a:off x="6535708" y="2088458"/>
            <a:ext cx="436619" cy="266981"/>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5" name="Shape 1455"/>
          <p:cNvSpPr/>
          <p:nvPr/>
        </p:nvSpPr>
        <p:spPr>
          <a:xfrm>
            <a:off x="7689847" y="2385855"/>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342900" y="982150"/>
            <a:ext cx="70569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Neurotransmitters are made and stored in </a:t>
            </a:r>
            <a:r>
              <a:rPr lang="en">
                <a:solidFill>
                  <a:schemeClr val="accent1"/>
                </a:solidFill>
              </a:rPr>
              <a:t>synaptic vesicles</a:t>
            </a:r>
            <a:r>
              <a:rPr lang="en"/>
              <a:t> in the </a:t>
            </a:r>
            <a:r>
              <a:rPr lang="en">
                <a:solidFill>
                  <a:schemeClr val="accent1"/>
                </a:solidFill>
              </a:rPr>
              <a:t>axon terminal</a:t>
            </a:r>
            <a:r>
              <a:rPr lang="en"/>
              <a:t>.</a:t>
            </a:r>
            <a:endParaRPr/>
          </a:p>
          <a:p>
            <a:pPr marL="457200" marR="0" lvl="0" indent="-368300" algn="l" rtl="0">
              <a:lnSpc>
                <a:spcPct val="100000"/>
              </a:lnSpc>
              <a:spcBef>
                <a:spcPts val="0"/>
              </a:spcBef>
              <a:spcAft>
                <a:spcPts val="0"/>
              </a:spcAft>
              <a:buSzPts val="2200"/>
              <a:buChar char="✘"/>
            </a:pPr>
            <a:r>
              <a:rPr lang="en"/>
              <a:t>When the impulse reaches the </a:t>
            </a:r>
            <a:r>
              <a:rPr lang="en">
                <a:solidFill>
                  <a:schemeClr val="accent1"/>
                </a:solidFill>
              </a:rPr>
              <a:t>terminal buttons</a:t>
            </a:r>
            <a:r>
              <a:rPr lang="en"/>
              <a:t> (synaptic knobs), it triggers the vesicles to move to the surface of the pre-synaptic neuron and release the neurotransmitters</a:t>
            </a:r>
            <a:endParaRPr/>
          </a:p>
          <a:p>
            <a:pPr marL="457200" marR="0" lvl="0" indent="-368300" algn="l" rtl="0">
              <a:lnSpc>
                <a:spcPct val="100000"/>
              </a:lnSpc>
              <a:spcBef>
                <a:spcPts val="0"/>
              </a:spcBef>
              <a:spcAft>
                <a:spcPts val="0"/>
              </a:spcAft>
              <a:buSzPts val="2200"/>
              <a:buChar char="✘"/>
            </a:pPr>
            <a:r>
              <a:rPr lang="en"/>
              <a:t>Neurotransmitters cross the </a:t>
            </a:r>
            <a:r>
              <a:rPr lang="en">
                <a:solidFill>
                  <a:schemeClr val="accent1"/>
                </a:solidFill>
              </a:rPr>
              <a:t>synaptic gap</a:t>
            </a:r>
            <a:r>
              <a:rPr lang="en"/>
              <a:t> between neurons and attach onto the </a:t>
            </a:r>
            <a:r>
              <a:rPr lang="en">
                <a:solidFill>
                  <a:schemeClr val="accent1"/>
                </a:solidFill>
              </a:rPr>
              <a:t>receptor sites</a:t>
            </a:r>
            <a:r>
              <a:rPr lang="en"/>
              <a:t> of the </a:t>
            </a:r>
            <a:r>
              <a:rPr lang="en">
                <a:solidFill>
                  <a:schemeClr val="accent1"/>
                </a:solidFill>
              </a:rPr>
              <a:t>dendrites</a:t>
            </a:r>
            <a:r>
              <a:rPr lang="en"/>
              <a:t> on the post-synaptic neuron</a:t>
            </a:r>
            <a:endParaRPr/>
          </a:p>
          <a:p>
            <a:pPr marL="457200" marR="0" lvl="0" indent="-368300" algn="l" rtl="0">
              <a:lnSpc>
                <a:spcPct val="100000"/>
              </a:lnSpc>
              <a:spcBef>
                <a:spcPts val="0"/>
              </a:spcBef>
              <a:spcAft>
                <a:spcPts val="0"/>
              </a:spcAft>
              <a:buSzPts val="2200"/>
              <a:buChar char="✘"/>
            </a:pPr>
            <a:r>
              <a:rPr lang="en"/>
              <a:t>Neurotransmitters fit into specific receptor sites, the way a </a:t>
            </a:r>
            <a:r>
              <a:rPr lang="en">
                <a:solidFill>
                  <a:schemeClr val="accent1"/>
                </a:solidFill>
              </a:rPr>
              <a:t>key fits in a lock</a:t>
            </a:r>
            <a:r>
              <a:rPr lang="en"/>
              <a:t>, to ‘unlock’ the potential of the next neuron</a:t>
            </a:r>
            <a:endParaRPr/>
          </a:p>
        </p:txBody>
      </p:sp>
      <p:sp>
        <p:nvSpPr>
          <p:cNvPr id="611" name="Shape 611"/>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The Neuron - building blocks of NS</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221225" y="1363150"/>
            <a:ext cx="41811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Depending on the chemical reaction at the dendrite receptor sites, there could be an </a:t>
            </a:r>
            <a:r>
              <a:rPr lang="en">
                <a:solidFill>
                  <a:schemeClr val="accent1"/>
                </a:solidFill>
              </a:rPr>
              <a:t>excitatory effect </a:t>
            </a:r>
            <a:r>
              <a:rPr lang="en"/>
              <a:t>(stimulates action potential in the post-synaptic neuron) or an </a:t>
            </a:r>
            <a:r>
              <a:rPr lang="en">
                <a:solidFill>
                  <a:schemeClr val="accent1"/>
                </a:solidFill>
              </a:rPr>
              <a:t>inhibitory effect</a:t>
            </a:r>
            <a:r>
              <a:rPr lang="en"/>
              <a:t> which prevents the action potential</a:t>
            </a:r>
            <a:endParaRPr/>
          </a:p>
        </p:txBody>
      </p:sp>
      <p:sp>
        <p:nvSpPr>
          <p:cNvPr id="617" name="Shape 617"/>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The Neuron - building blocks of NS</a:t>
            </a:r>
            <a:endParaRPr sz="3000"/>
          </a:p>
        </p:txBody>
      </p:sp>
      <p:pic>
        <p:nvPicPr>
          <p:cNvPr id="618" name="Shape 618" descr="Synapse.jpg"/>
          <p:cNvPicPr preferRelativeResize="0"/>
          <p:nvPr/>
        </p:nvPicPr>
        <p:blipFill>
          <a:blip r:embed="rId3">
            <a:alphaModFix/>
          </a:blip>
          <a:stretch>
            <a:fillRect/>
          </a:stretch>
        </p:blipFill>
        <p:spPr>
          <a:xfrm>
            <a:off x="4568300" y="1304600"/>
            <a:ext cx="4343400" cy="304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342900" y="1134550"/>
            <a:ext cx="70569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EXCITATORY NEUROTRANSMITTERS</a:t>
            </a:r>
            <a:endParaRPr/>
          </a:p>
          <a:p>
            <a:pPr marL="914400" marR="0" lvl="1" indent="-368300" algn="l" rtl="0">
              <a:lnSpc>
                <a:spcPct val="100000"/>
              </a:lnSpc>
              <a:spcBef>
                <a:spcPts val="0"/>
              </a:spcBef>
              <a:spcAft>
                <a:spcPts val="0"/>
              </a:spcAft>
              <a:buSzPts val="2200"/>
              <a:buChar char="✗"/>
            </a:pPr>
            <a:r>
              <a:rPr lang="en"/>
              <a:t>Nervous system’s ‘on switches’ - speed up neural activity and increase the likelihood that an excitatory signal is sent</a:t>
            </a:r>
            <a:endParaRPr/>
          </a:p>
          <a:p>
            <a:pPr marL="914400" marR="0" lvl="1" indent="-368300" algn="l" rtl="0">
              <a:lnSpc>
                <a:spcPct val="100000"/>
              </a:lnSpc>
              <a:spcBef>
                <a:spcPts val="0"/>
              </a:spcBef>
              <a:spcAft>
                <a:spcPts val="0"/>
              </a:spcAft>
              <a:buSzPts val="2200"/>
              <a:buChar char="✗"/>
            </a:pPr>
            <a:r>
              <a:rPr lang="en"/>
              <a:t>Regulate basic bodily fuctions (F-F-F, motor movement &amp; higher thinking) - natural stimulants; increase alertness, energy and activity</a:t>
            </a:r>
            <a:endParaRPr/>
          </a:p>
          <a:p>
            <a:pPr marL="914400" marR="0" lvl="1" indent="-368300" algn="l" rtl="0">
              <a:lnSpc>
                <a:spcPct val="100000"/>
              </a:lnSpc>
              <a:spcBef>
                <a:spcPts val="0"/>
              </a:spcBef>
              <a:spcAft>
                <a:spcPts val="0"/>
              </a:spcAft>
              <a:buSzPts val="2200"/>
              <a:buChar char="✗"/>
            </a:pPr>
            <a:r>
              <a:rPr lang="en"/>
              <a:t>Without inhibitory systems, things can get out of control</a:t>
            </a:r>
            <a:endParaRPr/>
          </a:p>
          <a:p>
            <a:pPr marL="914400" marR="0" lvl="1" indent="-368300" algn="l" rtl="0">
              <a:lnSpc>
                <a:spcPct val="100000"/>
              </a:lnSpc>
              <a:spcBef>
                <a:spcPts val="0"/>
              </a:spcBef>
              <a:spcAft>
                <a:spcPts val="0"/>
              </a:spcAft>
              <a:buSzPts val="2200"/>
              <a:buChar char="✗"/>
            </a:pPr>
            <a:r>
              <a:rPr lang="en"/>
              <a:t>Glutamate, dopamine, norepinephrine, acetylcholine</a:t>
            </a:r>
            <a:endParaRPr/>
          </a:p>
        </p:txBody>
      </p:sp>
      <p:sp>
        <p:nvSpPr>
          <p:cNvPr id="624" name="Shape 624"/>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The Neuron - building blocks of NS</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342900" y="1134550"/>
            <a:ext cx="70569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Major excitatory neurotransmitter</a:t>
            </a:r>
            <a:endParaRPr/>
          </a:p>
          <a:p>
            <a:pPr marL="457200" marR="0" lvl="0" indent="-368300" algn="l" rtl="0">
              <a:lnSpc>
                <a:spcPct val="100000"/>
              </a:lnSpc>
              <a:spcBef>
                <a:spcPts val="0"/>
              </a:spcBef>
              <a:spcAft>
                <a:spcPts val="0"/>
              </a:spcAft>
              <a:buSzPts val="2200"/>
              <a:buChar char="✘"/>
            </a:pPr>
            <a:r>
              <a:rPr lang="en"/>
              <a:t>Used at the majority of fast excitatory synapses in the brain and spinal cord</a:t>
            </a:r>
            <a:endParaRPr/>
          </a:p>
          <a:p>
            <a:pPr marL="457200" marR="0" lvl="0" indent="-368300" algn="l" rtl="0">
              <a:lnSpc>
                <a:spcPct val="100000"/>
              </a:lnSpc>
              <a:spcBef>
                <a:spcPts val="0"/>
              </a:spcBef>
              <a:spcAft>
                <a:spcPts val="0"/>
              </a:spcAft>
              <a:buSzPts val="2200"/>
              <a:buChar char="✘"/>
            </a:pPr>
            <a:r>
              <a:rPr lang="en"/>
              <a:t>Also used at most synapses that are ‘modifiable’, therefore involved in long term potentiation, creating links between neurons that form the basis of learning and long-term memory</a:t>
            </a:r>
            <a:endParaRPr/>
          </a:p>
          <a:p>
            <a:pPr marL="457200" marR="0" lvl="0" indent="-368300" algn="l" rtl="0">
              <a:lnSpc>
                <a:spcPct val="100000"/>
              </a:lnSpc>
              <a:spcBef>
                <a:spcPts val="0"/>
              </a:spcBef>
              <a:spcAft>
                <a:spcPts val="0"/>
              </a:spcAft>
              <a:buSzPts val="2200"/>
              <a:buChar char="✘"/>
            </a:pPr>
            <a:r>
              <a:rPr lang="en"/>
              <a:t>Excess glutamate is associated with anxiety disorders, ADHD and even seizures</a:t>
            </a:r>
            <a:endParaRPr/>
          </a:p>
        </p:txBody>
      </p:sp>
      <p:sp>
        <p:nvSpPr>
          <p:cNvPr id="630" name="Shape 630"/>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Glutamate - he’s your mate!</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342900" y="1134550"/>
            <a:ext cx="70569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INHIBITORY NEUROTRANSMITTERS</a:t>
            </a:r>
            <a:endParaRPr/>
          </a:p>
          <a:p>
            <a:pPr marL="914400" marR="0" lvl="1" indent="-368300" algn="l" rtl="0">
              <a:lnSpc>
                <a:spcPct val="100000"/>
              </a:lnSpc>
              <a:spcBef>
                <a:spcPts val="0"/>
              </a:spcBef>
              <a:spcAft>
                <a:spcPts val="0"/>
              </a:spcAft>
              <a:buSzPts val="2200"/>
              <a:buChar char="✗"/>
            </a:pPr>
            <a:r>
              <a:rPr lang="en"/>
              <a:t>Nervous system’s ‘off switches’ - decreases the likelihood that an excitatory signal is sent and slowing down neural activity</a:t>
            </a:r>
            <a:endParaRPr/>
          </a:p>
          <a:p>
            <a:pPr marL="914400" marR="0" lvl="1" indent="-368300" algn="l" rtl="0">
              <a:lnSpc>
                <a:spcPct val="100000"/>
              </a:lnSpc>
              <a:spcBef>
                <a:spcPts val="0"/>
              </a:spcBef>
              <a:spcAft>
                <a:spcPts val="0"/>
              </a:spcAft>
              <a:buSzPts val="2200"/>
              <a:buChar char="✗"/>
            </a:pPr>
            <a:r>
              <a:rPr lang="en"/>
              <a:t>Physiologically, they act as natural tranquillisers, serving to induce sleep, promote calmness and decrease aggression</a:t>
            </a:r>
            <a:endParaRPr/>
          </a:p>
          <a:p>
            <a:pPr marL="914400" marR="0" lvl="1" indent="-368300" algn="l" rtl="0">
              <a:lnSpc>
                <a:spcPct val="100000"/>
              </a:lnSpc>
              <a:spcBef>
                <a:spcPts val="0"/>
              </a:spcBef>
              <a:spcAft>
                <a:spcPts val="0"/>
              </a:spcAft>
              <a:buSzPts val="2200"/>
              <a:buChar char="✗"/>
            </a:pPr>
            <a:r>
              <a:rPr lang="en"/>
              <a:t>GABA &amp; seratonin</a:t>
            </a:r>
            <a:endParaRPr/>
          </a:p>
        </p:txBody>
      </p:sp>
      <p:sp>
        <p:nvSpPr>
          <p:cNvPr id="636" name="Shape 636"/>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The Neuron - building blocks of NS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UNIT 3 AREA OF STUDY 1</a:t>
            </a:r>
            <a:endParaRPr/>
          </a:p>
        </p:txBody>
      </p:sp>
      <p:sp>
        <p:nvSpPr>
          <p:cNvPr id="522" name="Shape 522"/>
          <p:cNvSpPr txBox="1">
            <a:spLocks noGrp="1"/>
          </p:cNvSpPr>
          <p:nvPr>
            <p:ph type="subTitle" idx="1"/>
          </p:nvPr>
        </p:nvSpPr>
        <p:spPr>
          <a:xfrm>
            <a:off x="560170" y="2864175"/>
            <a:ext cx="7952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does experience affect behaviour and mental processes?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342900" y="1134550"/>
            <a:ext cx="7056900" cy="36108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SzPts val="2200"/>
              <a:buChar char="✘"/>
            </a:pPr>
            <a:r>
              <a:rPr lang="en"/>
              <a:t>Abbreviation for gamma-aminobutyric acid</a:t>
            </a:r>
            <a:endParaRPr/>
          </a:p>
          <a:p>
            <a:pPr marL="457200" marR="0" lvl="0" indent="-368300" algn="l" rtl="0">
              <a:lnSpc>
                <a:spcPct val="100000"/>
              </a:lnSpc>
              <a:spcBef>
                <a:spcPts val="0"/>
              </a:spcBef>
              <a:spcAft>
                <a:spcPts val="0"/>
              </a:spcAft>
              <a:buSzPts val="2200"/>
              <a:buChar char="✘"/>
            </a:pPr>
            <a:r>
              <a:rPr lang="en"/>
              <a:t>Major inhibitory neurotransmitter in CNS</a:t>
            </a:r>
            <a:endParaRPr/>
          </a:p>
          <a:p>
            <a:pPr marL="457200" marR="0" lvl="0" indent="-368300" algn="l" rtl="0">
              <a:lnSpc>
                <a:spcPct val="100000"/>
              </a:lnSpc>
              <a:spcBef>
                <a:spcPts val="0"/>
              </a:spcBef>
              <a:spcAft>
                <a:spcPts val="0"/>
              </a:spcAft>
              <a:buSzPts val="2200"/>
              <a:buChar char="✘"/>
            </a:pPr>
            <a:r>
              <a:rPr lang="en"/>
              <a:t>Plays a major role in regulating anxiety and reducing stress by calming the brain</a:t>
            </a:r>
            <a:endParaRPr/>
          </a:p>
          <a:p>
            <a:pPr marL="457200" marR="0" lvl="0" indent="-368300" algn="l" rtl="0">
              <a:lnSpc>
                <a:spcPct val="100000"/>
              </a:lnSpc>
              <a:spcBef>
                <a:spcPts val="0"/>
              </a:spcBef>
              <a:spcAft>
                <a:spcPts val="0"/>
              </a:spcAft>
              <a:buSzPts val="2200"/>
              <a:buChar char="✘"/>
            </a:pPr>
            <a:r>
              <a:rPr lang="en"/>
              <a:t>Improves mental focus while calming the nerves</a:t>
            </a:r>
            <a:endParaRPr/>
          </a:p>
          <a:p>
            <a:pPr marL="457200" marR="0" lvl="0" indent="-368300" algn="l" rtl="0">
              <a:lnSpc>
                <a:spcPct val="100000"/>
              </a:lnSpc>
              <a:spcBef>
                <a:spcPts val="0"/>
              </a:spcBef>
              <a:spcAft>
                <a:spcPts val="0"/>
              </a:spcAft>
              <a:buSzPts val="2200"/>
              <a:buChar char="✘"/>
            </a:pPr>
            <a:r>
              <a:rPr lang="en"/>
              <a:t>Excess of GABA could lead to sedation and impaired short-term memory</a:t>
            </a:r>
            <a:endParaRPr/>
          </a:p>
        </p:txBody>
      </p:sp>
      <p:sp>
        <p:nvSpPr>
          <p:cNvPr id="642" name="Shape 642"/>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GABA</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Nervous System Functioning</a:t>
            </a:r>
            <a:endParaRPr sz="3000"/>
          </a:p>
        </p:txBody>
      </p:sp>
      <p:sp>
        <p:nvSpPr>
          <p:cNvPr id="648" name="Shape 648"/>
          <p:cNvSpPr txBox="1">
            <a:spLocks noGrp="1"/>
          </p:cNvSpPr>
          <p:nvPr>
            <p:ph type="body" idx="1"/>
          </p:nvPr>
        </p:nvSpPr>
        <p:spPr>
          <a:xfrm>
            <a:off x="320775" y="1302825"/>
            <a:ext cx="7090200" cy="36108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Clr>
                <a:srgbClr val="3D4965"/>
              </a:buClr>
              <a:buSzPts val="2500"/>
              <a:buChar char="✘"/>
            </a:pPr>
            <a:r>
              <a:rPr lang="en"/>
              <a:t> the effects of </a:t>
            </a:r>
            <a:r>
              <a:rPr lang="en">
                <a:solidFill>
                  <a:schemeClr val="accent1"/>
                </a:solidFill>
              </a:rPr>
              <a:t>chronic changes</a:t>
            </a:r>
            <a:r>
              <a:rPr lang="en"/>
              <a:t> to the functioning of the nervous system due to interference to neurotransmitter function, illustrated by the role of </a:t>
            </a:r>
            <a:r>
              <a:rPr lang="en">
                <a:solidFill>
                  <a:schemeClr val="accent1"/>
                </a:solidFill>
              </a:rPr>
              <a:t>dopamine</a:t>
            </a:r>
            <a:r>
              <a:rPr lang="en"/>
              <a:t> in </a:t>
            </a:r>
            <a:r>
              <a:rPr lang="en">
                <a:solidFill>
                  <a:schemeClr val="accent1"/>
                </a:solidFill>
              </a:rPr>
              <a:t>Parkinson’s disease.</a:t>
            </a:r>
            <a:endParaRPr>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342900" y="1134550"/>
            <a:ext cx="7056900" cy="3610800"/>
          </a:xfrm>
          <a:prstGeom prst="rect">
            <a:avLst/>
          </a:prstGeom>
        </p:spPr>
        <p:txBody>
          <a:bodyPr spcFirstLastPara="1" wrap="square" lIns="91425" tIns="91425" rIns="91425" bIns="91425" anchor="t" anchorCtr="0">
            <a:noAutofit/>
          </a:bodyPr>
          <a:lstStyle/>
          <a:p>
            <a:pPr marL="457200" marR="0" lvl="0" indent="-361950" algn="l" rtl="0">
              <a:lnSpc>
                <a:spcPct val="100000"/>
              </a:lnSpc>
              <a:spcBef>
                <a:spcPts val="600"/>
              </a:spcBef>
              <a:spcAft>
                <a:spcPts val="0"/>
              </a:spcAft>
              <a:buSzPts val="2100"/>
              <a:buChar char="✘"/>
            </a:pPr>
            <a:r>
              <a:rPr lang="en" sz="2100"/>
              <a:t>Dopamine is a major excitatory neurotransmitter</a:t>
            </a:r>
            <a:endParaRPr sz="2100"/>
          </a:p>
          <a:p>
            <a:pPr marL="457200" marR="0" lvl="0" indent="-361950" algn="l" rtl="0">
              <a:lnSpc>
                <a:spcPct val="100000"/>
              </a:lnSpc>
              <a:spcBef>
                <a:spcPts val="0"/>
              </a:spcBef>
              <a:spcAft>
                <a:spcPts val="0"/>
              </a:spcAft>
              <a:buSzPts val="2100"/>
              <a:buChar char="✘"/>
            </a:pPr>
            <a:r>
              <a:rPr lang="en" sz="2100"/>
              <a:t>Functions are diverse - affecting memory, motor control and pleasure</a:t>
            </a:r>
            <a:endParaRPr sz="2100"/>
          </a:p>
          <a:p>
            <a:pPr marL="457200" marR="0" lvl="0" indent="-361950" algn="l" rtl="0">
              <a:lnSpc>
                <a:spcPct val="100000"/>
              </a:lnSpc>
              <a:spcBef>
                <a:spcPts val="0"/>
              </a:spcBef>
              <a:spcAft>
                <a:spcPts val="0"/>
              </a:spcAft>
              <a:buSzPts val="2100"/>
              <a:buChar char="✘"/>
            </a:pPr>
            <a:r>
              <a:rPr lang="en" sz="2100"/>
              <a:t>Allows us to be alert and motivated and to feel satisfied</a:t>
            </a:r>
            <a:endParaRPr sz="2100"/>
          </a:p>
          <a:p>
            <a:pPr marL="457200" marR="0" lvl="0" indent="-361950" algn="l" rtl="0">
              <a:lnSpc>
                <a:spcPct val="100000"/>
              </a:lnSpc>
              <a:spcBef>
                <a:spcPts val="0"/>
              </a:spcBef>
              <a:spcAft>
                <a:spcPts val="0"/>
              </a:spcAft>
              <a:buSzPts val="2100"/>
              <a:buChar char="✘"/>
            </a:pPr>
            <a:r>
              <a:rPr lang="en" sz="2100"/>
              <a:t>Parkinson’s disease is a progressive, degenerative neurological disorder that affects the control of body movements</a:t>
            </a:r>
            <a:endParaRPr sz="2100"/>
          </a:p>
          <a:p>
            <a:pPr marL="457200" marR="0" lvl="0" indent="-361950" algn="l" rtl="0">
              <a:lnSpc>
                <a:spcPct val="100000"/>
              </a:lnSpc>
              <a:spcBef>
                <a:spcPts val="0"/>
              </a:spcBef>
              <a:spcAft>
                <a:spcPts val="0"/>
              </a:spcAft>
              <a:buSzPts val="2100"/>
              <a:buChar char="✘"/>
            </a:pPr>
            <a:r>
              <a:rPr lang="en" sz="2100"/>
              <a:t>Cells in the substantia nigra become impaired or die, which causes a deficiency in dopamine which is needed for smooth, coordinated function of movement</a:t>
            </a:r>
            <a:endParaRPr sz="2100"/>
          </a:p>
          <a:p>
            <a:pPr marL="457200" marR="0" lvl="0" indent="-361950" algn="l" rtl="0">
              <a:lnSpc>
                <a:spcPct val="100000"/>
              </a:lnSpc>
              <a:spcBef>
                <a:spcPts val="0"/>
              </a:spcBef>
              <a:spcAft>
                <a:spcPts val="0"/>
              </a:spcAft>
              <a:buSzPts val="2100"/>
              <a:buChar char="✘"/>
            </a:pPr>
            <a:r>
              <a:rPr lang="en" sz="2100"/>
              <a:t>Loss of dopamine results in abnormal nerve-firing patterns in the brain</a:t>
            </a:r>
            <a:endParaRPr sz="2100"/>
          </a:p>
        </p:txBody>
      </p:sp>
      <p:sp>
        <p:nvSpPr>
          <p:cNvPr id="654" name="Shape 654"/>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Role of dopamine in Parkinson’s</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342900" y="905950"/>
            <a:ext cx="7377900" cy="3610800"/>
          </a:xfrm>
          <a:prstGeom prst="rect">
            <a:avLst/>
          </a:prstGeom>
        </p:spPr>
        <p:txBody>
          <a:bodyPr spcFirstLastPara="1" wrap="square" lIns="91425" tIns="91425" rIns="91425" bIns="91425" anchor="t" anchorCtr="0">
            <a:noAutofit/>
          </a:bodyPr>
          <a:lstStyle/>
          <a:p>
            <a:pPr marL="457200" marR="0" lvl="0" indent="-355600" algn="l" rtl="0">
              <a:lnSpc>
                <a:spcPct val="100000"/>
              </a:lnSpc>
              <a:spcBef>
                <a:spcPts val="600"/>
              </a:spcBef>
              <a:spcAft>
                <a:spcPts val="0"/>
              </a:spcAft>
              <a:buSzPts val="2000"/>
              <a:buChar char="✘"/>
            </a:pPr>
            <a:r>
              <a:rPr lang="en" sz="2000"/>
              <a:t>Symptoms usually begin gradually and get worse over time</a:t>
            </a:r>
            <a:endParaRPr sz="2000"/>
          </a:p>
          <a:p>
            <a:pPr marL="457200" marR="0" lvl="0" indent="-355600" algn="l" rtl="0">
              <a:lnSpc>
                <a:spcPct val="100000"/>
              </a:lnSpc>
              <a:spcBef>
                <a:spcPts val="0"/>
              </a:spcBef>
              <a:spcAft>
                <a:spcPts val="0"/>
              </a:spcAft>
              <a:buSzPts val="2000"/>
              <a:buChar char="✘"/>
            </a:pPr>
            <a:r>
              <a:rPr lang="en" sz="2000"/>
              <a:t>Main symptoms are:</a:t>
            </a:r>
            <a:endParaRPr sz="2000"/>
          </a:p>
          <a:p>
            <a:pPr marL="914400" marR="0" lvl="1" indent="-355600" algn="l" rtl="0">
              <a:lnSpc>
                <a:spcPct val="100000"/>
              </a:lnSpc>
              <a:spcBef>
                <a:spcPts val="0"/>
              </a:spcBef>
              <a:spcAft>
                <a:spcPts val="0"/>
              </a:spcAft>
              <a:buSzPts val="2000"/>
              <a:buChar char="✗"/>
            </a:pPr>
            <a:r>
              <a:rPr lang="en" sz="2000"/>
              <a:t>Tremor (shaking and trembling) beginning in one hand usually then spreading to the leg</a:t>
            </a:r>
            <a:endParaRPr sz="2000"/>
          </a:p>
          <a:p>
            <a:pPr marL="914400" marR="0" lvl="1" indent="-355600" algn="l" rtl="0">
              <a:lnSpc>
                <a:spcPct val="100000"/>
              </a:lnSpc>
              <a:spcBef>
                <a:spcPts val="0"/>
              </a:spcBef>
              <a:spcAft>
                <a:spcPts val="0"/>
              </a:spcAft>
              <a:buSzPts val="2000"/>
              <a:buChar char="✗"/>
            </a:pPr>
            <a:r>
              <a:rPr lang="en" sz="2000"/>
              <a:t>Most noticeable when stressed or tired</a:t>
            </a:r>
            <a:endParaRPr sz="2000"/>
          </a:p>
          <a:p>
            <a:pPr marL="914400" marR="0" lvl="1" indent="-355600" algn="l" rtl="0">
              <a:lnSpc>
                <a:spcPct val="100000"/>
              </a:lnSpc>
              <a:spcBef>
                <a:spcPts val="0"/>
              </a:spcBef>
              <a:spcAft>
                <a:spcPts val="0"/>
              </a:spcAft>
              <a:buSzPts val="2000"/>
              <a:buChar char="✗"/>
            </a:pPr>
            <a:r>
              <a:rPr lang="en" sz="2000"/>
              <a:t>Rigidity or stiffness of the muscles</a:t>
            </a:r>
            <a:endParaRPr sz="2000"/>
          </a:p>
          <a:p>
            <a:pPr marL="914400" marR="0" lvl="1" indent="-355600" algn="l" rtl="0">
              <a:lnSpc>
                <a:spcPct val="100000"/>
              </a:lnSpc>
              <a:spcBef>
                <a:spcPts val="0"/>
              </a:spcBef>
              <a:spcAft>
                <a:spcPts val="0"/>
              </a:spcAft>
              <a:buSzPts val="2000"/>
              <a:buChar char="✗"/>
            </a:pPr>
            <a:r>
              <a:rPr lang="en" sz="2000"/>
              <a:t>Pain or discomfort in an arm or leg</a:t>
            </a:r>
            <a:endParaRPr sz="2000"/>
          </a:p>
          <a:p>
            <a:pPr marL="914400" marR="0" lvl="1" indent="-355600" algn="l" rtl="0">
              <a:lnSpc>
                <a:spcPct val="100000"/>
              </a:lnSpc>
              <a:spcBef>
                <a:spcPts val="0"/>
              </a:spcBef>
              <a:spcAft>
                <a:spcPts val="0"/>
              </a:spcAft>
              <a:buSzPts val="2000"/>
              <a:buChar char="✗"/>
            </a:pPr>
            <a:r>
              <a:rPr lang="en" sz="2000"/>
              <a:t>Anxiety and depression</a:t>
            </a:r>
            <a:endParaRPr sz="2000"/>
          </a:p>
          <a:p>
            <a:pPr marL="914400" marR="0" lvl="1" indent="-355600" algn="l" rtl="0">
              <a:lnSpc>
                <a:spcPct val="100000"/>
              </a:lnSpc>
              <a:spcBef>
                <a:spcPts val="0"/>
              </a:spcBef>
              <a:spcAft>
                <a:spcPts val="0"/>
              </a:spcAft>
              <a:buSzPts val="2000"/>
              <a:buChar char="✗"/>
            </a:pPr>
            <a:r>
              <a:rPr lang="en" sz="2000"/>
              <a:t>Slowness of thinking, memory problems</a:t>
            </a:r>
            <a:endParaRPr sz="2000"/>
          </a:p>
          <a:p>
            <a:pPr marL="914400" marR="0" lvl="1" indent="-355600" algn="l" rtl="0">
              <a:lnSpc>
                <a:spcPct val="100000"/>
              </a:lnSpc>
              <a:spcBef>
                <a:spcPts val="0"/>
              </a:spcBef>
              <a:spcAft>
                <a:spcPts val="0"/>
              </a:spcAft>
              <a:buSzPts val="2000"/>
              <a:buChar char="✗"/>
            </a:pPr>
            <a:r>
              <a:rPr lang="en" sz="2000"/>
              <a:t>Tiredness and disturbed sleep </a:t>
            </a:r>
            <a:endParaRPr sz="2000"/>
          </a:p>
          <a:p>
            <a:pPr marL="914400" marR="0" lvl="1" indent="-355600" algn="l" rtl="0">
              <a:lnSpc>
                <a:spcPct val="100000"/>
              </a:lnSpc>
              <a:spcBef>
                <a:spcPts val="0"/>
              </a:spcBef>
              <a:spcAft>
                <a:spcPts val="0"/>
              </a:spcAft>
              <a:buSzPts val="2000"/>
              <a:buChar char="✗"/>
            </a:pPr>
            <a:r>
              <a:rPr lang="en" sz="2000"/>
              <a:t>Speech and swallowing problems later in the illness</a:t>
            </a:r>
            <a:endParaRPr sz="2000"/>
          </a:p>
          <a:p>
            <a:pPr marL="457200" marR="0" lvl="0" indent="-355600" algn="l" rtl="0">
              <a:lnSpc>
                <a:spcPct val="100000"/>
              </a:lnSpc>
              <a:spcBef>
                <a:spcPts val="0"/>
              </a:spcBef>
              <a:spcAft>
                <a:spcPts val="0"/>
              </a:spcAft>
              <a:buSzPts val="2000"/>
              <a:buChar char="✘"/>
            </a:pPr>
            <a:r>
              <a:rPr lang="en" sz="2000"/>
              <a:t>Parkinson’s is incurable, drug therapy can alleviate symptoms, including dopamine stimulants</a:t>
            </a:r>
            <a:endParaRPr sz="2000"/>
          </a:p>
        </p:txBody>
      </p:sp>
      <p:sp>
        <p:nvSpPr>
          <p:cNvPr id="660" name="Shape 660"/>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Parkinson’s Disease</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9600"/>
              <a:t>STRESS</a:t>
            </a:r>
            <a:endParaRPr sz="9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661225" y="225025"/>
            <a:ext cx="65262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Stress as a psychobiological process</a:t>
            </a:r>
            <a:endParaRPr sz="3000"/>
          </a:p>
        </p:txBody>
      </p:sp>
      <p:sp>
        <p:nvSpPr>
          <p:cNvPr id="671" name="Shape 671"/>
          <p:cNvSpPr txBox="1">
            <a:spLocks noGrp="1"/>
          </p:cNvSpPr>
          <p:nvPr>
            <p:ph type="body" idx="1"/>
          </p:nvPr>
        </p:nvSpPr>
        <p:spPr>
          <a:xfrm>
            <a:off x="320775" y="1302825"/>
            <a:ext cx="7090200" cy="36108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Clr>
                <a:srgbClr val="3D4965"/>
              </a:buClr>
              <a:buSzPts val="2500"/>
              <a:buChar char="✘"/>
            </a:pPr>
            <a:r>
              <a:rPr lang="en"/>
              <a:t> sources of </a:t>
            </a:r>
            <a:r>
              <a:rPr lang="en">
                <a:solidFill>
                  <a:schemeClr val="accent1"/>
                </a:solidFill>
              </a:rPr>
              <a:t>stress </a:t>
            </a:r>
            <a:r>
              <a:rPr lang="en"/>
              <a:t>(</a:t>
            </a:r>
            <a:r>
              <a:rPr lang="en">
                <a:solidFill>
                  <a:schemeClr val="accent1"/>
                </a:solidFill>
              </a:rPr>
              <a:t>eustress </a:t>
            </a:r>
            <a:r>
              <a:rPr lang="en"/>
              <a:t>and </a:t>
            </a:r>
            <a:r>
              <a:rPr lang="en">
                <a:solidFill>
                  <a:schemeClr val="accent1"/>
                </a:solidFill>
              </a:rPr>
              <a:t>distress</a:t>
            </a:r>
            <a:r>
              <a:rPr lang="en"/>
              <a:t>) including </a:t>
            </a:r>
            <a:r>
              <a:rPr lang="en">
                <a:solidFill>
                  <a:schemeClr val="accent1"/>
                </a:solidFill>
              </a:rPr>
              <a:t>daily pressures</a:t>
            </a:r>
            <a:r>
              <a:rPr lang="en"/>
              <a:t>, </a:t>
            </a:r>
            <a:r>
              <a:rPr lang="en">
                <a:solidFill>
                  <a:schemeClr val="accent1"/>
                </a:solidFill>
              </a:rPr>
              <a:t>life events</a:t>
            </a:r>
            <a:r>
              <a:rPr lang="en"/>
              <a:t>, </a:t>
            </a:r>
            <a:r>
              <a:rPr lang="en">
                <a:solidFill>
                  <a:schemeClr val="accent1"/>
                </a:solidFill>
              </a:rPr>
              <a:t>acculturative </a:t>
            </a:r>
            <a:r>
              <a:rPr lang="en"/>
              <a:t>stress, </a:t>
            </a:r>
            <a:r>
              <a:rPr lang="en">
                <a:solidFill>
                  <a:schemeClr val="accent1"/>
                </a:solidFill>
              </a:rPr>
              <a:t>major stress</a:t>
            </a:r>
            <a:r>
              <a:rPr lang="en"/>
              <a:t> and </a:t>
            </a:r>
            <a:r>
              <a:rPr lang="en">
                <a:solidFill>
                  <a:schemeClr val="accent1"/>
                </a:solidFill>
              </a:rPr>
              <a:t>catastrophes</a:t>
            </a:r>
            <a:r>
              <a:rPr lang="en"/>
              <a:t> that disrupt whole communities</a:t>
            </a:r>
            <a:endParaRPr>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276525" y="982150"/>
            <a:ext cx="7212000" cy="3610800"/>
          </a:xfrm>
          <a:prstGeom prst="rect">
            <a:avLst/>
          </a:prstGeom>
        </p:spPr>
        <p:txBody>
          <a:bodyPr spcFirstLastPara="1" wrap="square" lIns="91425" tIns="91425" rIns="91425" bIns="91425" anchor="t" anchorCtr="0">
            <a:noAutofit/>
          </a:bodyPr>
          <a:lstStyle/>
          <a:p>
            <a:pPr marL="457200" lvl="0" indent="-355600" rtl="0">
              <a:lnSpc>
                <a:spcPct val="100000"/>
              </a:lnSpc>
              <a:spcBef>
                <a:spcPts val="600"/>
              </a:spcBef>
              <a:spcAft>
                <a:spcPts val="0"/>
              </a:spcAft>
              <a:buClr>
                <a:srgbClr val="3D4965"/>
              </a:buClr>
              <a:buSzPts val="2000"/>
              <a:buFont typeface="Arial"/>
              <a:buChar char="✘"/>
            </a:pPr>
            <a:r>
              <a:rPr lang="en" sz="2000">
                <a:solidFill>
                  <a:srgbClr val="3D4965"/>
                </a:solidFill>
              </a:rPr>
              <a:t>Stress involves prolonged levels of physiological arousal linked to the F-F-F response</a:t>
            </a:r>
            <a:endParaRPr sz="2000">
              <a:solidFill>
                <a:srgbClr val="3D4965"/>
              </a:solidFill>
            </a:endParaRPr>
          </a:p>
          <a:p>
            <a:pPr marL="457200" lvl="0" indent="-355600" rtl="0">
              <a:lnSpc>
                <a:spcPct val="100000"/>
              </a:lnSpc>
              <a:spcBef>
                <a:spcPts val="0"/>
              </a:spcBef>
              <a:spcAft>
                <a:spcPts val="0"/>
              </a:spcAft>
              <a:buClr>
                <a:srgbClr val="3D4965"/>
              </a:buClr>
              <a:buSzPts val="2000"/>
              <a:buFont typeface="Arial"/>
              <a:buChar char="✘"/>
            </a:pPr>
            <a:r>
              <a:rPr lang="en" sz="2000">
                <a:solidFill>
                  <a:srgbClr val="3D4965"/>
                </a:solidFill>
              </a:rPr>
              <a:t>Sympathetic NS prepares the body to deal with a </a:t>
            </a:r>
            <a:r>
              <a:rPr lang="en" sz="2000">
                <a:solidFill>
                  <a:srgbClr val="3A81BA"/>
                </a:solidFill>
              </a:rPr>
              <a:t>stressor</a:t>
            </a:r>
            <a:endParaRPr sz="2000">
              <a:solidFill>
                <a:srgbClr val="3A81BA"/>
              </a:solidFill>
            </a:endParaRPr>
          </a:p>
          <a:p>
            <a:pPr marL="457200" lvl="0" indent="-355600" rtl="0">
              <a:lnSpc>
                <a:spcPct val="100000"/>
              </a:lnSpc>
              <a:spcBef>
                <a:spcPts val="0"/>
              </a:spcBef>
              <a:spcAft>
                <a:spcPts val="0"/>
              </a:spcAft>
              <a:buClr>
                <a:srgbClr val="3D4965"/>
              </a:buClr>
              <a:buSzPts val="2000"/>
              <a:buFont typeface="Arial"/>
              <a:buChar char="✘"/>
            </a:pPr>
            <a:r>
              <a:rPr lang="en" sz="2000">
                <a:solidFill>
                  <a:srgbClr val="3D4965"/>
                </a:solidFill>
              </a:rPr>
              <a:t>Stressors are circumstances that are perceived as threatening or challenging to one’s wellbeing (daily pressures, life events, acculturative stress and major stress and catastrophes that can disrupt whole communities</a:t>
            </a:r>
            <a:endParaRPr sz="2000">
              <a:solidFill>
                <a:srgbClr val="3D4965"/>
              </a:solidFill>
            </a:endParaRPr>
          </a:p>
          <a:p>
            <a:pPr marL="457200" lvl="0" indent="-355600" rtl="0">
              <a:lnSpc>
                <a:spcPct val="100000"/>
              </a:lnSpc>
              <a:spcBef>
                <a:spcPts val="0"/>
              </a:spcBef>
              <a:spcAft>
                <a:spcPts val="0"/>
              </a:spcAft>
              <a:buClr>
                <a:srgbClr val="3D4965"/>
              </a:buClr>
              <a:buSzPts val="2000"/>
              <a:buFont typeface="Arial"/>
              <a:buChar char="✘"/>
            </a:pPr>
            <a:r>
              <a:rPr lang="en" sz="2000">
                <a:solidFill>
                  <a:srgbClr val="3D4965"/>
                </a:solidFill>
              </a:rPr>
              <a:t>Stress can have positive as well as negative effects</a:t>
            </a:r>
            <a:endParaRPr sz="2000">
              <a:solidFill>
                <a:srgbClr val="3D4965"/>
              </a:solidFill>
            </a:endParaRPr>
          </a:p>
          <a:p>
            <a:pPr marL="457200" lvl="0" indent="-355600" rtl="0">
              <a:lnSpc>
                <a:spcPct val="100000"/>
              </a:lnSpc>
              <a:spcBef>
                <a:spcPts val="0"/>
              </a:spcBef>
              <a:spcAft>
                <a:spcPts val="0"/>
              </a:spcAft>
              <a:buClr>
                <a:srgbClr val="3D4965"/>
              </a:buClr>
              <a:buSzPts val="2000"/>
              <a:buFont typeface="Arial"/>
              <a:buChar char="✘"/>
            </a:pPr>
            <a:r>
              <a:rPr lang="en" sz="2000">
                <a:solidFill>
                  <a:srgbClr val="3D4965"/>
                </a:solidFill>
              </a:rPr>
              <a:t>Stress can motivate us into action (eustress)</a:t>
            </a:r>
            <a:endParaRPr sz="2000">
              <a:solidFill>
                <a:srgbClr val="3D4965"/>
              </a:solidFill>
            </a:endParaRPr>
          </a:p>
          <a:p>
            <a:pPr marL="457200" lvl="0" indent="-355600" rtl="0">
              <a:lnSpc>
                <a:spcPct val="100000"/>
              </a:lnSpc>
              <a:spcBef>
                <a:spcPts val="0"/>
              </a:spcBef>
              <a:spcAft>
                <a:spcPts val="0"/>
              </a:spcAft>
              <a:buClr>
                <a:srgbClr val="3D4965"/>
              </a:buClr>
              <a:buSzPts val="2000"/>
              <a:buFont typeface="Arial"/>
              <a:buChar char="✘"/>
            </a:pPr>
            <a:r>
              <a:rPr lang="en" sz="2000">
                <a:solidFill>
                  <a:srgbClr val="3D4965"/>
                </a:solidFill>
              </a:rPr>
              <a:t>Stress can have negative and harmful effects (distress)</a:t>
            </a:r>
            <a:endParaRPr sz="2000">
              <a:solidFill>
                <a:srgbClr val="3D4965"/>
              </a:solidFill>
            </a:endParaRPr>
          </a:p>
          <a:p>
            <a:pPr marL="457200" lvl="0" indent="-355600" rtl="0">
              <a:lnSpc>
                <a:spcPct val="100000"/>
              </a:lnSpc>
              <a:spcBef>
                <a:spcPts val="0"/>
              </a:spcBef>
              <a:spcAft>
                <a:spcPts val="0"/>
              </a:spcAft>
              <a:buClr>
                <a:srgbClr val="3D4965"/>
              </a:buClr>
              <a:buSzPts val="2000"/>
              <a:buFont typeface="Arial"/>
              <a:buChar char="✘"/>
            </a:pPr>
            <a:r>
              <a:rPr lang="en" sz="2000">
                <a:solidFill>
                  <a:srgbClr val="3D4965"/>
                </a:solidFill>
              </a:rPr>
              <a:t>Acute stressors are more short term; chronic stressors induce a more long term effect</a:t>
            </a:r>
            <a:endParaRPr/>
          </a:p>
        </p:txBody>
      </p:sp>
      <p:sp>
        <p:nvSpPr>
          <p:cNvPr id="677" name="Shape 677"/>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Stress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276525" y="1134550"/>
            <a:ext cx="7212000" cy="3610800"/>
          </a:xfrm>
          <a:prstGeom prst="rect">
            <a:avLst/>
          </a:prstGeom>
        </p:spPr>
        <p:txBody>
          <a:bodyPr spcFirstLastPara="1" wrap="square" lIns="91425" tIns="91425" rIns="91425" bIns="91425" anchor="t" anchorCtr="0">
            <a:noAutofit/>
          </a:bodyPr>
          <a:lstStyle/>
          <a:p>
            <a:pPr marL="457200" lvl="0" indent="-355600" rtl="0">
              <a:lnSpc>
                <a:spcPct val="100000"/>
              </a:lnSpc>
              <a:spcBef>
                <a:spcPts val="600"/>
              </a:spcBef>
              <a:spcAft>
                <a:spcPts val="0"/>
              </a:spcAft>
              <a:buClr>
                <a:srgbClr val="3D4965"/>
              </a:buClr>
              <a:buSzPts val="2000"/>
              <a:buFont typeface="Arial"/>
              <a:buChar char="✘"/>
            </a:pPr>
            <a:r>
              <a:rPr lang="en" sz="2000">
                <a:solidFill>
                  <a:srgbClr val="3D4965"/>
                </a:solidFill>
              </a:rPr>
              <a:t>Adrenaline and noradrenaline stimulate the Sympathetic NS to activate and deal with immediate threat or challenge</a:t>
            </a:r>
            <a:endParaRPr sz="2000">
              <a:solidFill>
                <a:srgbClr val="3D4965"/>
              </a:solidFill>
            </a:endParaRPr>
          </a:p>
          <a:p>
            <a:pPr marL="457200" lvl="0" indent="-355600" rtl="0">
              <a:lnSpc>
                <a:spcPct val="100000"/>
              </a:lnSpc>
              <a:spcBef>
                <a:spcPts val="0"/>
              </a:spcBef>
              <a:spcAft>
                <a:spcPts val="0"/>
              </a:spcAft>
              <a:buClr>
                <a:srgbClr val="3D4965"/>
              </a:buClr>
              <a:buSzPts val="2000"/>
              <a:buChar char="✘"/>
            </a:pPr>
            <a:r>
              <a:rPr lang="en" sz="2000">
                <a:solidFill>
                  <a:srgbClr val="3D4965"/>
                </a:solidFill>
              </a:rPr>
              <a:t>These stress hormones speed up systems in the body to maintain alertness - prolonged release may lead to permanent changes in heart rate and blood pressure</a:t>
            </a:r>
            <a:endParaRPr sz="2000">
              <a:solidFill>
                <a:srgbClr val="3D4965"/>
              </a:solidFill>
            </a:endParaRPr>
          </a:p>
          <a:p>
            <a:pPr marL="457200" lvl="0" indent="-355600" rtl="0">
              <a:lnSpc>
                <a:spcPct val="100000"/>
              </a:lnSpc>
              <a:spcBef>
                <a:spcPts val="0"/>
              </a:spcBef>
              <a:spcAft>
                <a:spcPts val="0"/>
              </a:spcAft>
              <a:buClr>
                <a:srgbClr val="3D4965"/>
              </a:buClr>
              <a:buSzPts val="2000"/>
              <a:buChar char="✘"/>
            </a:pPr>
            <a:r>
              <a:rPr lang="en" sz="2000">
                <a:solidFill>
                  <a:srgbClr val="3D4965"/>
                </a:solidFill>
              </a:rPr>
              <a:t>Because of the increased ‘wear-and-tear’ on the body, cortisol is released to reduce inflammation, help repair muscles and speed up the healing process</a:t>
            </a:r>
            <a:endParaRPr sz="2000">
              <a:solidFill>
                <a:srgbClr val="3D4965"/>
              </a:solidFill>
            </a:endParaRPr>
          </a:p>
          <a:p>
            <a:pPr marL="457200" lvl="0" indent="-355600" rtl="0">
              <a:lnSpc>
                <a:spcPct val="100000"/>
              </a:lnSpc>
              <a:spcBef>
                <a:spcPts val="0"/>
              </a:spcBef>
              <a:spcAft>
                <a:spcPts val="0"/>
              </a:spcAft>
              <a:buClr>
                <a:srgbClr val="3D4965"/>
              </a:buClr>
              <a:buSzPts val="2000"/>
              <a:buChar char="✘"/>
            </a:pPr>
            <a:r>
              <a:rPr lang="en" sz="2000">
                <a:solidFill>
                  <a:srgbClr val="3D4965"/>
                </a:solidFill>
              </a:rPr>
              <a:t>Elevated levels of cortisol, if prolonged, can suppress the immune system</a:t>
            </a:r>
            <a:endParaRPr sz="2000">
              <a:solidFill>
                <a:srgbClr val="3D4965"/>
              </a:solidFill>
            </a:endParaRPr>
          </a:p>
        </p:txBody>
      </p:sp>
      <p:sp>
        <p:nvSpPr>
          <p:cNvPr id="683" name="Shape 683"/>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Physiological effects of stress</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General Adaptation Syndrome</a:t>
            </a:r>
            <a:endParaRPr sz="3000"/>
          </a:p>
        </p:txBody>
      </p:sp>
      <p:pic>
        <p:nvPicPr>
          <p:cNvPr id="689" name="Shape 689"/>
          <p:cNvPicPr preferRelativeResize="0"/>
          <p:nvPr/>
        </p:nvPicPr>
        <p:blipFill>
          <a:blip r:embed="rId3">
            <a:alphaModFix/>
          </a:blip>
          <a:stretch>
            <a:fillRect/>
          </a:stretch>
        </p:blipFill>
        <p:spPr>
          <a:xfrm>
            <a:off x="-1106125" y="1017650"/>
            <a:ext cx="9324675" cy="3973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276525" y="905950"/>
            <a:ext cx="7422000" cy="3610800"/>
          </a:xfrm>
          <a:prstGeom prst="rect">
            <a:avLst/>
          </a:prstGeom>
        </p:spPr>
        <p:txBody>
          <a:bodyPr spcFirstLastPara="1" wrap="square" lIns="91425" tIns="91425" rIns="91425" bIns="91425" anchor="t" anchorCtr="0">
            <a:noAutofit/>
          </a:bodyPr>
          <a:lstStyle/>
          <a:p>
            <a:pPr marL="457200" lvl="0" indent="-355600" rtl="0">
              <a:lnSpc>
                <a:spcPct val="100000"/>
              </a:lnSpc>
              <a:spcBef>
                <a:spcPts val="600"/>
              </a:spcBef>
              <a:spcAft>
                <a:spcPts val="0"/>
              </a:spcAft>
              <a:buClr>
                <a:srgbClr val="3D4965"/>
              </a:buClr>
              <a:buSzPts val="2000"/>
              <a:buFont typeface="Arial"/>
              <a:buChar char="✘"/>
            </a:pPr>
            <a:r>
              <a:rPr lang="en" sz="2000">
                <a:solidFill>
                  <a:srgbClr val="3D4965"/>
                </a:solidFill>
              </a:rPr>
              <a:t>Hans Selye stated that the body seems to respond in the same negative manner to all different kinds of stressors (positive or negative), and that there are three different stages of ongoing stress</a:t>
            </a:r>
            <a:endParaRPr sz="2000">
              <a:solidFill>
                <a:srgbClr val="3D4965"/>
              </a:solidFill>
            </a:endParaRPr>
          </a:p>
          <a:p>
            <a:pPr marL="457200" lvl="0" indent="-355600" rtl="0">
              <a:lnSpc>
                <a:spcPct val="100000"/>
              </a:lnSpc>
              <a:spcBef>
                <a:spcPts val="0"/>
              </a:spcBef>
              <a:spcAft>
                <a:spcPts val="0"/>
              </a:spcAft>
              <a:buClr>
                <a:srgbClr val="3D4965"/>
              </a:buClr>
              <a:buSzPts val="2000"/>
              <a:buChar char="✘"/>
            </a:pPr>
            <a:r>
              <a:rPr lang="en" sz="2000">
                <a:solidFill>
                  <a:srgbClr val="3D4965"/>
                </a:solidFill>
              </a:rPr>
              <a:t>ALARM REACTION</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First faced with the stressor</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Body goes into shock and resistance to stress drops below normal</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If the stressor is too overwhelming, ‘freeze’ may be initiated</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Blood pressure and body temperature drop; muscle tone affected</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Countershock then occurs when the sympathetic NS activates, mobilising resources to cope with the stressor (fight-flight)</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Adrenaline and noradrenaline are released into the bloodstream - heart and respiratory rate increase</a:t>
            </a:r>
            <a:endParaRPr sz="2000">
              <a:solidFill>
                <a:srgbClr val="3D4965"/>
              </a:solidFill>
            </a:endParaRPr>
          </a:p>
          <a:p>
            <a:pPr marL="914400" lvl="1" indent="-355600" rtl="0">
              <a:lnSpc>
                <a:spcPct val="100000"/>
              </a:lnSpc>
              <a:spcBef>
                <a:spcPts val="0"/>
              </a:spcBef>
              <a:spcAft>
                <a:spcPts val="0"/>
              </a:spcAft>
              <a:buClr>
                <a:srgbClr val="3D4965"/>
              </a:buClr>
              <a:buSzPts val="2000"/>
              <a:buChar char="✗"/>
            </a:pPr>
            <a:r>
              <a:rPr lang="en" sz="2000">
                <a:solidFill>
                  <a:srgbClr val="3D4965"/>
                </a:solidFill>
              </a:rPr>
              <a:t>Headaches and stomach aches may be experienced</a:t>
            </a:r>
            <a:endParaRPr sz="2000">
              <a:solidFill>
                <a:srgbClr val="3D4965"/>
              </a:solidFill>
            </a:endParaRPr>
          </a:p>
        </p:txBody>
      </p:sp>
      <p:sp>
        <p:nvSpPr>
          <p:cNvPr id="695" name="Shape 695"/>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General Adaptation Syndrome</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399350" y="1161050"/>
            <a:ext cx="80586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7200"/>
              <a:t>NERVOUS SYSTEM</a:t>
            </a:r>
            <a:endParaRPr sz="7200"/>
          </a:p>
          <a:p>
            <a:pPr marL="0" lvl="0" indent="0" rtl="0">
              <a:spcBef>
                <a:spcPts val="0"/>
              </a:spcBef>
              <a:spcAft>
                <a:spcPts val="0"/>
              </a:spcAft>
              <a:buNone/>
            </a:pPr>
            <a:r>
              <a:rPr lang="en" sz="7200"/>
              <a:t>FUNCTIONING</a:t>
            </a:r>
            <a:endParaRPr sz="7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276525" y="1134550"/>
            <a:ext cx="7422000" cy="3610800"/>
          </a:xfrm>
          <a:prstGeom prst="rect">
            <a:avLst/>
          </a:prstGeom>
        </p:spPr>
        <p:txBody>
          <a:bodyPr spcFirstLastPara="1" wrap="square" lIns="91425" tIns="91425" rIns="91425" bIns="91425" anchor="t" anchorCtr="0">
            <a:noAutofit/>
          </a:bodyPr>
          <a:lstStyle/>
          <a:p>
            <a:pPr marL="457200" marR="0" lvl="0" indent="-355600" algn="l" rtl="0">
              <a:lnSpc>
                <a:spcPct val="100000"/>
              </a:lnSpc>
              <a:spcBef>
                <a:spcPts val="600"/>
              </a:spcBef>
              <a:spcAft>
                <a:spcPts val="0"/>
              </a:spcAft>
              <a:buClr>
                <a:srgbClr val="3D4965"/>
              </a:buClr>
              <a:buSzPts val="2000"/>
              <a:buFont typeface="Arial"/>
              <a:buChar char="✘"/>
            </a:pPr>
            <a:r>
              <a:rPr lang="en" sz="2000">
                <a:solidFill>
                  <a:srgbClr val="3D4965"/>
                </a:solidFill>
              </a:rPr>
              <a:t>RESISTANCE - the second stage of GAS, the body adjusts to the stress through allostasis, and the normal level of coping rises</a:t>
            </a:r>
            <a:endParaRPr sz="2000">
              <a:solidFill>
                <a:srgbClr val="3D4965"/>
              </a:solidFill>
            </a:endParaRPr>
          </a:p>
          <a:p>
            <a:pPr marL="457200" marR="0" lvl="0" indent="-355600" algn="l" rtl="0">
              <a:lnSpc>
                <a:spcPct val="100000"/>
              </a:lnSpc>
              <a:spcBef>
                <a:spcPts val="0"/>
              </a:spcBef>
              <a:spcAft>
                <a:spcPts val="0"/>
              </a:spcAft>
              <a:buClr>
                <a:srgbClr val="3D4965"/>
              </a:buClr>
              <a:buSzPts val="2000"/>
              <a:buChar char="✘"/>
            </a:pPr>
            <a:r>
              <a:rPr lang="en" sz="2000">
                <a:solidFill>
                  <a:srgbClr val="3D4965"/>
                </a:solidFill>
              </a:rPr>
              <a:t>This is at high physical cost</a:t>
            </a:r>
            <a:endParaRPr sz="2000">
              <a:solidFill>
                <a:srgbClr val="3D4965"/>
              </a:solidFill>
            </a:endParaRPr>
          </a:p>
          <a:p>
            <a:pPr marL="457200" marR="0" lvl="0" indent="-355600" algn="l" rtl="0">
              <a:lnSpc>
                <a:spcPct val="100000"/>
              </a:lnSpc>
              <a:spcBef>
                <a:spcPts val="0"/>
              </a:spcBef>
              <a:spcAft>
                <a:spcPts val="0"/>
              </a:spcAft>
              <a:buClr>
                <a:srgbClr val="3D4965"/>
              </a:buClr>
              <a:buSzPts val="2000"/>
              <a:buChar char="✘"/>
            </a:pPr>
            <a:r>
              <a:rPr lang="en" sz="2000">
                <a:solidFill>
                  <a:srgbClr val="3D4965"/>
                </a:solidFill>
              </a:rPr>
              <a:t>Body is susceptible to other stressors</a:t>
            </a:r>
            <a:endParaRPr sz="2000">
              <a:solidFill>
                <a:srgbClr val="3D4965"/>
              </a:solidFill>
            </a:endParaRPr>
          </a:p>
          <a:p>
            <a:pPr marL="457200" marR="0" lvl="0" indent="-355600" algn="l" rtl="0">
              <a:lnSpc>
                <a:spcPct val="100000"/>
              </a:lnSpc>
              <a:spcBef>
                <a:spcPts val="0"/>
              </a:spcBef>
              <a:spcAft>
                <a:spcPts val="0"/>
              </a:spcAft>
              <a:buClr>
                <a:srgbClr val="3D4965"/>
              </a:buClr>
              <a:buSzPts val="2000"/>
              <a:buChar char="✘"/>
            </a:pPr>
            <a:r>
              <a:rPr lang="en" sz="2000">
                <a:solidFill>
                  <a:srgbClr val="3D4965"/>
                </a:solidFill>
              </a:rPr>
              <a:t>Ability to withstand infection is lowered over time</a:t>
            </a:r>
            <a:endParaRPr sz="2000">
              <a:solidFill>
                <a:srgbClr val="3D4965"/>
              </a:solidFill>
            </a:endParaRPr>
          </a:p>
          <a:p>
            <a:pPr marL="457200" marR="0" lvl="0" indent="-355600" algn="l" rtl="0">
              <a:lnSpc>
                <a:spcPct val="100000"/>
              </a:lnSpc>
              <a:spcBef>
                <a:spcPts val="0"/>
              </a:spcBef>
              <a:spcAft>
                <a:spcPts val="0"/>
              </a:spcAft>
              <a:buClr>
                <a:srgbClr val="3D4965"/>
              </a:buClr>
              <a:buSzPts val="2000"/>
              <a:buChar char="✘"/>
            </a:pPr>
            <a:r>
              <a:rPr lang="en" sz="2000">
                <a:solidFill>
                  <a:srgbClr val="3D4965"/>
                </a:solidFill>
              </a:rPr>
              <a:t>In most cases, stressors encountered are quickly and effectively dealt with and the organism’s state returns to normal.</a:t>
            </a:r>
            <a:endParaRPr sz="2000">
              <a:solidFill>
                <a:srgbClr val="3D4965"/>
              </a:solidFill>
            </a:endParaRPr>
          </a:p>
          <a:p>
            <a:pPr marL="457200" marR="0" lvl="0" indent="-355600" algn="l" rtl="0">
              <a:lnSpc>
                <a:spcPct val="100000"/>
              </a:lnSpc>
              <a:spcBef>
                <a:spcPts val="0"/>
              </a:spcBef>
              <a:spcAft>
                <a:spcPts val="0"/>
              </a:spcAft>
              <a:buClr>
                <a:srgbClr val="3D4965"/>
              </a:buClr>
              <a:buSzPts val="2000"/>
              <a:buChar char="✘"/>
            </a:pPr>
            <a:r>
              <a:rPr lang="en" sz="2000">
                <a:solidFill>
                  <a:srgbClr val="3D4965"/>
                </a:solidFill>
              </a:rPr>
              <a:t>If the stressor is not able to be dealt with however, and if stressors become more cumulative, then the individual will enter the exhaustion stage</a:t>
            </a:r>
            <a:endParaRPr sz="2000">
              <a:solidFill>
                <a:srgbClr val="3D4965"/>
              </a:solidFill>
            </a:endParaRPr>
          </a:p>
        </p:txBody>
      </p:sp>
      <p:sp>
        <p:nvSpPr>
          <p:cNvPr id="701" name="Shape 701"/>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General Adaptation Syndrome</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276525" y="1058350"/>
            <a:ext cx="7422000" cy="3610800"/>
          </a:xfrm>
          <a:prstGeom prst="rect">
            <a:avLst/>
          </a:prstGeom>
        </p:spPr>
        <p:txBody>
          <a:bodyPr spcFirstLastPara="1" wrap="square" lIns="91425" tIns="91425" rIns="91425" bIns="91425" anchor="t" anchorCtr="0">
            <a:noAutofit/>
          </a:bodyPr>
          <a:lstStyle/>
          <a:p>
            <a:pPr marL="457200" lvl="0" indent="-355600" rtl="0">
              <a:lnSpc>
                <a:spcPct val="100000"/>
              </a:lnSpc>
              <a:spcBef>
                <a:spcPts val="600"/>
              </a:spcBef>
              <a:spcAft>
                <a:spcPts val="0"/>
              </a:spcAft>
              <a:buClr>
                <a:srgbClr val="3D4965"/>
              </a:buClr>
              <a:buSzPts val="2000"/>
              <a:buFont typeface="Arial"/>
              <a:buChar char="✘"/>
            </a:pPr>
            <a:r>
              <a:rPr lang="en" sz="2000">
                <a:solidFill>
                  <a:srgbClr val="3D4965"/>
                </a:solidFill>
              </a:rPr>
              <a:t>EXHAUSTION - the final stage of the GAS, where the body’s resources are now depleted and resistance to stress has dropped dramatically below normal levels</a:t>
            </a:r>
            <a:endParaRPr sz="2000">
              <a:solidFill>
                <a:srgbClr val="3D4965"/>
              </a:solidFill>
            </a:endParaRPr>
          </a:p>
          <a:p>
            <a:pPr marL="457200" lvl="0" indent="-355600" rtl="0">
              <a:lnSpc>
                <a:spcPct val="115000"/>
              </a:lnSpc>
              <a:spcBef>
                <a:spcPts val="0"/>
              </a:spcBef>
              <a:spcAft>
                <a:spcPts val="0"/>
              </a:spcAft>
              <a:buClr>
                <a:srgbClr val="3D4965"/>
              </a:buClr>
              <a:buSzPts val="2000"/>
              <a:buFont typeface="Arial"/>
              <a:buChar char="✘"/>
            </a:pPr>
            <a:r>
              <a:rPr lang="en" sz="2000">
                <a:solidFill>
                  <a:srgbClr val="3D4965"/>
                </a:solidFill>
              </a:rPr>
              <a:t>Signs of the alarm reaction may reappear, but the </a:t>
            </a:r>
            <a:r>
              <a:rPr lang="en" sz="2000" b="1">
                <a:solidFill>
                  <a:srgbClr val="3D4965"/>
                </a:solidFill>
              </a:rPr>
              <a:t>effects of the stressor can no longer be dealt with</a:t>
            </a:r>
            <a:endParaRPr sz="2000" b="1">
              <a:solidFill>
                <a:srgbClr val="3D4965"/>
              </a:solidFill>
            </a:endParaRPr>
          </a:p>
          <a:p>
            <a:pPr marL="457200" lvl="0" indent="-355600" rtl="0">
              <a:lnSpc>
                <a:spcPct val="115000"/>
              </a:lnSpc>
              <a:spcBef>
                <a:spcPts val="0"/>
              </a:spcBef>
              <a:spcAft>
                <a:spcPts val="0"/>
              </a:spcAft>
              <a:buClr>
                <a:srgbClr val="3D4965"/>
              </a:buClr>
              <a:buSzPts val="2000"/>
              <a:buFont typeface="Arial"/>
              <a:buChar char="✘"/>
            </a:pPr>
            <a:r>
              <a:rPr lang="en" sz="2000">
                <a:solidFill>
                  <a:srgbClr val="3D4965"/>
                </a:solidFill>
              </a:rPr>
              <a:t>Resistance to disease is very weak, and it becomes </a:t>
            </a:r>
            <a:r>
              <a:rPr lang="en" sz="2000" b="1">
                <a:solidFill>
                  <a:srgbClr val="3D4965"/>
                </a:solidFill>
              </a:rPr>
              <a:t>vulnerable to physical and psychological illnesses.</a:t>
            </a:r>
            <a:endParaRPr sz="2000" b="1">
              <a:solidFill>
                <a:srgbClr val="3D4965"/>
              </a:solidFill>
            </a:endParaRPr>
          </a:p>
          <a:p>
            <a:pPr marL="457200" lvl="0" indent="-355600" rtl="0">
              <a:lnSpc>
                <a:spcPct val="100000"/>
              </a:lnSpc>
              <a:spcBef>
                <a:spcPts val="0"/>
              </a:spcBef>
              <a:spcAft>
                <a:spcPts val="0"/>
              </a:spcAft>
              <a:buClr>
                <a:srgbClr val="3D4965"/>
              </a:buClr>
              <a:buSzPts val="2000"/>
              <a:buChar char="✘"/>
            </a:pPr>
            <a:r>
              <a:rPr lang="en" sz="2000">
                <a:solidFill>
                  <a:srgbClr val="3D4965"/>
                </a:solidFill>
              </a:rPr>
              <a:t>While stress does not necessarily cause disease, a strong relationship has been established between chronic stress and the increased likelihood of contracting a psychosomatic illness.</a:t>
            </a:r>
            <a:endParaRPr sz="2000">
              <a:solidFill>
                <a:srgbClr val="3D4965"/>
              </a:solidFill>
            </a:endParaRPr>
          </a:p>
          <a:p>
            <a:pPr marL="457200" lvl="0" indent="-355600" rtl="0">
              <a:lnSpc>
                <a:spcPct val="100000"/>
              </a:lnSpc>
              <a:spcBef>
                <a:spcPts val="0"/>
              </a:spcBef>
              <a:spcAft>
                <a:spcPts val="0"/>
              </a:spcAft>
              <a:buClr>
                <a:srgbClr val="3D4965"/>
              </a:buClr>
              <a:buSzPts val="2000"/>
              <a:buChar char="✘"/>
            </a:pPr>
            <a:r>
              <a:rPr lang="en" sz="2000">
                <a:solidFill>
                  <a:srgbClr val="3D4965"/>
                </a:solidFill>
              </a:rPr>
              <a:t>Increased levels of cortisol also contribute the vulnerability of the body</a:t>
            </a:r>
            <a:endParaRPr sz="2000">
              <a:solidFill>
                <a:srgbClr val="3D4965"/>
              </a:solidFill>
            </a:endParaRPr>
          </a:p>
        </p:txBody>
      </p:sp>
      <p:sp>
        <p:nvSpPr>
          <p:cNvPr id="707" name="Shape 707"/>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General Adaptation Syndrome</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276525" y="1058350"/>
            <a:ext cx="77319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600"/>
              </a:spcBef>
              <a:spcAft>
                <a:spcPts val="0"/>
              </a:spcAft>
              <a:buClr>
                <a:srgbClr val="3D4965"/>
              </a:buClr>
              <a:buSzPts val="2400"/>
              <a:buFont typeface="Arial"/>
              <a:buChar char="✘"/>
            </a:pPr>
            <a:r>
              <a:rPr lang="en" sz="2400">
                <a:solidFill>
                  <a:srgbClr val="3D4965"/>
                </a:solidFill>
              </a:rPr>
              <a:t>LAZARUS &amp; FOLKMAN’S TRANSACTIONAL MODEL OF STRESS</a:t>
            </a:r>
            <a:endParaRPr sz="2400">
              <a:solidFill>
                <a:srgbClr val="3D4965"/>
              </a:solidFill>
            </a:endParaRPr>
          </a:p>
          <a:p>
            <a:pPr marL="0" lvl="0" indent="0" rtl="0">
              <a:lnSpc>
                <a:spcPct val="100000"/>
              </a:lnSpc>
              <a:spcBef>
                <a:spcPts val="600"/>
              </a:spcBef>
              <a:spcAft>
                <a:spcPts val="0"/>
              </a:spcAft>
              <a:buNone/>
            </a:pPr>
            <a:endParaRPr sz="2400">
              <a:solidFill>
                <a:srgbClr val="3D4965"/>
              </a:solidFill>
            </a:endParaRPr>
          </a:p>
          <a:p>
            <a:pPr marL="914400" lvl="1" indent="-381000" rtl="0">
              <a:lnSpc>
                <a:spcPct val="100000"/>
              </a:lnSpc>
              <a:spcBef>
                <a:spcPts val="480"/>
              </a:spcBef>
              <a:spcAft>
                <a:spcPts val="0"/>
              </a:spcAft>
              <a:buClr>
                <a:srgbClr val="3D4965"/>
              </a:buClr>
              <a:buSzPts val="2400"/>
              <a:buFont typeface="Arial"/>
              <a:buChar char="✗"/>
            </a:pPr>
            <a:r>
              <a:rPr lang="en" sz="2400">
                <a:solidFill>
                  <a:srgbClr val="3D4965"/>
                </a:solidFill>
              </a:rPr>
              <a:t>Stress involves a transaction between the individual and the external environment</a:t>
            </a:r>
            <a:endParaRPr sz="2400">
              <a:solidFill>
                <a:srgbClr val="3D4965"/>
              </a:solidFill>
            </a:endParaRPr>
          </a:p>
          <a:p>
            <a:pPr marL="914400" lvl="1" indent="-381000" rtl="0">
              <a:lnSpc>
                <a:spcPct val="115000"/>
              </a:lnSpc>
              <a:spcBef>
                <a:spcPts val="0"/>
              </a:spcBef>
              <a:spcAft>
                <a:spcPts val="0"/>
              </a:spcAft>
              <a:buClr>
                <a:srgbClr val="3D4965"/>
              </a:buClr>
              <a:buSzPts val="2400"/>
              <a:buFont typeface="Arial"/>
              <a:buChar char="✗"/>
            </a:pPr>
            <a:r>
              <a:rPr lang="en" sz="2400">
                <a:solidFill>
                  <a:srgbClr val="3D4965"/>
                </a:solidFill>
              </a:rPr>
              <a:t>Coping will depend on the appraisal of the situation by the individual and their ability to cope</a:t>
            </a:r>
            <a:endParaRPr sz="2400">
              <a:solidFill>
                <a:srgbClr val="3D4965"/>
              </a:solidFill>
            </a:endParaRPr>
          </a:p>
          <a:p>
            <a:pPr marL="914400" lvl="1" indent="-381000" rtl="0">
              <a:lnSpc>
                <a:spcPct val="115000"/>
              </a:lnSpc>
              <a:spcBef>
                <a:spcPts val="0"/>
              </a:spcBef>
              <a:spcAft>
                <a:spcPts val="0"/>
              </a:spcAft>
              <a:buClr>
                <a:srgbClr val="3D4965"/>
              </a:buClr>
              <a:buSzPts val="2400"/>
              <a:buFont typeface="Arial"/>
              <a:buChar char="✗"/>
            </a:pPr>
            <a:r>
              <a:rPr lang="en" sz="2400">
                <a:solidFill>
                  <a:srgbClr val="3D4965"/>
                </a:solidFill>
              </a:rPr>
              <a:t>Stress is in the eye of the beholder - highly subjective</a:t>
            </a:r>
            <a:endParaRPr sz="2400">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13" name="Shape 713"/>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Psychological determinants of stress</a:t>
            </a:r>
            <a:endParaRPr sz="3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276525" y="905950"/>
            <a:ext cx="7731900" cy="3610800"/>
          </a:xfrm>
          <a:prstGeom prst="rect">
            <a:avLst/>
          </a:prstGeom>
        </p:spPr>
        <p:txBody>
          <a:bodyPr spcFirstLastPara="1" wrap="square" lIns="91425" tIns="91425" rIns="91425" bIns="91425" anchor="t" anchorCtr="0">
            <a:noAutofit/>
          </a:bodyPr>
          <a:lstStyle/>
          <a:p>
            <a:pPr marL="457200" lvl="0" indent="-368300" rtl="0">
              <a:lnSpc>
                <a:spcPct val="115000"/>
              </a:lnSpc>
              <a:spcBef>
                <a:spcPts val="500"/>
              </a:spcBef>
              <a:spcAft>
                <a:spcPts val="0"/>
              </a:spcAft>
              <a:buClr>
                <a:srgbClr val="3D4965"/>
              </a:buClr>
              <a:buSzPts val="2200"/>
              <a:buChar char="✘"/>
            </a:pPr>
            <a:r>
              <a:rPr lang="en" b="1">
                <a:solidFill>
                  <a:srgbClr val="3D4965"/>
                </a:solidFill>
              </a:rPr>
              <a:t>Primary appraisal</a:t>
            </a:r>
            <a:endParaRPr b="1">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Judge the significance of the situation</a:t>
            </a:r>
            <a:endParaRPr>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Is it </a:t>
            </a:r>
            <a:r>
              <a:rPr lang="en" i="1">
                <a:solidFill>
                  <a:srgbClr val="3D4965"/>
                </a:solidFill>
              </a:rPr>
              <a:t>irrelevant, benign-positive, stressful?</a:t>
            </a:r>
            <a:endParaRPr i="1">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Harm/loss – imminent</a:t>
            </a:r>
            <a:endParaRPr>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Threat – might happen</a:t>
            </a:r>
            <a:endParaRPr>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Challenge – potential for growth</a:t>
            </a:r>
            <a:endParaRPr>
              <a:solidFill>
                <a:srgbClr val="3D4965"/>
              </a:solidFill>
            </a:endParaRPr>
          </a:p>
          <a:p>
            <a:pPr marL="457200" lvl="0" indent="-368300" rtl="0">
              <a:lnSpc>
                <a:spcPct val="115000"/>
              </a:lnSpc>
              <a:spcBef>
                <a:spcPts val="0"/>
              </a:spcBef>
              <a:spcAft>
                <a:spcPts val="0"/>
              </a:spcAft>
              <a:buClr>
                <a:srgbClr val="3D4965"/>
              </a:buClr>
              <a:buSzPts val="2200"/>
              <a:buChar char="✘"/>
            </a:pPr>
            <a:r>
              <a:rPr lang="en" b="1">
                <a:solidFill>
                  <a:srgbClr val="3D4965"/>
                </a:solidFill>
              </a:rPr>
              <a:t>Secondary appraisal</a:t>
            </a:r>
            <a:endParaRPr b="1">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Evaluate our coping options and resources</a:t>
            </a:r>
            <a:endParaRPr>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Internal and external resources - if the coping strategies are ineffective, then stress will occur</a:t>
            </a:r>
            <a:endParaRPr>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Situation can be reappraised</a:t>
            </a:r>
            <a:endParaRPr>
              <a:solidFill>
                <a:srgbClr val="3D4965"/>
              </a:solidFill>
            </a:endParaRPr>
          </a:p>
          <a:p>
            <a:pPr marL="0" lvl="0" indent="0" rtl="0">
              <a:lnSpc>
                <a:spcPct val="100000"/>
              </a:lnSpc>
              <a:spcBef>
                <a:spcPts val="600"/>
              </a:spcBef>
              <a:spcAft>
                <a:spcPts val="0"/>
              </a:spcAft>
              <a:buNone/>
            </a:pPr>
            <a:endParaRPr>
              <a:solidFill>
                <a:srgbClr val="3D4965"/>
              </a:solidFill>
            </a:endParaRPr>
          </a:p>
          <a:p>
            <a:pPr marL="457200" lvl="0" indent="0" rtl="0">
              <a:lnSpc>
                <a:spcPct val="115000"/>
              </a:lnSpc>
              <a:spcBef>
                <a:spcPts val="800"/>
              </a:spcBef>
              <a:spcAft>
                <a:spcPts val="0"/>
              </a:spcAft>
              <a:buNone/>
            </a:pPr>
            <a:endParaRPr>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19" name="Shape 719"/>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Transactional Model of Stress</a:t>
            </a: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276525" y="905950"/>
            <a:ext cx="7731900" cy="3610800"/>
          </a:xfrm>
          <a:prstGeom prst="rect">
            <a:avLst/>
          </a:prstGeom>
        </p:spPr>
        <p:txBody>
          <a:bodyPr spcFirstLastPara="1" wrap="square" lIns="91425" tIns="91425" rIns="91425" bIns="91425" anchor="t" anchorCtr="0">
            <a:noAutofit/>
          </a:bodyPr>
          <a:lstStyle/>
          <a:p>
            <a:pPr marL="457200" lvl="0" indent="-368300" rtl="0">
              <a:lnSpc>
                <a:spcPct val="100000"/>
              </a:lnSpc>
              <a:spcBef>
                <a:spcPts val="500"/>
              </a:spcBef>
              <a:spcAft>
                <a:spcPts val="0"/>
              </a:spcAft>
              <a:buClr>
                <a:srgbClr val="3D4965"/>
              </a:buClr>
              <a:buSzPts val="2200"/>
              <a:buChar char="✘"/>
            </a:pPr>
            <a:r>
              <a:rPr lang="en" b="1">
                <a:solidFill>
                  <a:srgbClr val="3D4965"/>
                </a:solidFill>
                <a:latin typeface="Calibri"/>
                <a:ea typeface="Calibri"/>
                <a:cs typeface="Calibri"/>
                <a:sym typeface="Calibri"/>
              </a:rPr>
              <a:t>Reappraisal</a:t>
            </a:r>
            <a:endParaRPr b="1">
              <a:solidFill>
                <a:srgbClr val="3D4965"/>
              </a:solidFill>
              <a:latin typeface="Calibri"/>
              <a:ea typeface="Calibri"/>
              <a:cs typeface="Calibri"/>
              <a:sym typeface="Calibri"/>
            </a:endParaRPr>
          </a:p>
          <a:p>
            <a:pPr marL="914400" lvl="1" indent="-368300" rtl="0">
              <a:lnSpc>
                <a:spcPct val="100000"/>
              </a:lnSpc>
              <a:spcBef>
                <a:spcPts val="0"/>
              </a:spcBef>
              <a:spcAft>
                <a:spcPts val="0"/>
              </a:spcAft>
              <a:buClr>
                <a:srgbClr val="3D4965"/>
              </a:buClr>
              <a:buSzPts val="2200"/>
              <a:buChar char="✗"/>
            </a:pPr>
            <a:r>
              <a:rPr lang="en">
                <a:solidFill>
                  <a:srgbClr val="3D4965"/>
                </a:solidFill>
                <a:latin typeface="Calibri"/>
                <a:ea typeface="Calibri"/>
                <a:cs typeface="Calibri"/>
                <a:sym typeface="Calibri"/>
              </a:rPr>
              <a:t>Going back over an earlier stressor to determine if it warrants further attention</a:t>
            </a:r>
            <a:endParaRPr>
              <a:solidFill>
                <a:srgbClr val="3D4965"/>
              </a:solidFill>
              <a:latin typeface="Calibri"/>
              <a:ea typeface="Calibri"/>
              <a:cs typeface="Calibri"/>
              <a:sym typeface="Calibri"/>
            </a:endParaRPr>
          </a:p>
          <a:p>
            <a:pPr marL="457200" lvl="0" indent="-368300" rtl="0">
              <a:lnSpc>
                <a:spcPct val="100000"/>
              </a:lnSpc>
              <a:spcBef>
                <a:spcPts val="0"/>
              </a:spcBef>
              <a:spcAft>
                <a:spcPts val="0"/>
              </a:spcAft>
              <a:buClr>
                <a:srgbClr val="3D4965"/>
              </a:buClr>
              <a:buSzPts val="2200"/>
              <a:buChar char="✘"/>
            </a:pPr>
            <a:r>
              <a:rPr lang="en" b="1">
                <a:solidFill>
                  <a:srgbClr val="3D4965"/>
                </a:solidFill>
                <a:latin typeface="Calibri"/>
                <a:ea typeface="Calibri"/>
                <a:cs typeface="Calibri"/>
                <a:sym typeface="Calibri"/>
              </a:rPr>
              <a:t>Coping</a:t>
            </a:r>
            <a:endParaRPr b="1">
              <a:solidFill>
                <a:srgbClr val="3D4965"/>
              </a:solidFill>
              <a:latin typeface="Calibri"/>
              <a:ea typeface="Calibri"/>
              <a:cs typeface="Calibri"/>
              <a:sym typeface="Calibri"/>
            </a:endParaRPr>
          </a:p>
          <a:p>
            <a:pPr marL="914400" lvl="1" indent="-368300" rtl="0">
              <a:lnSpc>
                <a:spcPct val="100000"/>
              </a:lnSpc>
              <a:spcBef>
                <a:spcPts val="0"/>
              </a:spcBef>
              <a:spcAft>
                <a:spcPts val="0"/>
              </a:spcAft>
              <a:buClr>
                <a:srgbClr val="3D4965"/>
              </a:buClr>
              <a:buSzPts val="2200"/>
              <a:buChar char="✗"/>
            </a:pPr>
            <a:r>
              <a:rPr lang="en">
                <a:solidFill>
                  <a:srgbClr val="3D4965"/>
                </a:solidFill>
                <a:latin typeface="Calibri"/>
                <a:ea typeface="Calibri"/>
                <a:cs typeface="Calibri"/>
                <a:sym typeface="Calibri"/>
              </a:rPr>
              <a:t>Changing cognitive and behavioural efforts to meet stressors</a:t>
            </a:r>
            <a:endParaRPr>
              <a:solidFill>
                <a:srgbClr val="3D4965"/>
              </a:solidFill>
              <a:latin typeface="Calibri"/>
              <a:ea typeface="Calibri"/>
              <a:cs typeface="Calibri"/>
              <a:sym typeface="Calibri"/>
            </a:endParaRPr>
          </a:p>
          <a:p>
            <a:pPr marL="914400" lvl="1" indent="-368300" rtl="0">
              <a:lnSpc>
                <a:spcPct val="100000"/>
              </a:lnSpc>
              <a:spcBef>
                <a:spcPts val="0"/>
              </a:spcBef>
              <a:spcAft>
                <a:spcPts val="0"/>
              </a:spcAft>
              <a:buClr>
                <a:srgbClr val="3D4965"/>
              </a:buClr>
              <a:buSzPts val="2200"/>
              <a:buChar char="✗"/>
            </a:pPr>
            <a:r>
              <a:rPr lang="en">
                <a:solidFill>
                  <a:srgbClr val="3D4965"/>
                </a:solidFill>
                <a:latin typeface="Calibri"/>
                <a:ea typeface="Calibri"/>
                <a:cs typeface="Calibri"/>
                <a:sym typeface="Calibri"/>
              </a:rPr>
              <a:t>An attempt to manage</a:t>
            </a:r>
            <a:endParaRPr>
              <a:solidFill>
                <a:srgbClr val="3D4965"/>
              </a:solidFill>
              <a:latin typeface="Calibri"/>
              <a:ea typeface="Calibri"/>
              <a:cs typeface="Calibri"/>
              <a:sym typeface="Calibri"/>
            </a:endParaRPr>
          </a:p>
          <a:p>
            <a:pPr marL="457200" lvl="0" indent="-368300" rtl="0">
              <a:lnSpc>
                <a:spcPct val="100000"/>
              </a:lnSpc>
              <a:spcBef>
                <a:spcPts val="0"/>
              </a:spcBef>
              <a:spcAft>
                <a:spcPts val="0"/>
              </a:spcAft>
              <a:buClr>
                <a:srgbClr val="3D4965"/>
              </a:buClr>
              <a:buSzPts val="2200"/>
              <a:buChar char="✘"/>
            </a:pPr>
            <a:r>
              <a:rPr lang="en" b="1">
                <a:solidFill>
                  <a:srgbClr val="3D4965"/>
                </a:solidFill>
                <a:latin typeface="Calibri"/>
                <a:ea typeface="Calibri"/>
                <a:cs typeface="Calibri"/>
                <a:sym typeface="Calibri"/>
              </a:rPr>
              <a:t>Problem focused coping</a:t>
            </a:r>
            <a:endParaRPr b="1">
              <a:solidFill>
                <a:srgbClr val="3D4965"/>
              </a:solidFill>
              <a:latin typeface="Calibri"/>
              <a:ea typeface="Calibri"/>
              <a:cs typeface="Calibri"/>
              <a:sym typeface="Calibri"/>
            </a:endParaRPr>
          </a:p>
          <a:p>
            <a:pPr marL="914400" lvl="1" indent="-368300" rtl="0">
              <a:lnSpc>
                <a:spcPct val="100000"/>
              </a:lnSpc>
              <a:spcBef>
                <a:spcPts val="0"/>
              </a:spcBef>
              <a:spcAft>
                <a:spcPts val="0"/>
              </a:spcAft>
              <a:buClr>
                <a:srgbClr val="3D4965"/>
              </a:buClr>
              <a:buSzPts val="2200"/>
              <a:buChar char="✗"/>
            </a:pPr>
            <a:r>
              <a:rPr lang="en">
                <a:solidFill>
                  <a:srgbClr val="3D4965"/>
                </a:solidFill>
                <a:latin typeface="Calibri"/>
                <a:ea typeface="Calibri"/>
                <a:cs typeface="Calibri"/>
                <a:sym typeface="Calibri"/>
              </a:rPr>
              <a:t>Fix the source of the stress</a:t>
            </a:r>
            <a:endParaRPr>
              <a:solidFill>
                <a:srgbClr val="3D4965"/>
              </a:solidFill>
              <a:latin typeface="Calibri"/>
              <a:ea typeface="Calibri"/>
              <a:cs typeface="Calibri"/>
              <a:sym typeface="Calibri"/>
            </a:endParaRPr>
          </a:p>
          <a:p>
            <a:pPr marL="457200" lvl="0" indent="-368300" rtl="0">
              <a:lnSpc>
                <a:spcPct val="100000"/>
              </a:lnSpc>
              <a:spcBef>
                <a:spcPts val="0"/>
              </a:spcBef>
              <a:spcAft>
                <a:spcPts val="0"/>
              </a:spcAft>
              <a:buClr>
                <a:srgbClr val="3D4965"/>
              </a:buClr>
              <a:buSzPts val="2200"/>
              <a:buChar char="✘"/>
            </a:pPr>
            <a:r>
              <a:rPr lang="en" b="1">
                <a:solidFill>
                  <a:srgbClr val="3D4965"/>
                </a:solidFill>
                <a:latin typeface="Calibri"/>
                <a:ea typeface="Calibri"/>
                <a:cs typeface="Calibri"/>
                <a:sym typeface="Calibri"/>
              </a:rPr>
              <a:t>Emotion focused coping</a:t>
            </a:r>
            <a:endParaRPr b="1">
              <a:solidFill>
                <a:srgbClr val="3D4965"/>
              </a:solidFill>
              <a:latin typeface="Calibri"/>
              <a:ea typeface="Calibri"/>
              <a:cs typeface="Calibri"/>
              <a:sym typeface="Calibri"/>
            </a:endParaRPr>
          </a:p>
          <a:p>
            <a:pPr marL="914400" lvl="1" indent="-368300" rtl="0">
              <a:lnSpc>
                <a:spcPct val="100000"/>
              </a:lnSpc>
              <a:spcBef>
                <a:spcPts val="0"/>
              </a:spcBef>
              <a:spcAft>
                <a:spcPts val="0"/>
              </a:spcAft>
              <a:buClr>
                <a:srgbClr val="3D4965"/>
              </a:buClr>
              <a:buSzPts val="2200"/>
              <a:buChar char="✗"/>
            </a:pPr>
            <a:r>
              <a:rPr lang="en">
                <a:solidFill>
                  <a:srgbClr val="3D4965"/>
                </a:solidFill>
                <a:latin typeface="Calibri"/>
                <a:ea typeface="Calibri"/>
                <a:cs typeface="Calibri"/>
                <a:sym typeface="Calibri"/>
              </a:rPr>
              <a:t>Strategies to deal with emotional responses to stress</a:t>
            </a:r>
            <a:endParaRPr>
              <a:solidFill>
                <a:srgbClr val="3D4965"/>
              </a:solidFill>
              <a:latin typeface="Calibri"/>
              <a:ea typeface="Calibri"/>
              <a:cs typeface="Calibri"/>
              <a:sym typeface="Calibri"/>
            </a:endParaRPr>
          </a:p>
          <a:p>
            <a:pPr marL="0" marR="0" lvl="0" indent="0" algn="l" rtl="0">
              <a:lnSpc>
                <a:spcPct val="115000"/>
              </a:lnSpc>
              <a:spcBef>
                <a:spcPts val="500"/>
              </a:spcBef>
              <a:spcAft>
                <a:spcPts val="0"/>
              </a:spcAft>
              <a:buNone/>
            </a:pPr>
            <a:endParaRPr>
              <a:solidFill>
                <a:srgbClr val="3D4965"/>
              </a:solidFill>
            </a:endParaRPr>
          </a:p>
          <a:p>
            <a:pPr marL="0" lvl="0" indent="0" rtl="0">
              <a:lnSpc>
                <a:spcPct val="100000"/>
              </a:lnSpc>
              <a:spcBef>
                <a:spcPts val="600"/>
              </a:spcBef>
              <a:spcAft>
                <a:spcPts val="0"/>
              </a:spcAft>
              <a:buNone/>
            </a:pPr>
            <a:endParaRPr>
              <a:solidFill>
                <a:srgbClr val="3D4965"/>
              </a:solidFill>
            </a:endParaRPr>
          </a:p>
          <a:p>
            <a:pPr marL="457200" lvl="0" indent="0" rtl="0">
              <a:lnSpc>
                <a:spcPct val="115000"/>
              </a:lnSpc>
              <a:spcBef>
                <a:spcPts val="800"/>
              </a:spcBef>
              <a:spcAft>
                <a:spcPts val="0"/>
              </a:spcAft>
              <a:buNone/>
            </a:pPr>
            <a:endParaRPr>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25" name="Shape 725"/>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Transactional Model of Stress</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276525" y="1134550"/>
            <a:ext cx="7731900" cy="3610800"/>
          </a:xfrm>
          <a:prstGeom prst="rect">
            <a:avLst/>
          </a:prstGeom>
        </p:spPr>
        <p:txBody>
          <a:bodyPr spcFirstLastPara="1" wrap="square" lIns="91425" tIns="91425" rIns="91425" bIns="91425" anchor="t" anchorCtr="0">
            <a:noAutofit/>
          </a:bodyPr>
          <a:lstStyle/>
          <a:p>
            <a:pPr marL="457200" lvl="0" indent="-368300" rtl="0">
              <a:lnSpc>
                <a:spcPct val="100000"/>
              </a:lnSpc>
              <a:spcBef>
                <a:spcPts val="500"/>
              </a:spcBef>
              <a:spcAft>
                <a:spcPts val="0"/>
              </a:spcAft>
              <a:buClr>
                <a:srgbClr val="3D4965"/>
              </a:buClr>
              <a:buSzPts val="2200"/>
              <a:buChar char="✘"/>
            </a:pPr>
            <a:r>
              <a:rPr lang="en">
                <a:solidFill>
                  <a:srgbClr val="3D4965"/>
                </a:solidFill>
              </a:rPr>
              <a:t>Can influence the stress response</a:t>
            </a:r>
            <a:endParaRPr>
              <a:solidFill>
                <a:srgbClr val="3D4965"/>
              </a:solidFill>
            </a:endParaRPr>
          </a:p>
          <a:p>
            <a:pPr marL="457200" lvl="0" indent="-368300" rtl="0">
              <a:lnSpc>
                <a:spcPct val="100000"/>
              </a:lnSpc>
              <a:spcBef>
                <a:spcPts val="0"/>
              </a:spcBef>
              <a:spcAft>
                <a:spcPts val="0"/>
              </a:spcAft>
              <a:buClr>
                <a:srgbClr val="3D4965"/>
              </a:buClr>
              <a:buSzPts val="2200"/>
              <a:buChar char="✘"/>
            </a:pPr>
            <a:r>
              <a:rPr lang="en">
                <a:solidFill>
                  <a:srgbClr val="3D4965"/>
                </a:solidFill>
              </a:rPr>
              <a:t>Relationships, lack of social skills, lack of support, bullied, discrimination, etc.</a:t>
            </a:r>
            <a:endParaRPr>
              <a:solidFill>
                <a:srgbClr val="3D4965"/>
              </a:solidFill>
            </a:endParaRPr>
          </a:p>
          <a:p>
            <a:pPr marL="457200" lvl="0" indent="-368300" rtl="0">
              <a:lnSpc>
                <a:spcPct val="100000"/>
              </a:lnSpc>
              <a:spcBef>
                <a:spcPts val="0"/>
              </a:spcBef>
              <a:spcAft>
                <a:spcPts val="0"/>
              </a:spcAft>
              <a:buClr>
                <a:srgbClr val="3D4965"/>
              </a:buClr>
              <a:buSzPts val="2200"/>
              <a:buChar char="✘"/>
            </a:pPr>
            <a:r>
              <a:rPr lang="en" b="1">
                <a:solidFill>
                  <a:srgbClr val="3D4965"/>
                </a:solidFill>
              </a:rPr>
              <a:t>Social Readjustment </a:t>
            </a:r>
            <a:r>
              <a:rPr lang="en">
                <a:solidFill>
                  <a:srgbClr val="3D4965"/>
                </a:solidFill>
              </a:rPr>
              <a:t>– the amount of change in lifestyle after a specific event</a:t>
            </a:r>
            <a:endParaRPr>
              <a:solidFill>
                <a:srgbClr val="3D4965"/>
              </a:solidFill>
            </a:endParaRPr>
          </a:p>
          <a:p>
            <a:pPr marL="457200" lvl="0" indent="-368300" rtl="0">
              <a:lnSpc>
                <a:spcPct val="100000"/>
              </a:lnSpc>
              <a:spcBef>
                <a:spcPts val="0"/>
              </a:spcBef>
              <a:spcAft>
                <a:spcPts val="0"/>
              </a:spcAft>
              <a:buClr>
                <a:srgbClr val="3D4965"/>
              </a:buClr>
              <a:buSzPts val="2200"/>
              <a:buChar char="✘"/>
            </a:pPr>
            <a:r>
              <a:rPr lang="en">
                <a:solidFill>
                  <a:srgbClr val="3D4965"/>
                </a:solidFill>
              </a:rPr>
              <a:t>Large changes can cause stress</a:t>
            </a:r>
            <a:endParaRPr>
              <a:solidFill>
                <a:srgbClr val="3D4965"/>
              </a:solidFill>
            </a:endParaRPr>
          </a:p>
          <a:p>
            <a:pPr marL="457200" lvl="0" indent="-368300" rtl="0">
              <a:lnSpc>
                <a:spcPct val="100000"/>
              </a:lnSpc>
              <a:spcBef>
                <a:spcPts val="0"/>
              </a:spcBef>
              <a:spcAft>
                <a:spcPts val="0"/>
              </a:spcAft>
              <a:buClr>
                <a:srgbClr val="3D4965"/>
              </a:buClr>
              <a:buSzPts val="2200"/>
              <a:buChar char="✘"/>
            </a:pPr>
            <a:r>
              <a:rPr lang="en">
                <a:solidFill>
                  <a:srgbClr val="3D4965"/>
                </a:solidFill>
              </a:rPr>
              <a:t>Not all events are universally stressful</a:t>
            </a:r>
            <a:endParaRPr>
              <a:solidFill>
                <a:srgbClr val="3D4965"/>
              </a:solidFill>
            </a:endParaRPr>
          </a:p>
          <a:p>
            <a:pPr marL="457200" lvl="0" indent="-368300" rtl="0">
              <a:lnSpc>
                <a:spcPct val="100000"/>
              </a:lnSpc>
              <a:spcBef>
                <a:spcPts val="0"/>
              </a:spcBef>
              <a:spcAft>
                <a:spcPts val="0"/>
              </a:spcAft>
              <a:buClr>
                <a:srgbClr val="3D4965"/>
              </a:buClr>
              <a:buSzPts val="2200"/>
              <a:buChar char="✘"/>
            </a:pPr>
            <a:r>
              <a:rPr lang="en">
                <a:solidFill>
                  <a:srgbClr val="3D4965"/>
                </a:solidFill>
              </a:rPr>
              <a:t>It does depend on the person’s perception and circumstances</a:t>
            </a:r>
            <a:endParaRPr>
              <a:solidFill>
                <a:srgbClr val="3D4965"/>
              </a:solidFill>
            </a:endParaRPr>
          </a:p>
          <a:p>
            <a:pPr marL="914400" lvl="1" indent="-368300" rtl="0">
              <a:lnSpc>
                <a:spcPct val="100000"/>
              </a:lnSpc>
              <a:spcBef>
                <a:spcPts val="0"/>
              </a:spcBef>
              <a:spcAft>
                <a:spcPts val="0"/>
              </a:spcAft>
              <a:buClr>
                <a:srgbClr val="3D4965"/>
              </a:buClr>
              <a:buSzPts val="2200"/>
              <a:buChar char="✗"/>
            </a:pPr>
            <a:r>
              <a:rPr lang="en">
                <a:solidFill>
                  <a:srgbClr val="3D4965"/>
                </a:solidFill>
              </a:rPr>
              <a:t>EG. Leaving an abusive marriage would be less stressful than remaining married </a:t>
            </a:r>
            <a:endParaRPr>
              <a:solidFill>
                <a:srgbClr val="3D4965"/>
              </a:solidFill>
            </a:endParaRPr>
          </a:p>
          <a:p>
            <a:pPr marL="0" lvl="0" indent="0" rtl="0">
              <a:lnSpc>
                <a:spcPct val="100000"/>
              </a:lnSpc>
              <a:spcBef>
                <a:spcPts val="500"/>
              </a:spcBef>
              <a:spcAft>
                <a:spcPts val="0"/>
              </a:spcAft>
              <a:buNone/>
            </a:pPr>
            <a:endParaRPr sz="2000" b="1">
              <a:solidFill>
                <a:srgbClr val="3D4965"/>
              </a:solidFill>
            </a:endParaRPr>
          </a:p>
          <a:p>
            <a:pPr marL="0" marR="0" lvl="0" indent="0" algn="l" rtl="0">
              <a:lnSpc>
                <a:spcPct val="100000"/>
              </a:lnSpc>
              <a:spcBef>
                <a:spcPts val="500"/>
              </a:spcBef>
              <a:spcAft>
                <a:spcPts val="0"/>
              </a:spcAft>
              <a:buNone/>
            </a:pPr>
            <a:endParaRPr>
              <a:solidFill>
                <a:srgbClr val="3D4965"/>
              </a:solidFill>
            </a:endParaRPr>
          </a:p>
          <a:p>
            <a:pPr marL="0" marR="0" lvl="0" indent="0" algn="l" rtl="0">
              <a:lnSpc>
                <a:spcPct val="100000"/>
              </a:lnSpc>
              <a:spcBef>
                <a:spcPts val="500"/>
              </a:spcBef>
              <a:spcAft>
                <a:spcPts val="0"/>
              </a:spcAft>
              <a:buNone/>
            </a:pPr>
            <a:endParaRPr>
              <a:solidFill>
                <a:srgbClr val="3D4965"/>
              </a:solidFill>
            </a:endParaRPr>
          </a:p>
          <a:p>
            <a:pPr marL="0" lvl="0" indent="0" rtl="0">
              <a:lnSpc>
                <a:spcPct val="100000"/>
              </a:lnSpc>
              <a:spcBef>
                <a:spcPts val="600"/>
              </a:spcBef>
              <a:spcAft>
                <a:spcPts val="0"/>
              </a:spcAft>
              <a:buNone/>
            </a:pPr>
            <a:endParaRPr>
              <a:solidFill>
                <a:srgbClr val="3D4965"/>
              </a:solidFill>
            </a:endParaRPr>
          </a:p>
          <a:p>
            <a:pPr marL="457200" lvl="0" indent="0" rtl="0">
              <a:lnSpc>
                <a:spcPct val="100000"/>
              </a:lnSpc>
              <a:spcBef>
                <a:spcPts val="800"/>
              </a:spcBef>
              <a:spcAft>
                <a:spcPts val="0"/>
              </a:spcAft>
              <a:buNone/>
            </a:pPr>
            <a:endParaRPr>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31" name="Shape 731"/>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Factors influencing stress - Social </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276525" y="1134550"/>
            <a:ext cx="77319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500"/>
              </a:spcBef>
              <a:spcAft>
                <a:spcPts val="0"/>
              </a:spcAft>
              <a:buClr>
                <a:srgbClr val="3D4965"/>
              </a:buClr>
              <a:buSzPts val="2400"/>
              <a:buChar char="✘"/>
            </a:pPr>
            <a:r>
              <a:rPr lang="en" sz="2400">
                <a:solidFill>
                  <a:srgbClr val="3D4965"/>
                </a:solidFill>
              </a:rPr>
              <a:t>Immigrants, refugees, asylum seekers</a:t>
            </a:r>
            <a:endParaRPr sz="2400">
              <a:solidFill>
                <a:srgbClr val="3D4965"/>
              </a:solidFill>
            </a:endParaRPr>
          </a:p>
          <a:p>
            <a:pPr marL="457200" lvl="0" indent="-381000" rtl="0">
              <a:lnSpc>
                <a:spcPct val="100000"/>
              </a:lnSpc>
              <a:spcBef>
                <a:spcPts val="0"/>
              </a:spcBef>
              <a:spcAft>
                <a:spcPts val="0"/>
              </a:spcAft>
              <a:buClr>
                <a:srgbClr val="3D4965"/>
              </a:buClr>
              <a:buSzPts val="2400"/>
              <a:buChar char="✘"/>
            </a:pPr>
            <a:r>
              <a:rPr lang="en" sz="2400" b="1">
                <a:solidFill>
                  <a:srgbClr val="3D4965"/>
                </a:solidFill>
              </a:rPr>
              <a:t>Acculturation</a:t>
            </a:r>
            <a:r>
              <a:rPr lang="en" sz="2400">
                <a:solidFill>
                  <a:srgbClr val="3D4965"/>
                </a:solidFill>
              </a:rPr>
              <a:t> – adapting the values customs and language of a new culture</a:t>
            </a:r>
            <a:endParaRPr sz="2400">
              <a:solidFill>
                <a:srgbClr val="3D4965"/>
              </a:solidFill>
            </a:endParaRPr>
          </a:p>
          <a:p>
            <a:pPr marL="457200" lvl="0" indent="-381000" rtl="0">
              <a:lnSpc>
                <a:spcPct val="100000"/>
              </a:lnSpc>
              <a:spcBef>
                <a:spcPts val="0"/>
              </a:spcBef>
              <a:spcAft>
                <a:spcPts val="0"/>
              </a:spcAft>
              <a:buClr>
                <a:srgbClr val="3D4965"/>
              </a:buClr>
              <a:buSzPts val="2400"/>
              <a:buChar char="✘"/>
            </a:pPr>
            <a:r>
              <a:rPr lang="en" sz="2400">
                <a:solidFill>
                  <a:srgbClr val="3D4965"/>
                </a:solidFill>
              </a:rPr>
              <a:t>Entering a new culture at a lower socioeconomic level, trouble preserving old values</a:t>
            </a:r>
            <a:endParaRPr sz="2400">
              <a:solidFill>
                <a:srgbClr val="3D4965"/>
              </a:solidFill>
            </a:endParaRPr>
          </a:p>
          <a:p>
            <a:pPr marL="457200" lvl="0" indent="-381000" rtl="0">
              <a:lnSpc>
                <a:spcPct val="100000"/>
              </a:lnSpc>
              <a:spcBef>
                <a:spcPts val="0"/>
              </a:spcBef>
              <a:spcAft>
                <a:spcPts val="0"/>
              </a:spcAft>
              <a:buClr>
                <a:srgbClr val="3D4965"/>
              </a:buClr>
              <a:buSzPts val="2400"/>
              <a:buChar char="✘"/>
            </a:pPr>
            <a:r>
              <a:rPr lang="en" sz="2400">
                <a:solidFill>
                  <a:srgbClr val="3D4965"/>
                </a:solidFill>
              </a:rPr>
              <a:t>Refugees – post traumatic stress</a:t>
            </a:r>
            <a:endParaRPr sz="2400">
              <a:solidFill>
                <a:srgbClr val="3D4965"/>
              </a:solidFill>
            </a:endParaRPr>
          </a:p>
          <a:p>
            <a:pPr marL="457200" lvl="0" indent="-381000" rtl="0">
              <a:lnSpc>
                <a:spcPct val="100000"/>
              </a:lnSpc>
              <a:spcBef>
                <a:spcPts val="0"/>
              </a:spcBef>
              <a:spcAft>
                <a:spcPts val="0"/>
              </a:spcAft>
              <a:buClr>
                <a:srgbClr val="3D4965"/>
              </a:buClr>
              <a:buSzPts val="2400"/>
              <a:buChar char="✘"/>
            </a:pPr>
            <a:r>
              <a:rPr lang="en" sz="2400">
                <a:solidFill>
                  <a:srgbClr val="3D4965"/>
                </a:solidFill>
              </a:rPr>
              <a:t>Racism  - clear link to mental health problems in targets</a:t>
            </a:r>
            <a:endParaRPr sz="2400">
              <a:solidFill>
                <a:srgbClr val="3D4965"/>
              </a:solidFill>
            </a:endParaRPr>
          </a:p>
          <a:p>
            <a:pPr marL="0" lvl="0" indent="0" rtl="0">
              <a:lnSpc>
                <a:spcPct val="100000"/>
              </a:lnSpc>
              <a:spcBef>
                <a:spcPts val="500"/>
              </a:spcBef>
              <a:spcAft>
                <a:spcPts val="0"/>
              </a:spcAft>
              <a:buNone/>
            </a:pPr>
            <a:endParaRPr sz="2400" b="1">
              <a:solidFill>
                <a:srgbClr val="3D4965"/>
              </a:solidFill>
            </a:endParaRPr>
          </a:p>
          <a:p>
            <a:pPr marL="0" marR="0" lvl="0" indent="0" algn="l" rtl="0">
              <a:lnSpc>
                <a:spcPct val="100000"/>
              </a:lnSpc>
              <a:spcBef>
                <a:spcPts val="500"/>
              </a:spcBef>
              <a:spcAft>
                <a:spcPts val="0"/>
              </a:spcAft>
              <a:buNone/>
            </a:pPr>
            <a:endParaRPr sz="2400">
              <a:solidFill>
                <a:srgbClr val="3D4965"/>
              </a:solidFill>
            </a:endParaRPr>
          </a:p>
          <a:p>
            <a:pPr marL="0" marR="0" lvl="0" indent="0" algn="l" rtl="0">
              <a:lnSpc>
                <a:spcPct val="100000"/>
              </a:lnSpc>
              <a:spcBef>
                <a:spcPts val="500"/>
              </a:spcBef>
              <a:spcAft>
                <a:spcPts val="0"/>
              </a:spcAft>
              <a:buNone/>
            </a:pPr>
            <a:endParaRPr sz="2400">
              <a:solidFill>
                <a:srgbClr val="3D4965"/>
              </a:solidFill>
            </a:endParaRPr>
          </a:p>
          <a:p>
            <a:pPr marL="0" lvl="0" indent="0" rtl="0">
              <a:lnSpc>
                <a:spcPct val="100000"/>
              </a:lnSpc>
              <a:spcBef>
                <a:spcPts val="600"/>
              </a:spcBef>
              <a:spcAft>
                <a:spcPts val="0"/>
              </a:spcAft>
              <a:buNone/>
            </a:pPr>
            <a:endParaRPr sz="2400">
              <a:solidFill>
                <a:srgbClr val="3D4965"/>
              </a:solidFill>
            </a:endParaRPr>
          </a:p>
          <a:p>
            <a:pPr marL="457200" lvl="0" indent="0" rtl="0">
              <a:lnSpc>
                <a:spcPct val="100000"/>
              </a:lnSpc>
              <a:spcBef>
                <a:spcPts val="800"/>
              </a:spcBef>
              <a:spcAft>
                <a:spcPts val="0"/>
              </a:spcAft>
              <a:buNone/>
            </a:pPr>
            <a:endParaRPr sz="2400">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37" name="Shape 737"/>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Factors influencing stress - Cultural </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276525" y="1134550"/>
            <a:ext cx="7731900" cy="3610800"/>
          </a:xfrm>
          <a:prstGeom prst="rect">
            <a:avLst/>
          </a:prstGeom>
        </p:spPr>
        <p:txBody>
          <a:bodyPr spcFirstLastPara="1" wrap="square" lIns="91425" tIns="91425" rIns="91425" bIns="91425" anchor="t" anchorCtr="0">
            <a:noAutofit/>
          </a:bodyPr>
          <a:lstStyle/>
          <a:p>
            <a:pPr marL="457200" lvl="0" indent="-381000" rtl="0">
              <a:lnSpc>
                <a:spcPct val="115000"/>
              </a:lnSpc>
              <a:spcBef>
                <a:spcPts val="700"/>
              </a:spcBef>
              <a:spcAft>
                <a:spcPts val="0"/>
              </a:spcAft>
              <a:buClr>
                <a:srgbClr val="3D4965"/>
              </a:buClr>
              <a:buSzPts val="2400"/>
              <a:buChar char="✘"/>
            </a:pPr>
            <a:r>
              <a:rPr lang="en" sz="2800">
                <a:solidFill>
                  <a:srgbClr val="3D4965"/>
                </a:solidFill>
              </a:rPr>
              <a:t>Crowding linked to the stress response</a:t>
            </a:r>
            <a:endParaRPr sz="2800">
              <a:solidFill>
                <a:srgbClr val="3D4965"/>
              </a:solidFill>
            </a:endParaRPr>
          </a:p>
          <a:p>
            <a:pPr marL="457200" lvl="0" indent="-381000" rtl="0">
              <a:lnSpc>
                <a:spcPct val="115000"/>
              </a:lnSpc>
              <a:spcBef>
                <a:spcPts val="0"/>
              </a:spcBef>
              <a:spcAft>
                <a:spcPts val="0"/>
              </a:spcAft>
              <a:buClr>
                <a:srgbClr val="3D4965"/>
              </a:buClr>
              <a:buSzPts val="2400"/>
              <a:buChar char="✘"/>
            </a:pPr>
            <a:r>
              <a:rPr lang="en" sz="2800">
                <a:solidFill>
                  <a:srgbClr val="3D4965"/>
                </a:solidFill>
              </a:rPr>
              <a:t>Crowding is a subjective experience</a:t>
            </a:r>
            <a:endParaRPr sz="2800">
              <a:solidFill>
                <a:srgbClr val="3D4965"/>
              </a:solidFill>
            </a:endParaRPr>
          </a:p>
          <a:p>
            <a:pPr marL="0" lvl="0" indent="0" rtl="0">
              <a:lnSpc>
                <a:spcPct val="115000"/>
              </a:lnSpc>
              <a:spcBef>
                <a:spcPts val="700"/>
              </a:spcBef>
              <a:spcAft>
                <a:spcPts val="0"/>
              </a:spcAft>
              <a:buNone/>
            </a:pPr>
            <a:endParaRPr sz="1200">
              <a:solidFill>
                <a:srgbClr val="3D4965"/>
              </a:solidFill>
            </a:endParaRPr>
          </a:p>
          <a:p>
            <a:pPr marL="457200" lvl="0" indent="-381000" rtl="0">
              <a:lnSpc>
                <a:spcPct val="115000"/>
              </a:lnSpc>
              <a:spcBef>
                <a:spcPts val="700"/>
              </a:spcBef>
              <a:spcAft>
                <a:spcPts val="0"/>
              </a:spcAft>
              <a:buClr>
                <a:srgbClr val="3D4965"/>
              </a:buClr>
              <a:buSzPts val="2400"/>
              <a:buChar char="✘"/>
            </a:pPr>
            <a:r>
              <a:rPr lang="en" sz="2800">
                <a:solidFill>
                  <a:srgbClr val="3D4965"/>
                </a:solidFill>
              </a:rPr>
              <a:t>Personal space is important</a:t>
            </a:r>
            <a:endParaRPr sz="2800">
              <a:solidFill>
                <a:srgbClr val="3D4965"/>
              </a:solidFill>
            </a:endParaRPr>
          </a:p>
          <a:p>
            <a:pPr marL="914400" lvl="1" indent="-381000" rtl="0">
              <a:lnSpc>
                <a:spcPct val="115000"/>
              </a:lnSpc>
              <a:spcBef>
                <a:spcPts val="0"/>
              </a:spcBef>
              <a:spcAft>
                <a:spcPts val="0"/>
              </a:spcAft>
              <a:buClr>
                <a:srgbClr val="3D4965"/>
              </a:buClr>
              <a:buSzPts val="2400"/>
              <a:buChar char="✗"/>
            </a:pPr>
            <a:r>
              <a:rPr lang="en" sz="2800">
                <a:solidFill>
                  <a:srgbClr val="3D4965"/>
                </a:solidFill>
              </a:rPr>
              <a:t>loved ones &lt; 50cm</a:t>
            </a:r>
            <a:endParaRPr sz="2800">
              <a:solidFill>
                <a:srgbClr val="3D4965"/>
              </a:solidFill>
            </a:endParaRPr>
          </a:p>
          <a:p>
            <a:pPr marL="914400" lvl="1" indent="-406400" rtl="0">
              <a:lnSpc>
                <a:spcPct val="115000"/>
              </a:lnSpc>
              <a:spcBef>
                <a:spcPts val="0"/>
              </a:spcBef>
              <a:spcAft>
                <a:spcPts val="0"/>
              </a:spcAft>
              <a:buClr>
                <a:srgbClr val="3D4965"/>
              </a:buClr>
              <a:buSzPts val="2800"/>
              <a:buChar char="✗"/>
            </a:pPr>
            <a:r>
              <a:rPr lang="en" sz="2800">
                <a:solidFill>
                  <a:srgbClr val="3D4965"/>
                </a:solidFill>
              </a:rPr>
              <a:t>Good friends 50 – 150 cm</a:t>
            </a:r>
            <a:endParaRPr sz="2800">
              <a:solidFill>
                <a:srgbClr val="3D4965"/>
              </a:solidFill>
            </a:endParaRPr>
          </a:p>
          <a:p>
            <a:pPr marL="914400" lvl="1" indent="-381000" rtl="0">
              <a:lnSpc>
                <a:spcPct val="115000"/>
              </a:lnSpc>
              <a:spcBef>
                <a:spcPts val="0"/>
              </a:spcBef>
              <a:spcAft>
                <a:spcPts val="0"/>
              </a:spcAft>
              <a:buClr>
                <a:srgbClr val="3D4965"/>
              </a:buClr>
              <a:buSzPts val="2400"/>
              <a:buChar char="✗"/>
            </a:pPr>
            <a:r>
              <a:rPr lang="en" sz="2800">
                <a:solidFill>
                  <a:srgbClr val="3D4965"/>
                </a:solidFill>
              </a:rPr>
              <a:t>Strangers &gt; 150 cm</a:t>
            </a:r>
            <a:endParaRPr sz="2800">
              <a:solidFill>
                <a:srgbClr val="3D4965"/>
              </a:solidFill>
            </a:endParaRPr>
          </a:p>
          <a:p>
            <a:pPr marL="0" lvl="0" indent="0" rtl="0">
              <a:lnSpc>
                <a:spcPct val="100000"/>
              </a:lnSpc>
              <a:spcBef>
                <a:spcPts val="600"/>
              </a:spcBef>
              <a:spcAft>
                <a:spcPts val="0"/>
              </a:spcAft>
              <a:buNone/>
            </a:pPr>
            <a:endParaRPr sz="2400">
              <a:solidFill>
                <a:srgbClr val="3D4965"/>
              </a:solidFill>
            </a:endParaRPr>
          </a:p>
          <a:p>
            <a:pPr marL="0" lvl="0" indent="0" rtl="0">
              <a:lnSpc>
                <a:spcPct val="100000"/>
              </a:lnSpc>
              <a:spcBef>
                <a:spcPts val="500"/>
              </a:spcBef>
              <a:spcAft>
                <a:spcPts val="0"/>
              </a:spcAft>
              <a:buNone/>
            </a:pPr>
            <a:endParaRPr sz="2400" b="1">
              <a:solidFill>
                <a:srgbClr val="3D4965"/>
              </a:solidFill>
            </a:endParaRPr>
          </a:p>
          <a:p>
            <a:pPr marL="0" marR="0" lvl="0" indent="0" algn="l" rtl="0">
              <a:lnSpc>
                <a:spcPct val="100000"/>
              </a:lnSpc>
              <a:spcBef>
                <a:spcPts val="500"/>
              </a:spcBef>
              <a:spcAft>
                <a:spcPts val="0"/>
              </a:spcAft>
              <a:buNone/>
            </a:pPr>
            <a:endParaRPr sz="2400">
              <a:solidFill>
                <a:srgbClr val="3D4965"/>
              </a:solidFill>
            </a:endParaRPr>
          </a:p>
          <a:p>
            <a:pPr marL="0" marR="0" lvl="0" indent="0" algn="l" rtl="0">
              <a:lnSpc>
                <a:spcPct val="100000"/>
              </a:lnSpc>
              <a:spcBef>
                <a:spcPts val="500"/>
              </a:spcBef>
              <a:spcAft>
                <a:spcPts val="0"/>
              </a:spcAft>
              <a:buNone/>
            </a:pPr>
            <a:endParaRPr sz="2400">
              <a:solidFill>
                <a:srgbClr val="3D4965"/>
              </a:solidFill>
            </a:endParaRPr>
          </a:p>
          <a:p>
            <a:pPr marL="0" lvl="0" indent="0" rtl="0">
              <a:lnSpc>
                <a:spcPct val="100000"/>
              </a:lnSpc>
              <a:spcBef>
                <a:spcPts val="600"/>
              </a:spcBef>
              <a:spcAft>
                <a:spcPts val="0"/>
              </a:spcAft>
              <a:buNone/>
            </a:pPr>
            <a:endParaRPr sz="2400">
              <a:solidFill>
                <a:srgbClr val="3D4965"/>
              </a:solidFill>
            </a:endParaRPr>
          </a:p>
          <a:p>
            <a:pPr marL="457200" lvl="0" indent="0" rtl="0">
              <a:lnSpc>
                <a:spcPct val="100000"/>
              </a:lnSpc>
              <a:spcBef>
                <a:spcPts val="800"/>
              </a:spcBef>
              <a:spcAft>
                <a:spcPts val="0"/>
              </a:spcAft>
              <a:buNone/>
            </a:pPr>
            <a:endParaRPr sz="2400">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43" name="Shape 743"/>
          <p:cNvSpPr txBox="1">
            <a:spLocks noGrp="1"/>
          </p:cNvSpPr>
          <p:nvPr>
            <p:ph type="title"/>
          </p:nvPr>
        </p:nvSpPr>
        <p:spPr>
          <a:xfrm>
            <a:off x="276525" y="225025"/>
            <a:ext cx="7305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Factors influencing stress - Environmental </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276525" y="1134550"/>
            <a:ext cx="7731900" cy="3610800"/>
          </a:xfrm>
          <a:prstGeom prst="rect">
            <a:avLst/>
          </a:prstGeom>
        </p:spPr>
        <p:txBody>
          <a:bodyPr spcFirstLastPara="1" wrap="square" lIns="91425" tIns="91425" rIns="91425" bIns="91425" anchor="t" anchorCtr="0">
            <a:noAutofit/>
          </a:bodyPr>
          <a:lstStyle/>
          <a:p>
            <a:pPr marL="457200" lvl="0" indent="-368300" rtl="0">
              <a:lnSpc>
                <a:spcPct val="115000"/>
              </a:lnSpc>
              <a:spcBef>
                <a:spcPts val="500"/>
              </a:spcBef>
              <a:spcAft>
                <a:spcPts val="0"/>
              </a:spcAft>
              <a:buClr>
                <a:srgbClr val="3D4965"/>
              </a:buClr>
              <a:buSzPts val="2200"/>
              <a:buChar char="✘"/>
            </a:pPr>
            <a:r>
              <a:rPr lang="en" sz="2000" b="1">
                <a:solidFill>
                  <a:srgbClr val="3D4965"/>
                </a:solidFill>
              </a:rPr>
              <a:t>Biofeedback </a:t>
            </a:r>
            <a:r>
              <a:rPr lang="en" sz="2000">
                <a:solidFill>
                  <a:srgbClr val="3D4965"/>
                </a:solidFill>
              </a:rPr>
              <a:t>– feedback on a bodily response, eg. Beep when heart beats</a:t>
            </a:r>
            <a:endParaRPr sz="2000">
              <a:solidFill>
                <a:srgbClr val="3D4965"/>
              </a:solidFill>
            </a:endParaRPr>
          </a:p>
          <a:p>
            <a:pPr marL="914400" lvl="1" indent="-368300" rtl="0">
              <a:lnSpc>
                <a:spcPct val="115000"/>
              </a:lnSpc>
              <a:spcBef>
                <a:spcPts val="0"/>
              </a:spcBef>
              <a:spcAft>
                <a:spcPts val="0"/>
              </a:spcAft>
              <a:buClr>
                <a:srgbClr val="3D4965"/>
              </a:buClr>
              <a:buSzPts val="2200"/>
              <a:buChar char="✗"/>
            </a:pPr>
            <a:r>
              <a:rPr lang="en" sz="2000">
                <a:solidFill>
                  <a:srgbClr val="3D4965"/>
                </a:solidFill>
              </a:rPr>
              <a:t>Subjects can learn to control response using biofeedback and relaxation techniques</a:t>
            </a:r>
            <a:endParaRPr sz="2000">
              <a:solidFill>
                <a:srgbClr val="3D4965"/>
              </a:solidFill>
            </a:endParaRPr>
          </a:p>
          <a:p>
            <a:pPr marL="914400" lvl="1" indent="-368300" rtl="0">
              <a:lnSpc>
                <a:spcPct val="115000"/>
              </a:lnSpc>
              <a:spcBef>
                <a:spcPts val="0"/>
              </a:spcBef>
              <a:spcAft>
                <a:spcPts val="0"/>
              </a:spcAft>
              <a:buClr>
                <a:srgbClr val="3D4965"/>
              </a:buClr>
              <a:buSzPts val="2200"/>
              <a:buChar char="✗"/>
            </a:pPr>
            <a:r>
              <a:rPr lang="en" sz="2000">
                <a:solidFill>
                  <a:srgbClr val="3D4965"/>
                </a:solidFill>
              </a:rPr>
              <a:t>Often doesn’t work outside of a lab setting</a:t>
            </a:r>
            <a:endParaRPr sz="2000">
              <a:solidFill>
                <a:srgbClr val="3D4965"/>
              </a:solidFill>
            </a:endParaRPr>
          </a:p>
          <a:p>
            <a:pPr marL="457200" lvl="0" indent="-368300" rtl="0">
              <a:lnSpc>
                <a:spcPct val="115000"/>
              </a:lnSpc>
              <a:spcBef>
                <a:spcPts val="0"/>
              </a:spcBef>
              <a:spcAft>
                <a:spcPts val="0"/>
              </a:spcAft>
              <a:buClr>
                <a:srgbClr val="3D4965"/>
              </a:buClr>
              <a:buSzPts val="2200"/>
              <a:buChar char="✘"/>
            </a:pPr>
            <a:r>
              <a:rPr lang="en" sz="2000" b="1">
                <a:solidFill>
                  <a:srgbClr val="3D4965"/>
                </a:solidFill>
              </a:rPr>
              <a:t>Meditation</a:t>
            </a:r>
            <a:endParaRPr sz="2000" b="1">
              <a:solidFill>
                <a:srgbClr val="3D4965"/>
              </a:solidFill>
            </a:endParaRPr>
          </a:p>
          <a:p>
            <a:pPr marL="914400" lvl="1" indent="-368300" rtl="0">
              <a:lnSpc>
                <a:spcPct val="115000"/>
              </a:lnSpc>
              <a:spcBef>
                <a:spcPts val="0"/>
              </a:spcBef>
              <a:spcAft>
                <a:spcPts val="0"/>
              </a:spcAft>
              <a:buClr>
                <a:srgbClr val="3D4965"/>
              </a:buClr>
              <a:buSzPts val="2200"/>
              <a:buChar char="✗"/>
            </a:pPr>
            <a:r>
              <a:rPr lang="en" sz="2000">
                <a:solidFill>
                  <a:srgbClr val="3D4965"/>
                </a:solidFill>
              </a:rPr>
              <a:t>Internal attempt to bring about deeply relaxed state</a:t>
            </a:r>
            <a:endParaRPr sz="2000">
              <a:solidFill>
                <a:srgbClr val="3D4965"/>
              </a:solidFill>
            </a:endParaRPr>
          </a:p>
          <a:p>
            <a:pPr marL="457200" lvl="0" indent="-368300" rtl="0">
              <a:lnSpc>
                <a:spcPct val="115000"/>
              </a:lnSpc>
              <a:spcBef>
                <a:spcPts val="0"/>
              </a:spcBef>
              <a:spcAft>
                <a:spcPts val="0"/>
              </a:spcAft>
              <a:buClr>
                <a:srgbClr val="3D4965"/>
              </a:buClr>
              <a:buSzPts val="2200"/>
              <a:buChar char="✘"/>
            </a:pPr>
            <a:r>
              <a:rPr lang="en" sz="2000" b="1">
                <a:solidFill>
                  <a:srgbClr val="3D4965"/>
                </a:solidFill>
              </a:rPr>
              <a:t>Relaxation</a:t>
            </a:r>
            <a:endParaRPr sz="2000" b="1">
              <a:solidFill>
                <a:srgbClr val="3D4965"/>
              </a:solidFill>
            </a:endParaRPr>
          </a:p>
          <a:p>
            <a:pPr marL="914400" lvl="1" indent="-368300" rtl="0">
              <a:lnSpc>
                <a:spcPct val="115000"/>
              </a:lnSpc>
              <a:spcBef>
                <a:spcPts val="0"/>
              </a:spcBef>
              <a:spcAft>
                <a:spcPts val="0"/>
              </a:spcAft>
              <a:buClr>
                <a:srgbClr val="3D4965"/>
              </a:buClr>
              <a:buSzPts val="2200"/>
              <a:buChar char="✗"/>
            </a:pPr>
            <a:r>
              <a:rPr lang="en" sz="2000">
                <a:solidFill>
                  <a:srgbClr val="3D4965"/>
                </a:solidFill>
              </a:rPr>
              <a:t>Any activity either physical of psychological that reduces tension</a:t>
            </a:r>
            <a:endParaRPr sz="2000">
              <a:solidFill>
                <a:srgbClr val="3D4965"/>
              </a:solidFill>
            </a:endParaRPr>
          </a:p>
          <a:p>
            <a:pPr marL="0" marR="0" lvl="0" indent="0" algn="l" rtl="0">
              <a:lnSpc>
                <a:spcPct val="100000"/>
              </a:lnSpc>
              <a:spcBef>
                <a:spcPts val="500"/>
              </a:spcBef>
              <a:spcAft>
                <a:spcPts val="0"/>
              </a:spcAft>
              <a:buNone/>
            </a:pPr>
            <a:endParaRPr>
              <a:solidFill>
                <a:srgbClr val="3D4965"/>
              </a:solidFill>
            </a:endParaRPr>
          </a:p>
          <a:p>
            <a:pPr marL="0" marR="0" lvl="0" indent="0" algn="l" rtl="0">
              <a:lnSpc>
                <a:spcPct val="115000"/>
              </a:lnSpc>
              <a:spcBef>
                <a:spcPts val="500"/>
              </a:spcBef>
              <a:spcAft>
                <a:spcPts val="0"/>
              </a:spcAft>
              <a:buNone/>
            </a:pPr>
            <a:endParaRPr>
              <a:solidFill>
                <a:srgbClr val="3D4965"/>
              </a:solidFill>
            </a:endParaRPr>
          </a:p>
          <a:p>
            <a:pPr marL="0" lvl="0" indent="0" rtl="0">
              <a:lnSpc>
                <a:spcPct val="100000"/>
              </a:lnSpc>
              <a:spcBef>
                <a:spcPts val="600"/>
              </a:spcBef>
              <a:spcAft>
                <a:spcPts val="0"/>
              </a:spcAft>
              <a:buNone/>
            </a:pPr>
            <a:endParaRPr>
              <a:solidFill>
                <a:srgbClr val="3D4965"/>
              </a:solidFill>
            </a:endParaRPr>
          </a:p>
          <a:p>
            <a:pPr marL="457200" lvl="0" indent="0" rtl="0">
              <a:lnSpc>
                <a:spcPct val="115000"/>
              </a:lnSpc>
              <a:spcBef>
                <a:spcPts val="800"/>
              </a:spcBef>
              <a:spcAft>
                <a:spcPts val="0"/>
              </a:spcAft>
              <a:buNone/>
            </a:pPr>
            <a:endParaRPr>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49" name="Shape 749"/>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Coping with stress</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276525" y="1134550"/>
            <a:ext cx="7731900" cy="3610800"/>
          </a:xfrm>
          <a:prstGeom prst="rect">
            <a:avLst/>
          </a:prstGeom>
        </p:spPr>
        <p:txBody>
          <a:bodyPr spcFirstLastPara="1" wrap="square" lIns="91425" tIns="91425" rIns="91425" bIns="91425" anchor="t" anchorCtr="0">
            <a:noAutofit/>
          </a:bodyPr>
          <a:lstStyle/>
          <a:p>
            <a:pPr marL="457200" lvl="0" indent="-368300" rtl="0">
              <a:lnSpc>
                <a:spcPct val="115000"/>
              </a:lnSpc>
              <a:spcBef>
                <a:spcPts val="800"/>
              </a:spcBef>
              <a:spcAft>
                <a:spcPts val="0"/>
              </a:spcAft>
              <a:buClr>
                <a:srgbClr val="3D4965"/>
              </a:buClr>
              <a:buSzPts val="2200"/>
              <a:buChar char="✘"/>
            </a:pPr>
            <a:r>
              <a:rPr lang="en" sz="3200" b="1">
                <a:solidFill>
                  <a:srgbClr val="3D4965"/>
                </a:solidFill>
              </a:rPr>
              <a:t>Exercise</a:t>
            </a:r>
            <a:endParaRPr sz="3200" b="1">
              <a:solidFill>
                <a:srgbClr val="3D4965"/>
              </a:solidFill>
            </a:endParaRPr>
          </a:p>
          <a:p>
            <a:pPr marL="914400" lvl="1" indent="-368300" rtl="0">
              <a:lnSpc>
                <a:spcPct val="115000"/>
              </a:lnSpc>
              <a:spcBef>
                <a:spcPts val="0"/>
              </a:spcBef>
              <a:spcAft>
                <a:spcPts val="0"/>
              </a:spcAft>
              <a:buClr>
                <a:srgbClr val="3D4965"/>
              </a:buClr>
              <a:buSzPts val="2200"/>
              <a:buChar char="✗"/>
            </a:pPr>
            <a:r>
              <a:rPr lang="en" sz="3200">
                <a:solidFill>
                  <a:srgbClr val="3D4965"/>
                </a:solidFill>
              </a:rPr>
              <a:t>Social interaction</a:t>
            </a:r>
            <a:endParaRPr sz="3200">
              <a:solidFill>
                <a:srgbClr val="3D4965"/>
              </a:solidFill>
            </a:endParaRPr>
          </a:p>
          <a:p>
            <a:pPr marL="914400" lvl="1" indent="-368300" rtl="0">
              <a:lnSpc>
                <a:spcPct val="115000"/>
              </a:lnSpc>
              <a:spcBef>
                <a:spcPts val="0"/>
              </a:spcBef>
              <a:spcAft>
                <a:spcPts val="0"/>
              </a:spcAft>
              <a:buClr>
                <a:srgbClr val="3D4965"/>
              </a:buClr>
              <a:buSzPts val="2200"/>
              <a:buChar char="✗"/>
            </a:pPr>
            <a:r>
              <a:rPr lang="en" sz="3200">
                <a:solidFill>
                  <a:srgbClr val="3D4965"/>
                </a:solidFill>
              </a:rPr>
              <a:t>Uses up stress hormones secreted by HPA</a:t>
            </a:r>
            <a:endParaRPr sz="3200">
              <a:solidFill>
                <a:srgbClr val="3D4965"/>
              </a:solidFill>
            </a:endParaRPr>
          </a:p>
          <a:p>
            <a:pPr marL="914400" lvl="1" indent="-368300" rtl="0">
              <a:lnSpc>
                <a:spcPct val="115000"/>
              </a:lnSpc>
              <a:spcBef>
                <a:spcPts val="0"/>
              </a:spcBef>
              <a:spcAft>
                <a:spcPts val="0"/>
              </a:spcAft>
              <a:buClr>
                <a:srgbClr val="3D4965"/>
              </a:buClr>
              <a:buSzPts val="2200"/>
              <a:buChar char="✗"/>
            </a:pPr>
            <a:r>
              <a:rPr lang="en" sz="3200">
                <a:solidFill>
                  <a:srgbClr val="3D4965"/>
                </a:solidFill>
              </a:rPr>
              <a:t>Release tension in muscles</a:t>
            </a:r>
            <a:endParaRPr sz="3200">
              <a:solidFill>
                <a:srgbClr val="3D4965"/>
              </a:solidFill>
            </a:endParaRPr>
          </a:p>
          <a:p>
            <a:pPr marL="914400" lvl="1" indent="-368300" rtl="0">
              <a:lnSpc>
                <a:spcPct val="115000"/>
              </a:lnSpc>
              <a:spcBef>
                <a:spcPts val="0"/>
              </a:spcBef>
              <a:spcAft>
                <a:spcPts val="0"/>
              </a:spcAft>
              <a:buClr>
                <a:srgbClr val="3D4965"/>
              </a:buClr>
              <a:buSzPts val="2200"/>
              <a:buChar char="✗"/>
            </a:pPr>
            <a:r>
              <a:rPr lang="en" sz="3200">
                <a:solidFill>
                  <a:srgbClr val="3D4965"/>
                </a:solidFill>
              </a:rPr>
              <a:t>Release of endorphins – pleasure related neurotransmitters </a:t>
            </a:r>
            <a:endParaRPr sz="3200">
              <a:solidFill>
                <a:srgbClr val="3D4965"/>
              </a:solidFill>
            </a:endParaRPr>
          </a:p>
          <a:p>
            <a:pPr marL="0" lvl="0" indent="0" rtl="0">
              <a:lnSpc>
                <a:spcPct val="115000"/>
              </a:lnSpc>
              <a:spcBef>
                <a:spcPts val="500"/>
              </a:spcBef>
              <a:spcAft>
                <a:spcPts val="0"/>
              </a:spcAft>
              <a:buNone/>
            </a:pPr>
            <a:endParaRPr sz="2000" b="1">
              <a:solidFill>
                <a:srgbClr val="3D4965"/>
              </a:solidFill>
            </a:endParaRPr>
          </a:p>
          <a:p>
            <a:pPr marL="0" marR="0" lvl="0" indent="0" algn="l" rtl="0">
              <a:lnSpc>
                <a:spcPct val="100000"/>
              </a:lnSpc>
              <a:spcBef>
                <a:spcPts val="500"/>
              </a:spcBef>
              <a:spcAft>
                <a:spcPts val="0"/>
              </a:spcAft>
              <a:buNone/>
            </a:pPr>
            <a:endParaRPr>
              <a:solidFill>
                <a:srgbClr val="3D4965"/>
              </a:solidFill>
            </a:endParaRPr>
          </a:p>
          <a:p>
            <a:pPr marL="0" marR="0" lvl="0" indent="0" algn="l" rtl="0">
              <a:lnSpc>
                <a:spcPct val="115000"/>
              </a:lnSpc>
              <a:spcBef>
                <a:spcPts val="500"/>
              </a:spcBef>
              <a:spcAft>
                <a:spcPts val="0"/>
              </a:spcAft>
              <a:buNone/>
            </a:pPr>
            <a:endParaRPr>
              <a:solidFill>
                <a:srgbClr val="3D4965"/>
              </a:solidFill>
            </a:endParaRPr>
          </a:p>
          <a:p>
            <a:pPr marL="0" lvl="0" indent="0" rtl="0">
              <a:lnSpc>
                <a:spcPct val="100000"/>
              </a:lnSpc>
              <a:spcBef>
                <a:spcPts val="600"/>
              </a:spcBef>
              <a:spcAft>
                <a:spcPts val="0"/>
              </a:spcAft>
              <a:buNone/>
            </a:pPr>
            <a:endParaRPr>
              <a:solidFill>
                <a:srgbClr val="3D4965"/>
              </a:solidFill>
            </a:endParaRPr>
          </a:p>
          <a:p>
            <a:pPr marL="457200" lvl="0" indent="0" rtl="0">
              <a:lnSpc>
                <a:spcPct val="115000"/>
              </a:lnSpc>
              <a:spcBef>
                <a:spcPts val="800"/>
              </a:spcBef>
              <a:spcAft>
                <a:spcPts val="0"/>
              </a:spcAft>
              <a:buNone/>
            </a:pPr>
            <a:endParaRPr>
              <a:solidFill>
                <a:srgbClr val="3D4965"/>
              </a:solidFill>
            </a:endParaRPr>
          </a:p>
          <a:p>
            <a:pPr marL="0" lvl="0" indent="0" rtl="0">
              <a:lnSpc>
                <a:spcPct val="100000"/>
              </a:lnSpc>
              <a:spcBef>
                <a:spcPts val="600"/>
              </a:spcBef>
              <a:spcAft>
                <a:spcPts val="0"/>
              </a:spcAft>
              <a:buNone/>
            </a:pPr>
            <a:endParaRPr sz="2400">
              <a:solidFill>
                <a:srgbClr val="3D4965"/>
              </a:solidFill>
            </a:endParaRPr>
          </a:p>
        </p:txBody>
      </p:sp>
      <p:sp>
        <p:nvSpPr>
          <p:cNvPr id="755" name="Shape 755"/>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Coping with stress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Nervous System Functioning</a:t>
            </a:r>
            <a:endParaRPr sz="3000"/>
          </a:p>
        </p:txBody>
      </p:sp>
      <p:sp>
        <p:nvSpPr>
          <p:cNvPr id="533" name="Shape 533"/>
          <p:cNvSpPr txBox="1">
            <a:spLocks noGrp="1"/>
          </p:cNvSpPr>
          <p:nvPr>
            <p:ph type="body" idx="1"/>
          </p:nvPr>
        </p:nvSpPr>
        <p:spPr>
          <a:xfrm>
            <a:off x="287600" y="1302825"/>
            <a:ext cx="6957600" cy="36108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SzPts val="2500"/>
              <a:buChar char="✘"/>
            </a:pPr>
            <a:r>
              <a:rPr lang="en"/>
              <a:t>the roles of </a:t>
            </a:r>
            <a:r>
              <a:rPr lang="en">
                <a:solidFill>
                  <a:schemeClr val="accent1"/>
                </a:solidFill>
              </a:rPr>
              <a:t>different divisions </a:t>
            </a:r>
            <a:r>
              <a:rPr lang="en"/>
              <a:t>of the nervous system (</a:t>
            </a:r>
            <a:r>
              <a:rPr lang="en">
                <a:solidFill>
                  <a:schemeClr val="accent1"/>
                </a:solidFill>
              </a:rPr>
              <a:t>central</a:t>
            </a:r>
            <a:r>
              <a:rPr lang="en"/>
              <a:t> and </a:t>
            </a:r>
            <a:r>
              <a:rPr lang="en">
                <a:solidFill>
                  <a:schemeClr val="accent1"/>
                </a:solidFill>
              </a:rPr>
              <a:t>peripheral</a:t>
            </a:r>
            <a:r>
              <a:rPr lang="en"/>
              <a:t> nervous systems and their associated </a:t>
            </a:r>
            <a:r>
              <a:rPr lang="en">
                <a:solidFill>
                  <a:schemeClr val="accent1"/>
                </a:solidFill>
              </a:rPr>
              <a:t>sub-divisions</a:t>
            </a:r>
            <a:r>
              <a:rPr lang="en"/>
              <a:t>) in </a:t>
            </a:r>
            <a:r>
              <a:rPr lang="en">
                <a:solidFill>
                  <a:schemeClr val="accent1"/>
                </a:solidFill>
              </a:rPr>
              <a:t>responding</a:t>
            </a:r>
            <a:r>
              <a:rPr lang="en"/>
              <a:t> to, and </a:t>
            </a:r>
            <a:r>
              <a:rPr lang="en">
                <a:solidFill>
                  <a:schemeClr val="accent1"/>
                </a:solidFill>
              </a:rPr>
              <a:t>integrating</a:t>
            </a:r>
            <a:r>
              <a:rPr lang="en"/>
              <a:t> and </a:t>
            </a:r>
            <a:r>
              <a:rPr lang="en">
                <a:solidFill>
                  <a:schemeClr val="accent1"/>
                </a:solidFill>
              </a:rPr>
              <a:t>coordinating </a:t>
            </a:r>
            <a:r>
              <a:rPr lang="en"/>
              <a:t>with, </a:t>
            </a:r>
            <a:r>
              <a:rPr lang="en">
                <a:solidFill>
                  <a:schemeClr val="accent1"/>
                </a:solidFill>
              </a:rPr>
              <a:t>sensory stimuli </a:t>
            </a:r>
            <a:r>
              <a:rPr lang="en"/>
              <a:t>received by the body</a:t>
            </a:r>
            <a:endParaRPr/>
          </a:p>
          <a:p>
            <a:pPr marL="457200" lvl="0" indent="-387350" rtl="0">
              <a:spcBef>
                <a:spcPts val="0"/>
              </a:spcBef>
              <a:spcAft>
                <a:spcPts val="0"/>
              </a:spcAft>
              <a:buSzPts val="2500"/>
              <a:buChar char="✘"/>
            </a:pPr>
            <a:r>
              <a:rPr lang="en"/>
              <a:t>the distinction between </a:t>
            </a:r>
            <a:r>
              <a:rPr lang="en">
                <a:solidFill>
                  <a:schemeClr val="accent1"/>
                </a:solidFill>
              </a:rPr>
              <a:t>conscious</a:t>
            </a:r>
            <a:r>
              <a:rPr lang="en"/>
              <a:t> and </a:t>
            </a:r>
            <a:r>
              <a:rPr lang="en">
                <a:solidFill>
                  <a:schemeClr val="accent1"/>
                </a:solidFill>
              </a:rPr>
              <a:t>unconscious </a:t>
            </a:r>
            <a:r>
              <a:rPr lang="en"/>
              <a:t>responses by the nervous system to sensory stimuli, including the role of the </a:t>
            </a:r>
            <a:r>
              <a:rPr lang="en">
                <a:solidFill>
                  <a:schemeClr val="accent1"/>
                </a:solidFill>
              </a:rPr>
              <a:t>spinal reflex</a:t>
            </a:r>
            <a:endParaRPr>
              <a:solidFill>
                <a:schemeClr val="accen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 UNIT 3 AREA OF STUDY 2</a:t>
            </a:r>
            <a:endParaRPr/>
          </a:p>
        </p:txBody>
      </p:sp>
      <p:sp>
        <p:nvSpPr>
          <p:cNvPr id="761" name="Shape 761"/>
          <p:cNvSpPr txBox="1">
            <a:spLocks noGrp="1"/>
          </p:cNvSpPr>
          <p:nvPr>
            <p:ph type="subTitle" idx="1"/>
          </p:nvPr>
        </p:nvSpPr>
        <p:spPr>
          <a:xfrm>
            <a:off x="560170" y="2864175"/>
            <a:ext cx="7952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do people learn and remember?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ctrTitle"/>
          </p:nvPr>
        </p:nvSpPr>
        <p:spPr>
          <a:xfrm>
            <a:off x="223625" y="1161050"/>
            <a:ext cx="86658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a:t>NEURAL BASIS OF LEARNING &amp; MEMORY</a:t>
            </a:r>
            <a:endParaRPr sz="7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747925" y="225025"/>
            <a:ext cx="6408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Neural basis of learning and memory</a:t>
            </a:r>
            <a:endParaRPr sz="3000"/>
          </a:p>
        </p:txBody>
      </p:sp>
      <p:sp>
        <p:nvSpPr>
          <p:cNvPr id="772" name="Shape 772"/>
          <p:cNvSpPr txBox="1">
            <a:spLocks noGrp="1"/>
          </p:cNvSpPr>
          <p:nvPr>
            <p:ph type="body" idx="1"/>
          </p:nvPr>
        </p:nvSpPr>
        <p:spPr>
          <a:xfrm>
            <a:off x="287600" y="998025"/>
            <a:ext cx="6957600" cy="36108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SzPts val="2500"/>
              <a:buChar char="✘"/>
            </a:pPr>
            <a:r>
              <a:rPr lang="en"/>
              <a:t>neural plasticity and changes to connections between neurons (including long-term potentiation and long-term depression) as the fundamental mechanisms of memory formation that leads to learning</a:t>
            </a:r>
            <a:endParaRPr/>
          </a:p>
          <a:p>
            <a:pPr marL="457200" lvl="0" indent="-387350" rtl="0">
              <a:spcBef>
                <a:spcPts val="0"/>
              </a:spcBef>
              <a:spcAft>
                <a:spcPts val="0"/>
              </a:spcAft>
              <a:buSzPts val="2500"/>
              <a:buChar char="✘"/>
            </a:pPr>
            <a:r>
              <a:rPr lang="en"/>
              <a:t>the role of neurotransmitters and neurohormones in the neural basis of memory and learning (including the role of glutamate in synaptic plasticity and the role of adrenaline in the consolidation of emotionally arousing experiences).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276525" y="1134550"/>
            <a:ext cx="74220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a:solidFill>
                  <a:srgbClr val="3D4965"/>
                </a:solidFill>
              </a:rPr>
              <a:t>Each time you have a new experience or learn something new, there are physical changes that take place in your brain</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When you are exposed to a new concept, you have to make new connections between particular neurons to process it</a:t>
            </a: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778" name="Shape 778"/>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Neural mechanisms of learning</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276525" y="1134550"/>
            <a:ext cx="74220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700"/>
              </a:spcBef>
              <a:spcAft>
                <a:spcPts val="0"/>
              </a:spcAft>
              <a:buClr>
                <a:srgbClr val="3D4965"/>
              </a:buClr>
              <a:buSzPts val="2400"/>
              <a:buFont typeface="Arial"/>
              <a:buChar char="✘"/>
            </a:pPr>
            <a:r>
              <a:rPr lang="en" sz="2400">
                <a:solidFill>
                  <a:srgbClr val="3D4965"/>
                </a:solidFill>
              </a:rPr>
              <a:t>The paths that animals (such as cows) make through fields.</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As they keep taking the same route, they create a well-worn path.</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The more they take this path, the deeper it becomes and the easier it becomes to follow</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The same applies to the brain – the more we use certain processes, the more deeply they become embedded in our neural pathways</a:t>
            </a:r>
            <a:endParaRPr sz="2400">
              <a:solidFill>
                <a:srgbClr val="3D4965"/>
              </a:solidFill>
            </a:endParaRPr>
          </a:p>
          <a:p>
            <a:pPr marL="0" lvl="0" indent="0" rtl="0">
              <a:lnSpc>
                <a:spcPct val="100000"/>
              </a:lnSpc>
              <a:spcBef>
                <a:spcPts val="800"/>
              </a:spcBef>
              <a:spcAft>
                <a:spcPts val="0"/>
              </a:spcAft>
              <a:buNone/>
            </a:pP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784" name="Shape 784"/>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Everyone loves an analogy!</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276525" y="1134550"/>
            <a:ext cx="74220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700"/>
              </a:spcBef>
              <a:spcAft>
                <a:spcPts val="0"/>
              </a:spcAft>
              <a:buClr>
                <a:srgbClr val="3D4965"/>
              </a:buClr>
              <a:buSzPts val="2400"/>
              <a:buFont typeface="Arial"/>
              <a:buChar char="✘"/>
            </a:pPr>
            <a:r>
              <a:rPr lang="en" sz="2800">
                <a:solidFill>
                  <a:srgbClr val="3D4965"/>
                </a:solidFill>
              </a:rPr>
              <a:t>Learning is a function of transmission of signals along the neural pathways</a:t>
            </a:r>
            <a:endParaRPr sz="28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800">
                <a:solidFill>
                  <a:srgbClr val="3D4965"/>
                </a:solidFill>
              </a:rPr>
              <a:t>New synapses may be formed when new information is learned/processed</a:t>
            </a:r>
            <a:endParaRPr sz="28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800">
                <a:solidFill>
                  <a:srgbClr val="3D4965"/>
                </a:solidFill>
              </a:rPr>
              <a:t>Hebb proposed that if two neurons are active at the same time, the synapses between them are strengthened</a:t>
            </a:r>
            <a:endParaRPr sz="2800">
              <a:solidFill>
                <a:srgbClr val="3D4965"/>
              </a:solidFill>
            </a:endParaRPr>
          </a:p>
          <a:p>
            <a:pPr marL="457200" lvl="0" indent="-381000" rtl="0">
              <a:lnSpc>
                <a:spcPct val="100000"/>
              </a:lnSpc>
              <a:spcBef>
                <a:spcPts val="0"/>
              </a:spcBef>
              <a:spcAft>
                <a:spcPts val="0"/>
              </a:spcAft>
              <a:buClr>
                <a:srgbClr val="3D4965"/>
              </a:buClr>
              <a:buSzPts val="2400"/>
              <a:buChar char="✘"/>
            </a:pPr>
            <a:r>
              <a:rPr lang="en" sz="2800" b="1">
                <a:solidFill>
                  <a:srgbClr val="3D4965"/>
                </a:solidFill>
              </a:rPr>
              <a:t>“Neurons that fire together, wire together</a:t>
            </a:r>
            <a:endParaRPr sz="2400" b="1">
              <a:solidFill>
                <a:srgbClr val="3D4965"/>
              </a:solidFill>
            </a:endParaRPr>
          </a:p>
          <a:p>
            <a:pPr marL="0" lvl="0" indent="0" rtl="0">
              <a:lnSpc>
                <a:spcPct val="100000"/>
              </a:lnSpc>
              <a:spcBef>
                <a:spcPts val="800"/>
              </a:spcBef>
              <a:spcAft>
                <a:spcPts val="0"/>
              </a:spcAft>
              <a:buNone/>
            </a:pP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790" name="Shape 790"/>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Synapse formation</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276525" y="1134550"/>
            <a:ext cx="7422000" cy="3610800"/>
          </a:xfrm>
          <a:prstGeom prst="rect">
            <a:avLst/>
          </a:prstGeom>
        </p:spPr>
        <p:txBody>
          <a:bodyPr spcFirstLastPara="1" wrap="square" lIns="91425" tIns="91425" rIns="91425" bIns="91425" anchor="t" anchorCtr="0">
            <a:noAutofit/>
          </a:bodyPr>
          <a:lstStyle/>
          <a:p>
            <a:pPr marL="457200" lvl="0" indent="-419100" rtl="0">
              <a:lnSpc>
                <a:spcPct val="100000"/>
              </a:lnSpc>
              <a:spcBef>
                <a:spcPts val="800"/>
              </a:spcBef>
              <a:spcAft>
                <a:spcPts val="0"/>
              </a:spcAft>
              <a:buClr>
                <a:srgbClr val="3D4965"/>
              </a:buClr>
              <a:buSzPts val="3000"/>
              <a:buFont typeface="Arial"/>
              <a:buChar char="✘"/>
            </a:pPr>
            <a:r>
              <a:rPr lang="en" sz="3000">
                <a:solidFill>
                  <a:srgbClr val="3D4965"/>
                </a:solidFill>
              </a:rPr>
              <a:t>Learning produces lasting chemical changes in neurons</a:t>
            </a:r>
            <a:endParaRPr sz="3000">
              <a:solidFill>
                <a:srgbClr val="3D4965"/>
              </a:solidFill>
            </a:endParaRPr>
          </a:p>
          <a:p>
            <a:pPr marL="457200" lvl="0" indent="-419100" rtl="0">
              <a:lnSpc>
                <a:spcPct val="100000"/>
              </a:lnSpc>
              <a:spcBef>
                <a:spcPts val="0"/>
              </a:spcBef>
              <a:spcAft>
                <a:spcPts val="0"/>
              </a:spcAft>
              <a:buClr>
                <a:srgbClr val="3D4965"/>
              </a:buClr>
              <a:buSzPts val="3000"/>
              <a:buFont typeface="Arial"/>
              <a:buChar char="✘"/>
            </a:pPr>
            <a:r>
              <a:rPr lang="en" sz="3000">
                <a:solidFill>
                  <a:srgbClr val="3D4965"/>
                </a:solidFill>
              </a:rPr>
              <a:t>Hebb’s hypothesis led to the discovery of LTP</a:t>
            </a:r>
            <a:endParaRPr sz="3000">
              <a:solidFill>
                <a:srgbClr val="3D4965"/>
              </a:solidFill>
            </a:endParaRPr>
          </a:p>
          <a:p>
            <a:pPr marL="457200" lvl="0" indent="-419100" algn="just" rtl="0">
              <a:lnSpc>
                <a:spcPct val="100000"/>
              </a:lnSpc>
              <a:spcBef>
                <a:spcPts val="0"/>
              </a:spcBef>
              <a:spcAft>
                <a:spcPts val="0"/>
              </a:spcAft>
              <a:buClr>
                <a:srgbClr val="3D4965"/>
              </a:buClr>
              <a:buSzPts val="3000"/>
              <a:buFont typeface="Arial"/>
              <a:buChar char="✘"/>
            </a:pPr>
            <a:r>
              <a:rPr lang="en" sz="3000">
                <a:solidFill>
                  <a:srgbClr val="3D4965"/>
                </a:solidFill>
              </a:rPr>
              <a:t>Successful learning is a function of creating new synaptic connections to bring about changes in the structure of the brain</a:t>
            </a:r>
            <a:endParaRPr sz="3000">
              <a:solidFill>
                <a:srgbClr val="3D4965"/>
              </a:solidFill>
            </a:endParaRPr>
          </a:p>
          <a:p>
            <a:pPr marL="0" lvl="0" indent="0" algn="just" rtl="0">
              <a:lnSpc>
                <a:spcPct val="100000"/>
              </a:lnSpc>
              <a:spcBef>
                <a:spcPts val="800"/>
              </a:spcBef>
              <a:spcAft>
                <a:spcPts val="0"/>
              </a:spcAft>
              <a:buNone/>
            </a:pPr>
            <a:endParaRPr sz="2400">
              <a:solidFill>
                <a:srgbClr val="3D4965"/>
              </a:solidFill>
            </a:endParaRPr>
          </a:p>
          <a:p>
            <a:pPr marL="0" lvl="0" indent="0" rtl="0">
              <a:lnSpc>
                <a:spcPct val="100000"/>
              </a:lnSpc>
              <a:spcBef>
                <a:spcPts val="800"/>
              </a:spcBef>
              <a:spcAft>
                <a:spcPts val="0"/>
              </a:spcAft>
              <a:buNone/>
            </a:pP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796" name="Shape 796"/>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Synapse formation</a:t>
            </a:r>
            <a:endParaRPr sz="3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body" idx="1"/>
          </p:nvPr>
        </p:nvSpPr>
        <p:spPr>
          <a:xfrm>
            <a:off x="276525" y="982150"/>
            <a:ext cx="76875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700"/>
              </a:spcBef>
              <a:spcAft>
                <a:spcPts val="0"/>
              </a:spcAft>
              <a:buClr>
                <a:srgbClr val="3D4965"/>
              </a:buClr>
              <a:buSzPts val="2400"/>
              <a:buFont typeface="Arial"/>
              <a:buChar char="✘"/>
            </a:pPr>
            <a:r>
              <a:rPr lang="en" sz="2400">
                <a:solidFill>
                  <a:srgbClr val="3D4965"/>
                </a:solidFill>
              </a:rPr>
              <a:t>When a new synapse is formed during learning, it either involves:</a:t>
            </a:r>
            <a:endParaRPr sz="2400">
              <a:solidFill>
                <a:srgbClr val="3D4965"/>
              </a:solidFill>
            </a:endParaRPr>
          </a:p>
          <a:p>
            <a:pPr marL="914400" lvl="1" indent="-419100" rtl="0">
              <a:lnSpc>
                <a:spcPct val="100000"/>
              </a:lnSpc>
              <a:spcBef>
                <a:spcPts val="0"/>
              </a:spcBef>
              <a:spcAft>
                <a:spcPts val="0"/>
              </a:spcAft>
              <a:buClr>
                <a:srgbClr val="3D4965"/>
              </a:buClr>
              <a:buSzPts val="3000"/>
              <a:buFont typeface="Arial"/>
              <a:buChar char="✗"/>
            </a:pPr>
            <a:r>
              <a:rPr lang="en">
                <a:solidFill>
                  <a:srgbClr val="3D4965"/>
                </a:solidFill>
              </a:rPr>
              <a:t>The creation of a new neural pathway (a bundle of myelin-covered neurons – white matter – which allow connection between on part of the NS and another)</a:t>
            </a:r>
            <a:endParaRPr>
              <a:solidFill>
                <a:srgbClr val="3D4965"/>
              </a:solidFill>
            </a:endParaRPr>
          </a:p>
          <a:p>
            <a:pPr marL="457200" lvl="0" indent="-419100" rtl="0">
              <a:lnSpc>
                <a:spcPct val="100000"/>
              </a:lnSpc>
              <a:spcBef>
                <a:spcPts val="0"/>
              </a:spcBef>
              <a:spcAft>
                <a:spcPts val="0"/>
              </a:spcAft>
              <a:buClr>
                <a:srgbClr val="3D4965"/>
              </a:buClr>
              <a:buSzPts val="3000"/>
              <a:buFont typeface="Arial"/>
              <a:buChar char="✘"/>
            </a:pPr>
            <a:r>
              <a:rPr lang="en">
                <a:solidFill>
                  <a:srgbClr val="3D4965"/>
                </a:solidFill>
              </a:rPr>
              <a:t>The strengthening of an existing neural pathway</a:t>
            </a:r>
            <a:endParaRPr>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When learning takes place, existing synapses are moulded (changed) or new synapses are formed through the process of </a:t>
            </a:r>
            <a:r>
              <a:rPr lang="en" sz="2400" b="1">
                <a:solidFill>
                  <a:srgbClr val="3D4965"/>
                </a:solidFill>
              </a:rPr>
              <a:t>synaptogenesis</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Synaptogenesis is particularly evident during early childhood</a:t>
            </a:r>
            <a:endParaRPr sz="2400">
              <a:solidFill>
                <a:srgbClr val="3D4965"/>
              </a:solidFill>
            </a:endParaRPr>
          </a:p>
          <a:p>
            <a:pPr marL="0" lvl="0" indent="0" algn="just" rtl="0">
              <a:lnSpc>
                <a:spcPct val="100000"/>
              </a:lnSpc>
              <a:spcBef>
                <a:spcPts val="800"/>
              </a:spcBef>
              <a:spcAft>
                <a:spcPts val="0"/>
              </a:spcAft>
              <a:buNone/>
            </a:pPr>
            <a:endParaRPr sz="2400">
              <a:solidFill>
                <a:srgbClr val="3D4965"/>
              </a:solidFill>
            </a:endParaRPr>
          </a:p>
          <a:p>
            <a:pPr marL="0" lvl="0" indent="0" rtl="0">
              <a:lnSpc>
                <a:spcPct val="100000"/>
              </a:lnSpc>
              <a:spcBef>
                <a:spcPts val="800"/>
              </a:spcBef>
              <a:spcAft>
                <a:spcPts val="0"/>
              </a:spcAft>
              <a:buNone/>
            </a:pP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802" name="Shape 802"/>
          <p:cNvSpPr txBox="1">
            <a:spLocks noGrp="1"/>
          </p:cNvSpPr>
          <p:nvPr>
            <p:ph type="title"/>
          </p:nvPr>
        </p:nvSpPr>
        <p:spPr>
          <a:xfrm>
            <a:off x="38715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Neural pathways, Synapse formation &amp; Neurotransmitters </a:t>
            </a:r>
            <a:endParaRPr sz="3000" b="1">
              <a:solidFill>
                <a:srgbClr val="3A81BA"/>
              </a:solidFill>
              <a:latin typeface="Dosis"/>
              <a:ea typeface="Dosis"/>
              <a:cs typeface="Dosis"/>
              <a:sym typeface="Dosi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276525" y="982150"/>
            <a:ext cx="7687500" cy="3610800"/>
          </a:xfrm>
          <a:prstGeom prst="rect">
            <a:avLst/>
          </a:prstGeom>
        </p:spPr>
        <p:txBody>
          <a:bodyPr spcFirstLastPara="1" wrap="square" lIns="91425" tIns="91425" rIns="91425" bIns="91425" anchor="t" anchorCtr="0">
            <a:noAutofit/>
          </a:bodyPr>
          <a:lstStyle/>
          <a:p>
            <a:pPr marL="457200" lvl="0" indent="-368300" rtl="0">
              <a:lnSpc>
                <a:spcPct val="100000"/>
              </a:lnSpc>
              <a:spcBef>
                <a:spcPts val="700"/>
              </a:spcBef>
              <a:spcAft>
                <a:spcPts val="0"/>
              </a:spcAft>
              <a:buClr>
                <a:srgbClr val="3D4965"/>
              </a:buClr>
              <a:buSzPts val="2200"/>
              <a:buFont typeface="Arial"/>
              <a:buChar char="✘"/>
            </a:pPr>
            <a:r>
              <a:rPr lang="en">
                <a:solidFill>
                  <a:srgbClr val="3D4965"/>
                </a:solidFill>
              </a:rPr>
              <a:t>The transmission of information from one neuron to the next requires the release of specialised neurotransmitters</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They cross the synaptic gap between neurons</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Depending on the chemical reaction at the dendritic receptor sites, the effect could be excitatory or inhibitory</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The neurotransmitter released in LTP is glutamate which stimulates the growth of filigree appendages from the pre-synaptic neuron, and dendritic spines from the post synaptic neuron</a:t>
            </a:r>
            <a:endParaRPr sz="2400">
              <a:solidFill>
                <a:srgbClr val="3D4965"/>
              </a:solidFill>
            </a:endParaRPr>
          </a:p>
          <a:p>
            <a:pPr marL="0" lvl="0" indent="0" algn="just" rtl="0">
              <a:lnSpc>
                <a:spcPct val="100000"/>
              </a:lnSpc>
              <a:spcBef>
                <a:spcPts val="800"/>
              </a:spcBef>
              <a:spcAft>
                <a:spcPts val="0"/>
              </a:spcAft>
              <a:buNone/>
            </a:pPr>
            <a:endParaRPr sz="2400">
              <a:solidFill>
                <a:srgbClr val="3D4965"/>
              </a:solidFill>
            </a:endParaRPr>
          </a:p>
          <a:p>
            <a:pPr marL="0" lvl="0" indent="0" rtl="0">
              <a:lnSpc>
                <a:spcPct val="100000"/>
              </a:lnSpc>
              <a:spcBef>
                <a:spcPts val="800"/>
              </a:spcBef>
              <a:spcAft>
                <a:spcPts val="0"/>
              </a:spcAft>
              <a:buNone/>
            </a:pP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808" name="Shape 808"/>
          <p:cNvSpPr txBox="1">
            <a:spLocks noGrp="1"/>
          </p:cNvSpPr>
          <p:nvPr>
            <p:ph type="title"/>
          </p:nvPr>
        </p:nvSpPr>
        <p:spPr>
          <a:xfrm>
            <a:off x="38715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Role of Neurotransmitters </a:t>
            </a:r>
            <a:endParaRPr sz="3000" b="1">
              <a:solidFill>
                <a:srgbClr val="3A81BA"/>
              </a:solidFill>
              <a:latin typeface="Dosis"/>
              <a:ea typeface="Dosis"/>
              <a:cs typeface="Dosis"/>
              <a:sym typeface="Dosi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body" idx="1"/>
          </p:nvPr>
        </p:nvSpPr>
        <p:spPr>
          <a:xfrm>
            <a:off x="276525" y="1134550"/>
            <a:ext cx="7687500" cy="3610800"/>
          </a:xfrm>
          <a:prstGeom prst="rect">
            <a:avLst/>
          </a:prstGeom>
        </p:spPr>
        <p:txBody>
          <a:bodyPr spcFirstLastPara="1" wrap="square" lIns="91425" tIns="91425" rIns="91425" bIns="91425" anchor="t" anchorCtr="0">
            <a:noAutofit/>
          </a:bodyPr>
          <a:lstStyle/>
          <a:p>
            <a:pPr marL="457200" lvl="0" indent="-368300" rtl="0">
              <a:lnSpc>
                <a:spcPct val="100000"/>
              </a:lnSpc>
              <a:spcBef>
                <a:spcPts val="600"/>
              </a:spcBef>
              <a:spcAft>
                <a:spcPts val="0"/>
              </a:spcAft>
              <a:buClr>
                <a:srgbClr val="3D4965"/>
              </a:buClr>
              <a:buSzPts val="2200"/>
              <a:buFont typeface="Arial"/>
              <a:buChar char="✘"/>
            </a:pPr>
            <a:r>
              <a:rPr lang="en">
                <a:solidFill>
                  <a:srgbClr val="3D4965"/>
                </a:solidFill>
              </a:rPr>
              <a:t>During learning, the axon terminals of the presynaptic neuron release a neurotransmitter called glutamate into the synaptic gap</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As the process of learning occurs, the neurons form new connections with each other. </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As this happens, new ‘sprouts’ called filigree appendages grow from the axon terminal of the presynaptic neuron towards the dendrites of the postsynaptic neuron</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This results in a strengthening of the neural pathway between neurons, which allows newly learnt info to be transferred from one neuron to the next quicker and more effectively</a:t>
            </a:r>
            <a:endParaRPr>
              <a:solidFill>
                <a:srgbClr val="3D4965"/>
              </a:solidFill>
            </a:endParaRPr>
          </a:p>
          <a:p>
            <a:pPr marL="0" lvl="0" indent="0" algn="just" rtl="0">
              <a:lnSpc>
                <a:spcPct val="100000"/>
              </a:lnSpc>
              <a:spcBef>
                <a:spcPts val="800"/>
              </a:spcBef>
              <a:spcAft>
                <a:spcPts val="0"/>
              </a:spcAft>
              <a:buNone/>
            </a:pPr>
            <a:endParaRPr>
              <a:solidFill>
                <a:srgbClr val="3D4965"/>
              </a:solidFill>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14" name="Shape 814"/>
          <p:cNvSpPr txBox="1">
            <a:spLocks noGrp="1"/>
          </p:cNvSpPr>
          <p:nvPr>
            <p:ph type="title"/>
          </p:nvPr>
        </p:nvSpPr>
        <p:spPr>
          <a:xfrm>
            <a:off x="38715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Role of Neurotransmitters </a:t>
            </a:r>
            <a:endParaRPr sz="3000" b="1">
              <a:solidFill>
                <a:srgbClr val="3A81BA"/>
              </a:solidFill>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Human Nervous System</a:t>
            </a:r>
            <a:endParaRPr sz="3000"/>
          </a:p>
        </p:txBody>
      </p:sp>
      <p:sp>
        <p:nvSpPr>
          <p:cNvPr id="539" name="Shape 539"/>
          <p:cNvSpPr txBox="1"/>
          <p:nvPr/>
        </p:nvSpPr>
        <p:spPr>
          <a:xfrm>
            <a:off x="376825" y="1252775"/>
            <a:ext cx="2139000" cy="468600"/>
          </a:xfrm>
          <a:prstGeom prst="rect">
            <a:avLst/>
          </a:prstGeom>
          <a:solidFill>
            <a:srgbClr val="CFE2F3"/>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a:latin typeface="Dosis"/>
                <a:ea typeface="Dosis"/>
                <a:cs typeface="Dosis"/>
                <a:sym typeface="Dosis"/>
              </a:rPr>
              <a:t>CENTRAL NERVOUS SYSTEM</a:t>
            </a:r>
            <a:endParaRPr>
              <a:latin typeface="Dosis"/>
              <a:ea typeface="Dosis"/>
              <a:cs typeface="Dosis"/>
              <a:sym typeface="Dosis"/>
            </a:endParaRPr>
          </a:p>
        </p:txBody>
      </p:sp>
      <p:sp>
        <p:nvSpPr>
          <p:cNvPr id="540" name="Shape 540"/>
          <p:cNvSpPr txBox="1"/>
          <p:nvPr/>
        </p:nvSpPr>
        <p:spPr>
          <a:xfrm>
            <a:off x="182950" y="2016525"/>
            <a:ext cx="1018800" cy="468600"/>
          </a:xfrm>
          <a:prstGeom prst="rect">
            <a:avLst/>
          </a:prstGeom>
          <a:solidFill>
            <a:srgbClr val="D9D2E9"/>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BRAIN</a:t>
            </a:r>
            <a:endParaRPr>
              <a:latin typeface="Dosis"/>
              <a:ea typeface="Dosis"/>
              <a:cs typeface="Dosis"/>
              <a:sym typeface="Dosis"/>
            </a:endParaRPr>
          </a:p>
        </p:txBody>
      </p:sp>
      <p:sp>
        <p:nvSpPr>
          <p:cNvPr id="541" name="Shape 541"/>
          <p:cNvSpPr txBox="1"/>
          <p:nvPr/>
        </p:nvSpPr>
        <p:spPr>
          <a:xfrm>
            <a:off x="1460425" y="2016525"/>
            <a:ext cx="1294200" cy="468600"/>
          </a:xfrm>
          <a:prstGeom prst="rect">
            <a:avLst/>
          </a:prstGeom>
          <a:solidFill>
            <a:srgbClr val="D9D2E9"/>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SPINAL CORD</a:t>
            </a:r>
            <a:endParaRPr>
              <a:latin typeface="Dosis"/>
              <a:ea typeface="Dosis"/>
              <a:cs typeface="Dosis"/>
              <a:sym typeface="Dosis"/>
            </a:endParaRPr>
          </a:p>
        </p:txBody>
      </p:sp>
      <p:sp>
        <p:nvSpPr>
          <p:cNvPr id="542" name="Shape 542"/>
          <p:cNvSpPr txBox="1"/>
          <p:nvPr/>
        </p:nvSpPr>
        <p:spPr>
          <a:xfrm>
            <a:off x="4196275" y="1252775"/>
            <a:ext cx="2545200" cy="468600"/>
          </a:xfrm>
          <a:prstGeom prst="rect">
            <a:avLst/>
          </a:prstGeom>
          <a:solidFill>
            <a:srgbClr val="CFE2F3"/>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PERIPHERAL NERVOUS SYSTEM</a:t>
            </a:r>
            <a:endParaRPr>
              <a:latin typeface="Dosis"/>
              <a:ea typeface="Dosis"/>
              <a:cs typeface="Dosis"/>
              <a:sym typeface="Dosis"/>
            </a:endParaRPr>
          </a:p>
        </p:txBody>
      </p:sp>
      <p:sp>
        <p:nvSpPr>
          <p:cNvPr id="543" name="Shape 543"/>
          <p:cNvSpPr txBox="1"/>
          <p:nvPr/>
        </p:nvSpPr>
        <p:spPr>
          <a:xfrm>
            <a:off x="3005925" y="2016525"/>
            <a:ext cx="2139000" cy="468600"/>
          </a:xfrm>
          <a:prstGeom prst="rect">
            <a:avLst/>
          </a:prstGeom>
          <a:solidFill>
            <a:srgbClr val="D9EAD3"/>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SOMATIC NERVOUS SYSTEM</a:t>
            </a:r>
            <a:endParaRPr>
              <a:latin typeface="Dosis"/>
              <a:ea typeface="Dosis"/>
              <a:cs typeface="Dosis"/>
              <a:sym typeface="Dosis"/>
            </a:endParaRPr>
          </a:p>
        </p:txBody>
      </p:sp>
      <p:sp>
        <p:nvSpPr>
          <p:cNvPr id="544" name="Shape 544"/>
          <p:cNvSpPr txBox="1"/>
          <p:nvPr/>
        </p:nvSpPr>
        <p:spPr>
          <a:xfrm>
            <a:off x="5396225" y="1954125"/>
            <a:ext cx="2139000" cy="593400"/>
          </a:xfrm>
          <a:prstGeom prst="rect">
            <a:avLst/>
          </a:prstGeom>
          <a:solidFill>
            <a:srgbClr val="D9EAD3"/>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AUTONOMIC NERVOUS SYSTEM</a:t>
            </a:r>
            <a:endParaRPr>
              <a:latin typeface="Dosis"/>
              <a:ea typeface="Dosis"/>
              <a:cs typeface="Dosis"/>
              <a:sym typeface="Dosis"/>
            </a:endParaRPr>
          </a:p>
        </p:txBody>
      </p:sp>
      <p:sp>
        <p:nvSpPr>
          <p:cNvPr id="545" name="Shape 545"/>
          <p:cNvSpPr txBox="1"/>
          <p:nvPr/>
        </p:nvSpPr>
        <p:spPr>
          <a:xfrm>
            <a:off x="3013300" y="2971800"/>
            <a:ext cx="2139000" cy="593400"/>
          </a:xfrm>
          <a:prstGeom prst="rect">
            <a:avLst/>
          </a:prstGeom>
          <a:solidFill>
            <a:srgbClr val="EAD1DC"/>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SYMPATHETIC NERVOUS SYSTEM</a:t>
            </a:r>
            <a:endParaRPr>
              <a:latin typeface="Dosis"/>
              <a:ea typeface="Dosis"/>
              <a:cs typeface="Dosis"/>
              <a:sym typeface="Dosis"/>
            </a:endParaRPr>
          </a:p>
        </p:txBody>
      </p:sp>
      <p:sp>
        <p:nvSpPr>
          <p:cNvPr id="546" name="Shape 546"/>
          <p:cNvSpPr txBox="1"/>
          <p:nvPr/>
        </p:nvSpPr>
        <p:spPr>
          <a:xfrm>
            <a:off x="5273275" y="2971800"/>
            <a:ext cx="2139000" cy="593400"/>
          </a:xfrm>
          <a:prstGeom prst="rect">
            <a:avLst/>
          </a:prstGeom>
          <a:solidFill>
            <a:srgbClr val="EAD1DC"/>
          </a:solidFill>
          <a:ln w="9525" cap="flat" cmpd="sng">
            <a:solidFill>
              <a:srgbClr val="3D496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Dosis"/>
                <a:ea typeface="Dosis"/>
                <a:cs typeface="Dosis"/>
                <a:sym typeface="Dosis"/>
              </a:rPr>
              <a:t>PARASYMPATHETIC NERVOUS SYSTEM</a:t>
            </a:r>
            <a:endParaRPr>
              <a:latin typeface="Dosis"/>
              <a:ea typeface="Dosis"/>
              <a:cs typeface="Dosis"/>
              <a:sym typeface="Dosis"/>
            </a:endParaRPr>
          </a:p>
        </p:txBody>
      </p:sp>
      <p:cxnSp>
        <p:nvCxnSpPr>
          <p:cNvPr id="547" name="Shape 547"/>
          <p:cNvCxnSpPr>
            <a:endCxn id="540" idx="0"/>
          </p:cNvCxnSpPr>
          <p:nvPr/>
        </p:nvCxnSpPr>
        <p:spPr>
          <a:xfrm flipH="1">
            <a:off x="692350" y="1731525"/>
            <a:ext cx="397500" cy="285000"/>
          </a:xfrm>
          <a:prstGeom prst="straightConnector1">
            <a:avLst/>
          </a:prstGeom>
          <a:noFill/>
          <a:ln w="9525" cap="flat" cmpd="sng">
            <a:solidFill>
              <a:schemeClr val="dk2"/>
            </a:solidFill>
            <a:prstDash val="solid"/>
            <a:round/>
            <a:headEnd type="none" w="med" len="med"/>
            <a:tailEnd type="none" w="med" len="med"/>
          </a:ln>
        </p:spPr>
      </p:cxnSp>
      <p:cxnSp>
        <p:nvCxnSpPr>
          <p:cNvPr id="548" name="Shape 548"/>
          <p:cNvCxnSpPr>
            <a:endCxn id="541" idx="0"/>
          </p:cNvCxnSpPr>
          <p:nvPr/>
        </p:nvCxnSpPr>
        <p:spPr>
          <a:xfrm>
            <a:off x="1751725" y="1741725"/>
            <a:ext cx="355800" cy="274800"/>
          </a:xfrm>
          <a:prstGeom prst="straightConnector1">
            <a:avLst/>
          </a:prstGeom>
          <a:noFill/>
          <a:ln w="9525" cap="flat" cmpd="sng">
            <a:solidFill>
              <a:schemeClr val="dk2"/>
            </a:solidFill>
            <a:prstDash val="solid"/>
            <a:round/>
            <a:headEnd type="none" w="med" len="med"/>
            <a:tailEnd type="none" w="med" len="med"/>
          </a:ln>
        </p:spPr>
      </p:cxnSp>
      <p:cxnSp>
        <p:nvCxnSpPr>
          <p:cNvPr id="549" name="Shape 549"/>
          <p:cNvCxnSpPr>
            <a:endCxn id="543" idx="0"/>
          </p:cNvCxnSpPr>
          <p:nvPr/>
        </p:nvCxnSpPr>
        <p:spPr>
          <a:xfrm flipH="1">
            <a:off x="4075425" y="1731525"/>
            <a:ext cx="650400" cy="285000"/>
          </a:xfrm>
          <a:prstGeom prst="straightConnector1">
            <a:avLst/>
          </a:prstGeom>
          <a:noFill/>
          <a:ln w="9525" cap="flat" cmpd="sng">
            <a:solidFill>
              <a:schemeClr val="dk2"/>
            </a:solidFill>
            <a:prstDash val="solid"/>
            <a:round/>
            <a:headEnd type="none" w="med" len="med"/>
            <a:tailEnd type="none" w="med" len="med"/>
          </a:ln>
        </p:spPr>
      </p:cxnSp>
      <p:cxnSp>
        <p:nvCxnSpPr>
          <p:cNvPr id="550" name="Shape 550"/>
          <p:cNvCxnSpPr>
            <a:endCxn id="544" idx="0"/>
          </p:cNvCxnSpPr>
          <p:nvPr/>
        </p:nvCxnSpPr>
        <p:spPr>
          <a:xfrm>
            <a:off x="5856425" y="1731525"/>
            <a:ext cx="609300" cy="222600"/>
          </a:xfrm>
          <a:prstGeom prst="straightConnector1">
            <a:avLst/>
          </a:prstGeom>
          <a:noFill/>
          <a:ln w="9525" cap="flat" cmpd="sng">
            <a:solidFill>
              <a:schemeClr val="dk2"/>
            </a:solidFill>
            <a:prstDash val="solid"/>
            <a:round/>
            <a:headEnd type="none" w="med" len="med"/>
            <a:tailEnd type="none" w="med" len="med"/>
          </a:ln>
        </p:spPr>
      </p:cxnSp>
      <p:cxnSp>
        <p:nvCxnSpPr>
          <p:cNvPr id="551" name="Shape 551"/>
          <p:cNvCxnSpPr>
            <a:endCxn id="545" idx="0"/>
          </p:cNvCxnSpPr>
          <p:nvPr/>
        </p:nvCxnSpPr>
        <p:spPr>
          <a:xfrm flipH="1">
            <a:off x="4082800" y="2556600"/>
            <a:ext cx="1671900" cy="415200"/>
          </a:xfrm>
          <a:prstGeom prst="straightConnector1">
            <a:avLst/>
          </a:prstGeom>
          <a:noFill/>
          <a:ln w="9525" cap="flat" cmpd="sng">
            <a:solidFill>
              <a:schemeClr val="dk2"/>
            </a:solidFill>
            <a:prstDash val="solid"/>
            <a:round/>
            <a:headEnd type="none" w="med" len="med"/>
            <a:tailEnd type="none" w="med" len="med"/>
          </a:ln>
        </p:spPr>
      </p:cxnSp>
      <p:cxnSp>
        <p:nvCxnSpPr>
          <p:cNvPr id="552" name="Shape 552"/>
          <p:cNvCxnSpPr>
            <a:stCxn id="544" idx="2"/>
            <a:endCxn id="546" idx="0"/>
          </p:cNvCxnSpPr>
          <p:nvPr/>
        </p:nvCxnSpPr>
        <p:spPr>
          <a:xfrm flipH="1">
            <a:off x="6342725" y="2547525"/>
            <a:ext cx="123000" cy="424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276525" y="1134550"/>
            <a:ext cx="76875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700"/>
              </a:spcBef>
              <a:spcAft>
                <a:spcPts val="0"/>
              </a:spcAft>
              <a:buClr>
                <a:srgbClr val="3D4965"/>
              </a:buClr>
              <a:buSzPts val="2400"/>
              <a:buFont typeface="Arial"/>
              <a:buChar char="✘"/>
            </a:pPr>
            <a:r>
              <a:rPr lang="en" sz="2400">
                <a:solidFill>
                  <a:srgbClr val="3D4965"/>
                </a:solidFill>
              </a:rPr>
              <a:t>Revisit of the work of Eric Kandel and the </a:t>
            </a:r>
            <a:r>
              <a:rPr lang="en" sz="2400" i="1">
                <a:solidFill>
                  <a:srgbClr val="3D4965"/>
                </a:solidFill>
              </a:rPr>
              <a:t>Aplysia</a:t>
            </a:r>
            <a:endParaRPr sz="2400" i="1">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His work provided information about the process of learning</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LTP involves (only in a laboratory setting) the electrical stimulation of presynaptic neurons which increases the likelihood that more surrounding postsynaptic neurons will fire</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Researchers believe that this process happens outside the laboratory in more complex animals (including humans) when new skills/information is learnt</a:t>
            </a:r>
            <a:endParaRPr sz="2400">
              <a:solidFill>
                <a:srgbClr val="3D4965"/>
              </a:solidFill>
            </a:endParaRPr>
          </a:p>
          <a:p>
            <a:pPr marL="0" lvl="0" indent="0" algn="just" rtl="0">
              <a:lnSpc>
                <a:spcPct val="100000"/>
              </a:lnSpc>
              <a:spcBef>
                <a:spcPts val="800"/>
              </a:spcBef>
              <a:spcAft>
                <a:spcPts val="0"/>
              </a:spcAft>
              <a:buNone/>
            </a:pPr>
            <a:endParaRPr sz="2400">
              <a:solidFill>
                <a:srgbClr val="3D4965"/>
              </a:solidFill>
            </a:endParaRPr>
          </a:p>
          <a:p>
            <a:pPr marL="0" lvl="0" indent="0" rtl="0">
              <a:lnSpc>
                <a:spcPct val="100000"/>
              </a:lnSpc>
              <a:spcBef>
                <a:spcPts val="800"/>
              </a:spcBef>
              <a:spcAft>
                <a:spcPts val="0"/>
              </a:spcAft>
              <a:buNone/>
            </a:pPr>
            <a:endParaRPr sz="2400">
              <a:solidFill>
                <a:srgbClr val="3D4965"/>
              </a:solidFill>
            </a:endParaRPr>
          </a:p>
          <a:p>
            <a:pPr marL="0" marR="0" lvl="0" indent="0" algn="l" rtl="0">
              <a:lnSpc>
                <a:spcPct val="100000"/>
              </a:lnSpc>
              <a:spcBef>
                <a:spcPts val="600"/>
              </a:spcBef>
              <a:spcAft>
                <a:spcPts val="0"/>
              </a:spcAft>
              <a:buNone/>
            </a:pPr>
            <a:endParaRPr sz="2400">
              <a:solidFill>
                <a:srgbClr val="3D4965"/>
              </a:solidFill>
            </a:endParaRPr>
          </a:p>
        </p:txBody>
      </p:sp>
      <p:sp>
        <p:nvSpPr>
          <p:cNvPr id="820" name="Shape 820"/>
          <p:cNvSpPr txBox="1">
            <a:spLocks noGrp="1"/>
          </p:cNvSpPr>
          <p:nvPr>
            <p:ph type="title"/>
          </p:nvPr>
        </p:nvSpPr>
        <p:spPr>
          <a:xfrm>
            <a:off x="38715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Long Term Potentiation and Learning</a:t>
            </a:r>
            <a:endParaRPr sz="3000" b="1">
              <a:solidFill>
                <a:srgbClr val="3A81BA"/>
              </a:solidFill>
              <a:latin typeface="Dosis"/>
              <a:ea typeface="Dosis"/>
              <a:cs typeface="Dosis"/>
              <a:sym typeface="Dosi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body" idx="1"/>
          </p:nvPr>
        </p:nvSpPr>
        <p:spPr>
          <a:xfrm>
            <a:off x="143800" y="905950"/>
            <a:ext cx="8207400" cy="3610800"/>
          </a:xfrm>
          <a:prstGeom prst="rect">
            <a:avLst/>
          </a:prstGeom>
        </p:spPr>
        <p:txBody>
          <a:bodyPr spcFirstLastPara="1" wrap="square" lIns="91425" tIns="91425" rIns="91425" bIns="91425" anchor="t" anchorCtr="0">
            <a:noAutofit/>
          </a:bodyPr>
          <a:lstStyle/>
          <a:p>
            <a:pPr marL="457200" lvl="0" indent="-368300" rtl="0">
              <a:lnSpc>
                <a:spcPct val="100000"/>
              </a:lnSpc>
              <a:spcBef>
                <a:spcPts val="600"/>
              </a:spcBef>
              <a:spcAft>
                <a:spcPts val="0"/>
              </a:spcAft>
              <a:buClr>
                <a:srgbClr val="3D4965"/>
              </a:buClr>
              <a:buSzPts val="2200"/>
              <a:buFont typeface="Arial"/>
              <a:buChar char="✘"/>
            </a:pPr>
            <a:r>
              <a:rPr lang="en">
                <a:solidFill>
                  <a:srgbClr val="3D4965"/>
                </a:solidFill>
              </a:rPr>
              <a:t>Think about a hungry rat put inside the Skinner box</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The rat is rewarded with a food pellet each time it presses a lever (the rat soon learns that the pressing of the level leads to the getting of tasty pellets)</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In the brain of the rat, learnt behaviour (pressing the lever) to get the reward (tasty pellet) will cause the release of the neurotransmitter glutamate from the presynaptic neuron into the gap</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The glutamate stimulates the growth  of dendritic spines on the post synaptic neuron, making it more receptive to the bursts of glutamate in the future</a:t>
            </a:r>
            <a:endParaRPr>
              <a:solidFill>
                <a:srgbClr val="3D4965"/>
              </a:solidFill>
            </a:endParaRPr>
          </a:p>
          <a:p>
            <a:pPr marL="457200" lvl="0" indent="-368300" rtl="0">
              <a:lnSpc>
                <a:spcPct val="100000"/>
              </a:lnSpc>
              <a:spcBef>
                <a:spcPts val="0"/>
              </a:spcBef>
              <a:spcAft>
                <a:spcPts val="0"/>
              </a:spcAft>
              <a:buClr>
                <a:srgbClr val="3D4965"/>
              </a:buClr>
              <a:buSzPts val="2200"/>
              <a:buFont typeface="Arial"/>
              <a:buChar char="✘"/>
            </a:pPr>
            <a:r>
              <a:rPr lang="en">
                <a:solidFill>
                  <a:srgbClr val="3D4965"/>
                </a:solidFill>
              </a:rPr>
              <a:t>This results in long lasting </a:t>
            </a:r>
            <a:r>
              <a:rPr lang="en" i="1">
                <a:solidFill>
                  <a:srgbClr val="3D4965"/>
                </a:solidFill>
              </a:rPr>
              <a:t>structural</a:t>
            </a:r>
            <a:r>
              <a:rPr lang="en">
                <a:solidFill>
                  <a:srgbClr val="3D4965"/>
                </a:solidFill>
              </a:rPr>
              <a:t> changes in the rat’s dendrites and increased efficiency of neural pathways! </a:t>
            </a:r>
            <a:endParaRPr>
              <a:solidFill>
                <a:srgbClr val="3D4965"/>
              </a:solidFill>
            </a:endParaRPr>
          </a:p>
          <a:p>
            <a:pPr marL="0" lvl="0" indent="0" algn="just" rtl="0">
              <a:lnSpc>
                <a:spcPct val="100000"/>
              </a:lnSpc>
              <a:spcBef>
                <a:spcPts val="800"/>
              </a:spcBef>
              <a:spcAft>
                <a:spcPts val="0"/>
              </a:spcAft>
              <a:buNone/>
            </a:pPr>
            <a:endParaRPr>
              <a:solidFill>
                <a:srgbClr val="3D4965"/>
              </a:solidFill>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26" name="Shape 826"/>
          <p:cNvSpPr txBox="1">
            <a:spLocks noGrp="1"/>
          </p:cNvSpPr>
          <p:nvPr>
            <p:ph type="title"/>
          </p:nvPr>
        </p:nvSpPr>
        <p:spPr>
          <a:xfrm>
            <a:off x="38715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Long Term Potentiation and Learning</a:t>
            </a:r>
            <a:endParaRPr sz="3000" b="1">
              <a:solidFill>
                <a:srgbClr val="3A81BA"/>
              </a:solidFill>
              <a:latin typeface="Dosis"/>
              <a:ea typeface="Dosis"/>
              <a:cs typeface="Dosis"/>
              <a:sym typeface="Dosi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body" idx="1"/>
          </p:nvPr>
        </p:nvSpPr>
        <p:spPr>
          <a:xfrm>
            <a:off x="143800" y="905950"/>
            <a:ext cx="82074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a:solidFill>
                  <a:srgbClr val="3D4965"/>
                </a:solidFill>
              </a:rPr>
              <a:t>Neuroplasticity refers to the brain’s ability to change and reorganise itself by forming new neural connections throughout life</a:t>
            </a:r>
            <a:endParaRPr sz="2400">
              <a:solidFill>
                <a:srgbClr val="3D4965"/>
              </a:solidFill>
            </a:endParaRPr>
          </a:p>
          <a:p>
            <a:pPr marL="457200" lvl="0" indent="-381000" rtl="0">
              <a:lnSpc>
                <a:spcPct val="100000"/>
              </a:lnSpc>
              <a:spcBef>
                <a:spcPts val="0"/>
              </a:spcBef>
              <a:spcAft>
                <a:spcPts val="0"/>
              </a:spcAft>
              <a:buClr>
                <a:srgbClr val="3D4965"/>
              </a:buClr>
              <a:buSzPts val="2400"/>
              <a:buFont typeface="Arial"/>
              <a:buChar char="✘"/>
            </a:pPr>
            <a:r>
              <a:rPr lang="en" sz="2400">
                <a:solidFill>
                  <a:srgbClr val="3D4965"/>
                </a:solidFill>
              </a:rPr>
              <a:t>Plasticity occurs:</a:t>
            </a:r>
            <a:endParaRPr sz="2400">
              <a:solidFill>
                <a:srgbClr val="3D4965"/>
              </a:solidFill>
            </a:endParaRPr>
          </a:p>
          <a:p>
            <a:pPr marL="914400" lvl="1" indent="-381000" rtl="0">
              <a:lnSpc>
                <a:spcPct val="100000"/>
              </a:lnSpc>
              <a:spcBef>
                <a:spcPts val="0"/>
              </a:spcBef>
              <a:spcAft>
                <a:spcPts val="0"/>
              </a:spcAft>
              <a:buClr>
                <a:srgbClr val="3D4965"/>
              </a:buClr>
              <a:buSzPts val="2400"/>
              <a:buFont typeface="Arial"/>
              <a:buChar char="✗"/>
            </a:pPr>
            <a:r>
              <a:rPr lang="en" sz="2400">
                <a:solidFill>
                  <a:srgbClr val="3D4965"/>
                </a:solidFill>
              </a:rPr>
              <a:t>At the beginning of life, when the immature brain organises itself</a:t>
            </a:r>
            <a:endParaRPr sz="2400">
              <a:solidFill>
                <a:srgbClr val="3D4965"/>
              </a:solidFill>
            </a:endParaRPr>
          </a:p>
          <a:p>
            <a:pPr marL="914400" lvl="1" indent="-381000" rtl="0">
              <a:lnSpc>
                <a:spcPct val="100000"/>
              </a:lnSpc>
              <a:spcBef>
                <a:spcPts val="0"/>
              </a:spcBef>
              <a:spcAft>
                <a:spcPts val="0"/>
              </a:spcAft>
              <a:buClr>
                <a:srgbClr val="3D4965"/>
              </a:buClr>
              <a:buSzPts val="2400"/>
              <a:buFont typeface="Arial"/>
              <a:buChar char="✗"/>
            </a:pPr>
            <a:r>
              <a:rPr lang="en" sz="2400">
                <a:solidFill>
                  <a:srgbClr val="3D4965"/>
                </a:solidFill>
              </a:rPr>
              <a:t>In cases of brain injury to compensate for lost functions or to maximise remaining functions</a:t>
            </a:r>
            <a:endParaRPr sz="2400">
              <a:solidFill>
                <a:srgbClr val="3D4965"/>
              </a:solidFill>
            </a:endParaRPr>
          </a:p>
          <a:p>
            <a:pPr marL="914400" lvl="1" indent="-381000" rtl="0">
              <a:lnSpc>
                <a:spcPct val="100000"/>
              </a:lnSpc>
              <a:spcBef>
                <a:spcPts val="0"/>
              </a:spcBef>
              <a:spcAft>
                <a:spcPts val="0"/>
              </a:spcAft>
              <a:buClr>
                <a:srgbClr val="3D4965"/>
              </a:buClr>
              <a:buSzPts val="2400"/>
              <a:buFont typeface="Arial"/>
              <a:buChar char="✗"/>
            </a:pPr>
            <a:r>
              <a:rPr lang="en" sz="2400">
                <a:solidFill>
                  <a:srgbClr val="3D4965"/>
                </a:solidFill>
              </a:rPr>
              <a:t>Throughout adulthood, whenever something new is learned or memorised</a:t>
            </a:r>
            <a:endParaRPr>
              <a:solidFill>
                <a:srgbClr val="3D4965"/>
              </a:solidFill>
            </a:endParaRPr>
          </a:p>
          <a:p>
            <a:pPr marL="0" lvl="0" indent="0" algn="just" rtl="0">
              <a:lnSpc>
                <a:spcPct val="100000"/>
              </a:lnSpc>
              <a:spcBef>
                <a:spcPts val="800"/>
              </a:spcBef>
              <a:spcAft>
                <a:spcPts val="0"/>
              </a:spcAft>
              <a:buNone/>
            </a:pPr>
            <a:endParaRPr>
              <a:solidFill>
                <a:srgbClr val="3D4965"/>
              </a:solidFill>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32" name="Shape 832"/>
          <p:cNvSpPr txBox="1">
            <a:spLocks noGrp="1"/>
          </p:cNvSpPr>
          <p:nvPr>
            <p:ph type="title"/>
          </p:nvPr>
        </p:nvSpPr>
        <p:spPr>
          <a:xfrm>
            <a:off x="43140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Neuroplasticity</a:t>
            </a:r>
            <a:endParaRPr sz="3000" b="1">
              <a:solidFill>
                <a:srgbClr val="3A81BA"/>
              </a:solidFill>
              <a:latin typeface="Dosis"/>
              <a:ea typeface="Dosis"/>
              <a:cs typeface="Dosis"/>
              <a:sym typeface="Dosi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graphicFrame>
        <p:nvGraphicFramePr>
          <p:cNvPr id="837" name="Shape 837"/>
          <p:cNvGraphicFramePr/>
          <p:nvPr/>
        </p:nvGraphicFramePr>
        <p:xfrm>
          <a:off x="209725" y="579775"/>
          <a:ext cx="3000000" cy="3000000"/>
        </p:xfrm>
        <a:graphic>
          <a:graphicData uri="http://schemas.openxmlformats.org/drawingml/2006/table">
            <a:tbl>
              <a:tblPr>
                <a:noFill/>
                <a:tableStyleId>{9B8D8296-262C-446F-BEEC-9BDDD15AAAEE}</a:tableStyleId>
              </a:tblPr>
              <a:tblGrid>
                <a:gridCol w="1260050"/>
                <a:gridCol w="3109925"/>
                <a:gridCol w="4433675"/>
              </a:tblGrid>
              <a:tr h="396200">
                <a:tc>
                  <a:txBody>
                    <a:bodyPr/>
                    <a:lstStyle/>
                    <a:p>
                      <a:pPr marL="0" lvl="0" indent="0"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rtl="0">
                        <a:spcBef>
                          <a:spcPts val="0"/>
                        </a:spcBef>
                        <a:spcAft>
                          <a:spcPts val="0"/>
                        </a:spcAft>
                        <a:buNone/>
                      </a:pPr>
                      <a:r>
                        <a:rPr lang="en" sz="2400" b="1">
                          <a:latin typeface="Proxima Nova"/>
                          <a:ea typeface="Proxima Nova"/>
                          <a:cs typeface="Proxima Nova"/>
                          <a:sym typeface="Proxima Nova"/>
                        </a:rPr>
                        <a:t>LTP</a:t>
                      </a:r>
                      <a:endParaRPr sz="2400" b="1">
                        <a:latin typeface="Proxima Nova"/>
                        <a:ea typeface="Proxima Nova"/>
                        <a:cs typeface="Proxima Nova"/>
                        <a:sym typeface="Proxima Nova"/>
                      </a:endParaRPr>
                    </a:p>
                  </a:txBody>
                  <a:tcPr marL="91425" marR="91425" marT="91425" marB="91425"/>
                </a:tc>
                <a:tc>
                  <a:txBody>
                    <a:bodyPr/>
                    <a:lstStyle/>
                    <a:p>
                      <a:pPr marL="0" lvl="0" indent="0" rtl="0">
                        <a:spcBef>
                          <a:spcPts val="0"/>
                        </a:spcBef>
                        <a:spcAft>
                          <a:spcPts val="0"/>
                        </a:spcAft>
                        <a:buNone/>
                      </a:pPr>
                      <a:r>
                        <a:rPr lang="en" sz="2400" b="1">
                          <a:latin typeface="Proxima Nova"/>
                          <a:ea typeface="Proxima Nova"/>
                          <a:cs typeface="Proxima Nova"/>
                          <a:sym typeface="Proxima Nova"/>
                        </a:rPr>
                        <a:t>LTD</a:t>
                      </a:r>
                      <a:endParaRPr sz="2400" b="1">
                        <a:latin typeface="Proxima Nova"/>
                        <a:ea typeface="Proxima Nova"/>
                        <a:cs typeface="Proxima Nova"/>
                        <a:sym typeface="Proxima Nova"/>
                      </a:endParaRPr>
                    </a:p>
                  </a:txBody>
                  <a:tcPr marL="91425" marR="91425" marT="91425" marB="91425"/>
                </a:tc>
              </a:tr>
              <a:tr h="381000">
                <a:tc>
                  <a:txBody>
                    <a:bodyPr/>
                    <a:lstStyle/>
                    <a:p>
                      <a:pPr marL="0" lvl="0" indent="0" rtl="0">
                        <a:spcBef>
                          <a:spcPts val="0"/>
                        </a:spcBef>
                        <a:spcAft>
                          <a:spcPts val="0"/>
                        </a:spcAft>
                        <a:buNone/>
                      </a:pPr>
                      <a:r>
                        <a:rPr lang="en" b="1">
                          <a:latin typeface="Proxima Nova"/>
                          <a:ea typeface="Proxima Nova"/>
                          <a:cs typeface="Proxima Nova"/>
                          <a:sym typeface="Proxima Nova"/>
                        </a:rPr>
                        <a:t>Definition</a:t>
                      </a:r>
                      <a:endParaRPr b="1">
                        <a:latin typeface="Proxima Nova"/>
                        <a:ea typeface="Proxima Nova"/>
                        <a:cs typeface="Proxima Nova"/>
                        <a:sym typeface="Proxima Nova"/>
                      </a:endParaRPr>
                    </a:p>
                  </a:txBody>
                  <a:tcPr marL="91425" marR="91425" marT="91425" marB="91425"/>
                </a:tc>
                <a:tc>
                  <a:txBody>
                    <a:bodyPr/>
                    <a:lstStyle/>
                    <a:p>
                      <a:pPr marL="0" lvl="0" indent="0" rtl="0">
                        <a:spcBef>
                          <a:spcPts val="0"/>
                        </a:spcBef>
                        <a:spcAft>
                          <a:spcPts val="0"/>
                        </a:spcAft>
                        <a:buNone/>
                      </a:pPr>
                      <a:r>
                        <a:rPr lang="en">
                          <a:latin typeface="Proxima Nova"/>
                          <a:ea typeface="Proxima Nova"/>
                          <a:cs typeface="Proxima Nova"/>
                          <a:sym typeface="Proxima Nova"/>
                        </a:rPr>
                        <a:t>The long-lasting strengthening of synaptic connections of neurons, resulting in the enhanced or more effective functioning of the neurons whenever they are activated, thereby improving the ability of two neurons to communicate at the synapse</a:t>
                      </a:r>
                      <a:endParaRPr>
                        <a:latin typeface="Proxima Nova"/>
                        <a:ea typeface="Proxima Nova"/>
                        <a:cs typeface="Proxima Nova"/>
                        <a:sym typeface="Proxima Nova"/>
                      </a:endParaRPr>
                    </a:p>
                  </a:txBody>
                  <a:tcPr marL="91425" marR="91425" marT="91425" marB="91425"/>
                </a:tc>
                <a:tc>
                  <a:txBody>
                    <a:bodyPr/>
                    <a:lstStyle/>
                    <a:p>
                      <a:pPr marL="0" lvl="0" indent="0" rtl="0">
                        <a:spcBef>
                          <a:spcPts val="0"/>
                        </a:spcBef>
                        <a:spcAft>
                          <a:spcPts val="0"/>
                        </a:spcAft>
                        <a:buNone/>
                      </a:pPr>
                      <a:r>
                        <a:rPr lang="en">
                          <a:latin typeface="Proxima Nova"/>
                          <a:ea typeface="Proxima Nova"/>
                          <a:cs typeface="Proxima Nova"/>
                          <a:sym typeface="Proxima Nova"/>
                        </a:rPr>
                        <a:t>In opposition to LTP, LTD serves to selectively weaken specific synapses in order to make constructive use of synaptic strengthening caused by LTP. This is necessary because, if allowed to continue increasing in strength, synapses would ultimately reach a ceiling level of efficiency, which would inhibit the encoding of new information.  Hippocampal LTD may be important for the clearing of old memory traces, which contribute to the decay of memory</a:t>
                      </a:r>
                      <a:endParaRPr>
                        <a:latin typeface="Proxima Nova"/>
                        <a:ea typeface="Proxima Nova"/>
                        <a:cs typeface="Proxima Nova"/>
                        <a:sym typeface="Proxima Nova"/>
                      </a:endParaRPr>
                    </a:p>
                  </a:txBody>
                  <a:tcPr marL="91425" marR="91425" marT="91425" marB="91425"/>
                </a:tc>
              </a:tr>
              <a:tr h="763575">
                <a:tc>
                  <a:txBody>
                    <a:bodyPr/>
                    <a:lstStyle/>
                    <a:p>
                      <a:pPr marL="0" lvl="0" indent="0" rtl="0">
                        <a:spcBef>
                          <a:spcPts val="0"/>
                        </a:spcBef>
                        <a:spcAft>
                          <a:spcPts val="0"/>
                        </a:spcAft>
                        <a:buNone/>
                      </a:pPr>
                      <a:r>
                        <a:rPr lang="en" b="1">
                          <a:latin typeface="Proxima Nova"/>
                          <a:ea typeface="Proxima Nova"/>
                          <a:cs typeface="Proxima Nova"/>
                          <a:sym typeface="Proxima Nova"/>
                        </a:rPr>
                        <a:t>Associated neuronal changes</a:t>
                      </a:r>
                      <a:endParaRPr b="1">
                        <a:latin typeface="Proxima Nova"/>
                        <a:ea typeface="Proxima Nova"/>
                        <a:cs typeface="Proxima Nova"/>
                        <a:sym typeface="Proxima Nova"/>
                      </a:endParaRPr>
                    </a:p>
                  </a:txBody>
                  <a:tcPr marL="91425" marR="91425" marT="91425" marB="91425"/>
                </a:tc>
                <a:tc>
                  <a:txBody>
                    <a:bodyPr/>
                    <a:lstStyle/>
                    <a:p>
                      <a:pPr marL="0" lvl="0" indent="0">
                        <a:spcBef>
                          <a:spcPts val="0"/>
                        </a:spcBef>
                        <a:spcAft>
                          <a:spcPts val="0"/>
                        </a:spcAft>
                        <a:buNone/>
                      </a:pPr>
                      <a:r>
                        <a:rPr lang="en">
                          <a:latin typeface="Proxima Nova"/>
                          <a:ea typeface="Proxima Nova"/>
                          <a:cs typeface="Proxima Nova"/>
                          <a:sym typeface="Proxima Nova"/>
                        </a:rPr>
                        <a:t>Synaptogenesis</a:t>
                      </a:r>
                      <a:endParaRPr>
                        <a:latin typeface="Proxima Nova"/>
                        <a:ea typeface="Proxima Nova"/>
                        <a:cs typeface="Proxima Nova"/>
                        <a:sym typeface="Proxima Nova"/>
                      </a:endParaRPr>
                    </a:p>
                    <a:p>
                      <a:pPr marL="0" lvl="0" indent="0">
                        <a:spcBef>
                          <a:spcPts val="0"/>
                        </a:spcBef>
                        <a:spcAft>
                          <a:spcPts val="0"/>
                        </a:spcAft>
                        <a:buNone/>
                      </a:pPr>
                      <a:r>
                        <a:rPr lang="en">
                          <a:latin typeface="Proxima Nova"/>
                          <a:ea typeface="Proxima Nova"/>
                          <a:cs typeface="Proxima Nova"/>
                          <a:sym typeface="Proxima Nova"/>
                        </a:rPr>
                        <a:t>Circuit formation</a:t>
                      </a:r>
                      <a:endParaRPr>
                        <a:latin typeface="Proxima Nova"/>
                        <a:ea typeface="Proxima Nova"/>
                        <a:cs typeface="Proxima Nova"/>
                        <a:sym typeface="Proxima Nova"/>
                      </a:endParaRPr>
                    </a:p>
                  </a:txBody>
                  <a:tcPr marL="91425" marR="91425" marT="91425" marB="91425"/>
                </a:tc>
                <a:tc>
                  <a:txBody>
                    <a:bodyPr/>
                    <a:lstStyle/>
                    <a:p>
                      <a:pPr marL="0" lvl="0" indent="0">
                        <a:spcBef>
                          <a:spcPts val="0"/>
                        </a:spcBef>
                        <a:spcAft>
                          <a:spcPts val="0"/>
                        </a:spcAft>
                        <a:buNone/>
                      </a:pPr>
                      <a:r>
                        <a:rPr lang="en">
                          <a:latin typeface="Proxima Nova"/>
                          <a:ea typeface="Proxima Nova"/>
                          <a:cs typeface="Proxima Nova"/>
                          <a:sym typeface="Proxima Nova"/>
                        </a:rPr>
                        <a:t>Synaptic pruning</a:t>
                      </a:r>
                      <a:endParaRPr>
                        <a:latin typeface="Proxima Nova"/>
                        <a:ea typeface="Proxima Nova"/>
                        <a:cs typeface="Proxima Nova"/>
                        <a:sym typeface="Proxima Nova"/>
                      </a:endParaRPr>
                    </a:p>
                    <a:p>
                      <a:pPr marL="0" lvl="0" indent="0">
                        <a:spcBef>
                          <a:spcPts val="0"/>
                        </a:spcBef>
                        <a:spcAft>
                          <a:spcPts val="0"/>
                        </a:spcAft>
                        <a:buNone/>
                      </a:pPr>
                      <a:r>
                        <a:rPr lang="en">
                          <a:latin typeface="Proxima Nova"/>
                          <a:ea typeface="Proxima Nova"/>
                          <a:cs typeface="Proxima Nova"/>
                          <a:sym typeface="Proxima Nova"/>
                        </a:rPr>
                        <a:t>Circuit pruning</a:t>
                      </a:r>
                      <a:endParaRPr>
                        <a:latin typeface="Proxima Nova"/>
                        <a:ea typeface="Proxima Nova"/>
                        <a:cs typeface="Proxima Nova"/>
                        <a:sym typeface="Proxima Nova"/>
                      </a:endParaRPr>
                    </a:p>
                  </a:txBody>
                  <a:tcPr marL="91425" marR="91425" marT="91425" marB="91425"/>
                </a:tc>
              </a:tr>
              <a:tr h="381000">
                <a:tc>
                  <a:txBody>
                    <a:bodyPr/>
                    <a:lstStyle/>
                    <a:p>
                      <a:pPr marL="0" lvl="0" indent="0" rtl="0">
                        <a:spcBef>
                          <a:spcPts val="0"/>
                        </a:spcBef>
                        <a:spcAft>
                          <a:spcPts val="0"/>
                        </a:spcAft>
                        <a:buNone/>
                      </a:pPr>
                      <a:r>
                        <a:rPr lang="en" b="1">
                          <a:latin typeface="Proxima Nova"/>
                          <a:ea typeface="Proxima Nova"/>
                          <a:cs typeface="Proxima Nova"/>
                          <a:sym typeface="Proxima Nova"/>
                        </a:rPr>
                        <a:t>Determined by</a:t>
                      </a:r>
                      <a:endParaRPr b="1">
                        <a:latin typeface="Proxima Nova"/>
                        <a:ea typeface="Proxima Nova"/>
                        <a:cs typeface="Proxima Nova"/>
                        <a:sym typeface="Proxima Nova"/>
                      </a:endParaRPr>
                    </a:p>
                  </a:txBody>
                  <a:tcPr marL="91425" marR="91425" marT="91425" marB="91425"/>
                </a:tc>
                <a:tc>
                  <a:txBody>
                    <a:bodyPr/>
                    <a:lstStyle/>
                    <a:p>
                      <a:pPr marL="0" lvl="0" indent="0">
                        <a:spcBef>
                          <a:spcPts val="0"/>
                        </a:spcBef>
                        <a:spcAft>
                          <a:spcPts val="0"/>
                        </a:spcAft>
                        <a:buNone/>
                      </a:pPr>
                      <a:r>
                        <a:rPr lang="en">
                          <a:latin typeface="Proxima Nova"/>
                          <a:ea typeface="Proxima Nova"/>
                          <a:cs typeface="Proxima Nova"/>
                          <a:sym typeface="Proxima Nova"/>
                        </a:rPr>
                        <a:t>The post-synaptic neurons become more and more responsive to the pre-synaptic neurons as a consequence of repeated stimulation</a:t>
                      </a:r>
                      <a:endParaRPr>
                        <a:latin typeface="Proxima Nova"/>
                        <a:ea typeface="Proxima Nova"/>
                        <a:cs typeface="Proxima Nova"/>
                        <a:sym typeface="Proxima Nova"/>
                      </a:endParaRPr>
                    </a:p>
                  </a:txBody>
                  <a:tcPr marL="91425" marR="91425" marT="91425" marB="91425"/>
                </a:tc>
                <a:tc>
                  <a:txBody>
                    <a:bodyPr/>
                    <a:lstStyle/>
                    <a:p>
                      <a:pPr marL="0" lvl="0" indent="0">
                        <a:spcBef>
                          <a:spcPts val="0"/>
                        </a:spcBef>
                        <a:spcAft>
                          <a:spcPts val="0"/>
                        </a:spcAft>
                        <a:buNone/>
                      </a:pPr>
                      <a:r>
                        <a:rPr lang="en">
                          <a:latin typeface="Proxima Nova"/>
                          <a:ea typeface="Proxima Nova"/>
                          <a:cs typeface="Proxima Nova"/>
                          <a:sym typeface="Proxima Nova"/>
                        </a:rPr>
                        <a:t>Generally, the mechanism of LTD proceeds due to low-frequency stimuli or a lack of stimulation and a slow rise in post-synaptic calcium</a:t>
                      </a:r>
                      <a:endParaRPr>
                        <a:latin typeface="Proxima Nova"/>
                        <a:ea typeface="Proxima Nova"/>
                        <a:cs typeface="Proxima Nova"/>
                        <a:sym typeface="Proxima Nova"/>
                      </a:endParaRPr>
                    </a:p>
                  </a:txBody>
                  <a:tcPr marL="91425" marR="91425" marT="91425" marB="91425"/>
                </a:tc>
              </a:tr>
            </a:tbl>
          </a:graphicData>
        </a:graphic>
      </p:graphicFrame>
      <p:sp>
        <p:nvSpPr>
          <p:cNvPr id="838" name="Shape 838"/>
          <p:cNvSpPr txBox="1">
            <a:spLocks noGrp="1"/>
          </p:cNvSpPr>
          <p:nvPr>
            <p:ph type="title" idx="4294967295"/>
          </p:nvPr>
        </p:nvSpPr>
        <p:spPr>
          <a:xfrm>
            <a:off x="111950" y="133500"/>
            <a:ext cx="7311300" cy="52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b="1">
                <a:solidFill>
                  <a:srgbClr val="3A81BA"/>
                </a:solidFill>
                <a:latin typeface="Dosis"/>
                <a:ea typeface="Dosis"/>
                <a:cs typeface="Dosis"/>
                <a:sym typeface="Dosis"/>
              </a:rPr>
              <a:t>LTP vs Long Term Depression</a:t>
            </a:r>
            <a:endParaRPr sz="2400" b="1">
              <a:solidFill>
                <a:srgbClr val="3A81BA"/>
              </a:solidFill>
              <a:latin typeface="Dosis"/>
              <a:ea typeface="Dosis"/>
              <a:cs typeface="Dosis"/>
              <a:sym typeface="Dosi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143800" y="905950"/>
            <a:ext cx="7435800" cy="3610800"/>
          </a:xfrm>
          <a:prstGeom prst="rect">
            <a:avLst/>
          </a:prstGeom>
        </p:spPr>
        <p:txBody>
          <a:bodyPr spcFirstLastPara="1" wrap="square" lIns="91425" tIns="91425" rIns="91425" bIns="91425" anchor="t" anchorCtr="0">
            <a:noAutofit/>
          </a:bodyPr>
          <a:lstStyle/>
          <a:p>
            <a:pPr marL="457200" lvl="0" indent="-342900" rtl="0">
              <a:lnSpc>
                <a:spcPct val="100000"/>
              </a:lnSpc>
              <a:spcBef>
                <a:spcPts val="800"/>
              </a:spcBef>
              <a:spcAft>
                <a:spcPts val="0"/>
              </a:spcAft>
              <a:buClr>
                <a:srgbClr val="3D4965"/>
              </a:buClr>
              <a:buSzPts val="1800"/>
              <a:buFont typeface="Arial"/>
              <a:buChar char="✘"/>
            </a:pPr>
            <a:r>
              <a:rPr lang="en" sz="1800"/>
              <a:t>Adrenaline is released when the fight-flight response is activated. </a:t>
            </a:r>
            <a:endParaRPr sz="1800"/>
          </a:p>
          <a:p>
            <a:pPr marL="457200" lvl="0" indent="-342900" rtl="0">
              <a:lnSpc>
                <a:spcPct val="100000"/>
              </a:lnSpc>
              <a:spcBef>
                <a:spcPts val="0"/>
              </a:spcBef>
              <a:spcAft>
                <a:spcPts val="0"/>
              </a:spcAft>
              <a:buSzPts val="1800"/>
              <a:buChar char="✘"/>
            </a:pPr>
            <a:r>
              <a:rPr lang="en" sz="1800"/>
              <a:t>Considerable evidence suggests that the sympathetic response also serves a long-term function by regulating memory storage for the emotional event, playing an adaptive role of how we respond in the future</a:t>
            </a:r>
            <a:endParaRPr sz="1800"/>
          </a:p>
          <a:p>
            <a:pPr marL="457200" lvl="0" indent="-342900" rtl="0">
              <a:lnSpc>
                <a:spcPct val="100000"/>
              </a:lnSpc>
              <a:spcBef>
                <a:spcPts val="0"/>
              </a:spcBef>
              <a:spcAft>
                <a:spcPts val="0"/>
              </a:spcAft>
              <a:buSzPts val="1800"/>
              <a:buChar char="✘"/>
            </a:pPr>
            <a:r>
              <a:rPr lang="en" sz="1800"/>
              <a:t>Stress can cause changes in certain brain areas, like the hippocampus, pre-frontal cortex and amygdala</a:t>
            </a:r>
            <a:endParaRPr sz="1800"/>
          </a:p>
          <a:p>
            <a:pPr marL="457200" lvl="0" indent="-342900" rtl="0">
              <a:lnSpc>
                <a:spcPct val="100000"/>
              </a:lnSpc>
              <a:spcBef>
                <a:spcPts val="0"/>
              </a:spcBef>
              <a:spcAft>
                <a:spcPts val="0"/>
              </a:spcAft>
              <a:buSzPts val="1800"/>
              <a:buChar char="✘"/>
            </a:pPr>
            <a:r>
              <a:rPr lang="en" sz="1800"/>
              <a:t>Moderate levels of adrenaline and cortisol can enhance memory consolidation, however lower or higher levels are less effective and may impair memory consolidation</a:t>
            </a:r>
            <a:endParaRPr sz="1800"/>
          </a:p>
          <a:p>
            <a:pPr marL="457200" lvl="0" indent="-342900" rtl="0">
              <a:lnSpc>
                <a:spcPct val="100000"/>
              </a:lnSpc>
              <a:spcBef>
                <a:spcPts val="0"/>
              </a:spcBef>
              <a:spcAft>
                <a:spcPts val="0"/>
              </a:spcAft>
              <a:buSzPts val="1800"/>
              <a:buChar char="✘"/>
            </a:pPr>
            <a:r>
              <a:rPr lang="en" sz="1800"/>
              <a:t>Emotionally significant experiences tend to be well remembered</a:t>
            </a:r>
            <a:endParaRPr sz="1800"/>
          </a:p>
          <a:p>
            <a:pPr marL="457200" lvl="0" indent="-342900" rtl="0">
              <a:lnSpc>
                <a:spcPct val="100000"/>
              </a:lnSpc>
              <a:spcBef>
                <a:spcPts val="0"/>
              </a:spcBef>
              <a:spcAft>
                <a:spcPts val="0"/>
              </a:spcAft>
              <a:buSzPts val="1800"/>
              <a:buChar char="✘"/>
            </a:pPr>
            <a:r>
              <a:rPr lang="en" sz="1800"/>
              <a:t>The relationship between the activation of the amygdala during encoding and recall of LTM was greatest for the most emotionally arousing stimuli</a:t>
            </a:r>
            <a:endParaRPr sz="1800"/>
          </a:p>
          <a:p>
            <a:pPr marL="0" lvl="0" indent="0" algn="just" rtl="0">
              <a:lnSpc>
                <a:spcPct val="100000"/>
              </a:lnSpc>
              <a:spcBef>
                <a:spcPts val="800"/>
              </a:spcBef>
              <a:spcAft>
                <a:spcPts val="0"/>
              </a:spcAft>
              <a:buNone/>
            </a:pPr>
            <a:endParaRPr>
              <a:solidFill>
                <a:srgbClr val="3D4965"/>
              </a:solidFill>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44" name="Shape 844"/>
          <p:cNvSpPr txBox="1">
            <a:spLocks noGrp="1"/>
          </p:cNvSpPr>
          <p:nvPr>
            <p:ph type="title"/>
          </p:nvPr>
        </p:nvSpPr>
        <p:spPr>
          <a:xfrm>
            <a:off x="287525" y="72625"/>
            <a:ext cx="78990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Adrenaline and emotional memory consolidation</a:t>
            </a:r>
            <a:endParaRPr sz="3000" b="1">
              <a:solidFill>
                <a:srgbClr val="3A81BA"/>
              </a:solidFill>
              <a:latin typeface="Dosis"/>
              <a:ea typeface="Dosis"/>
              <a:cs typeface="Dosis"/>
              <a:sym typeface="Dosi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Shape 849"/>
          <p:cNvSpPr txBox="1">
            <a:spLocks noGrp="1"/>
          </p:cNvSpPr>
          <p:nvPr>
            <p:ph type="ctrTitle"/>
          </p:nvPr>
        </p:nvSpPr>
        <p:spPr>
          <a:xfrm>
            <a:off x="223625" y="1161050"/>
            <a:ext cx="86658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a:t>MODELS TO EXPLAIN LEARNING</a:t>
            </a:r>
            <a:endParaRPr sz="7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143800" y="905950"/>
            <a:ext cx="74196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a:t>Learning can be defined as any relatively permanent change in behaviour that may occur as a result of experience.</a:t>
            </a:r>
            <a:endParaRPr/>
          </a:p>
          <a:p>
            <a:pPr marL="457200" lvl="0" indent="-368300" rtl="0">
              <a:lnSpc>
                <a:spcPct val="100000"/>
              </a:lnSpc>
              <a:spcBef>
                <a:spcPts val="0"/>
              </a:spcBef>
              <a:spcAft>
                <a:spcPts val="0"/>
              </a:spcAft>
              <a:buSzPts val="2200"/>
              <a:buChar char="✘"/>
            </a:pPr>
            <a:r>
              <a:rPr lang="en"/>
              <a:t>A reflex is not classified as being learned behaviour as it is innate, automatic reaction involving a simple rapid response to a specific stimuli</a:t>
            </a:r>
            <a:endParaRPr/>
          </a:p>
          <a:p>
            <a:pPr marL="457200" lvl="0" indent="-368300" rtl="0">
              <a:lnSpc>
                <a:spcPct val="100000"/>
              </a:lnSpc>
              <a:spcBef>
                <a:spcPts val="0"/>
              </a:spcBef>
              <a:spcAft>
                <a:spcPts val="0"/>
              </a:spcAft>
              <a:buSzPts val="2200"/>
              <a:buChar char="✘"/>
            </a:pPr>
            <a:r>
              <a:rPr lang="en"/>
              <a:t>However, reflexes can be modified by experience</a:t>
            </a:r>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55" name="Shape 855"/>
          <p:cNvSpPr txBox="1">
            <a:spLocks noGrp="1"/>
          </p:cNvSpPr>
          <p:nvPr>
            <p:ph type="title"/>
          </p:nvPr>
        </p:nvSpPr>
        <p:spPr>
          <a:xfrm>
            <a:off x="431400" y="726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Learning</a:t>
            </a:r>
            <a:endParaRPr sz="3000" b="1">
              <a:solidFill>
                <a:srgbClr val="3A81BA"/>
              </a:solidFill>
              <a:latin typeface="Dosis"/>
              <a:ea typeface="Dosis"/>
              <a:cs typeface="Dosis"/>
              <a:sym typeface="Dosi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747925" y="225025"/>
            <a:ext cx="6140400" cy="67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Models to explain learning</a:t>
            </a:r>
            <a:endParaRPr sz="3000"/>
          </a:p>
        </p:txBody>
      </p:sp>
      <p:sp>
        <p:nvSpPr>
          <p:cNvPr id="861" name="Shape 861"/>
          <p:cNvSpPr txBox="1">
            <a:spLocks noGrp="1"/>
          </p:cNvSpPr>
          <p:nvPr>
            <p:ph type="body" idx="1"/>
          </p:nvPr>
        </p:nvSpPr>
        <p:spPr>
          <a:xfrm>
            <a:off x="287600" y="934450"/>
            <a:ext cx="7555500" cy="3979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classical conditioning as a </a:t>
            </a:r>
            <a:r>
              <a:rPr lang="en" sz="2400">
                <a:solidFill>
                  <a:srgbClr val="3A81BA"/>
                </a:solidFill>
              </a:rPr>
              <a:t>three-phase process </a:t>
            </a:r>
            <a:r>
              <a:rPr lang="en" sz="2400"/>
              <a:t>(before conditioning, during conditioning and after conditioning) that results in the </a:t>
            </a:r>
            <a:r>
              <a:rPr lang="en" sz="2400">
                <a:solidFill>
                  <a:srgbClr val="3A81BA"/>
                </a:solidFill>
              </a:rPr>
              <a:t>involuntary association </a:t>
            </a:r>
            <a:r>
              <a:rPr lang="en" sz="2400"/>
              <a:t>between a </a:t>
            </a:r>
            <a:r>
              <a:rPr lang="en" sz="2400">
                <a:solidFill>
                  <a:srgbClr val="3A81BA"/>
                </a:solidFill>
              </a:rPr>
              <a:t>neutral stimulus</a:t>
            </a:r>
            <a:r>
              <a:rPr lang="en" sz="2400"/>
              <a:t> and </a:t>
            </a:r>
            <a:r>
              <a:rPr lang="en" sz="2400">
                <a:solidFill>
                  <a:srgbClr val="3A81BA"/>
                </a:solidFill>
              </a:rPr>
              <a:t>unconditioned stimulus</a:t>
            </a:r>
            <a:r>
              <a:rPr lang="en" sz="2400"/>
              <a:t> to produce a </a:t>
            </a:r>
            <a:r>
              <a:rPr lang="en" sz="2400">
                <a:solidFill>
                  <a:srgbClr val="3A81BA"/>
                </a:solidFill>
              </a:rPr>
              <a:t>conditioned response</a:t>
            </a:r>
            <a:r>
              <a:rPr lang="en" sz="2400"/>
              <a:t>, including </a:t>
            </a:r>
            <a:r>
              <a:rPr lang="en" sz="2400">
                <a:solidFill>
                  <a:srgbClr val="3A81BA"/>
                </a:solidFill>
              </a:rPr>
              <a:t>stimulus generalisation</a:t>
            </a:r>
            <a:r>
              <a:rPr lang="en" sz="2400"/>
              <a:t>, </a:t>
            </a:r>
            <a:r>
              <a:rPr lang="en" sz="2400">
                <a:solidFill>
                  <a:srgbClr val="3A81BA"/>
                </a:solidFill>
              </a:rPr>
              <a:t>stimulus discrimination</a:t>
            </a:r>
            <a:r>
              <a:rPr lang="en" sz="2400"/>
              <a:t>, </a:t>
            </a:r>
            <a:r>
              <a:rPr lang="en" sz="2400">
                <a:solidFill>
                  <a:srgbClr val="3A81BA"/>
                </a:solidFill>
              </a:rPr>
              <a:t>extinction</a:t>
            </a:r>
            <a:r>
              <a:rPr lang="en" sz="2400"/>
              <a:t> and </a:t>
            </a:r>
            <a:r>
              <a:rPr lang="en" sz="2400">
                <a:solidFill>
                  <a:srgbClr val="3A81BA"/>
                </a:solidFill>
              </a:rPr>
              <a:t>spontaneous recovery</a:t>
            </a:r>
            <a:endParaRPr sz="2400">
              <a:solidFill>
                <a:srgbClr val="3A81BA"/>
              </a:solidFill>
            </a:endParaRPr>
          </a:p>
          <a:p>
            <a:pPr marL="457200" lvl="0" indent="-381000" rtl="0">
              <a:spcBef>
                <a:spcPts val="0"/>
              </a:spcBef>
              <a:spcAft>
                <a:spcPts val="0"/>
              </a:spcAft>
              <a:buClr>
                <a:srgbClr val="3D4965"/>
              </a:buClr>
              <a:buSzPts val="2400"/>
              <a:buChar char="✘"/>
            </a:pPr>
            <a:r>
              <a:rPr lang="en" sz="2400">
                <a:solidFill>
                  <a:srgbClr val="3D4965"/>
                </a:solidFill>
              </a:rPr>
              <a:t>the </a:t>
            </a:r>
            <a:r>
              <a:rPr lang="en" sz="2400">
                <a:solidFill>
                  <a:srgbClr val="3A81BA"/>
                </a:solidFill>
              </a:rPr>
              <a:t>‘Little Albert’ experiment </a:t>
            </a:r>
            <a:r>
              <a:rPr lang="en" sz="2400">
                <a:solidFill>
                  <a:srgbClr val="3D4965"/>
                </a:solidFill>
              </a:rPr>
              <a:t>as illustrating how classical conditioning can be used to condition an </a:t>
            </a:r>
            <a:r>
              <a:rPr lang="en" sz="2400">
                <a:solidFill>
                  <a:srgbClr val="3A81BA"/>
                </a:solidFill>
              </a:rPr>
              <a:t>emotional response</a:t>
            </a:r>
            <a:r>
              <a:rPr lang="en" sz="2400">
                <a:solidFill>
                  <a:srgbClr val="3D4965"/>
                </a:solidFill>
              </a:rPr>
              <a:t>, including </a:t>
            </a:r>
            <a:r>
              <a:rPr lang="en" sz="2400">
                <a:solidFill>
                  <a:srgbClr val="3A81BA"/>
                </a:solidFill>
              </a:rPr>
              <a:t>ethical implications</a:t>
            </a:r>
            <a:r>
              <a:rPr lang="en" sz="2400">
                <a:solidFill>
                  <a:srgbClr val="3D4965"/>
                </a:solidFill>
              </a:rPr>
              <a:t> of the experiment.</a:t>
            </a:r>
            <a:endParaRPr sz="2400">
              <a:solidFill>
                <a:srgbClr val="3D4965"/>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143800" y="1363150"/>
            <a:ext cx="7275900" cy="36108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b="1"/>
              <a:t>Conditioning</a:t>
            </a:r>
            <a:r>
              <a:rPr lang="en" sz="2400"/>
              <a:t> is a term to describe the process of learning when behaviours, events and stimuli become associated with each other</a:t>
            </a:r>
            <a:endParaRPr/>
          </a:p>
          <a:p>
            <a:pPr marL="457200" lvl="0" indent="-368300" rtl="0">
              <a:lnSpc>
                <a:spcPct val="100000"/>
              </a:lnSpc>
              <a:spcBef>
                <a:spcPts val="0"/>
              </a:spcBef>
              <a:spcAft>
                <a:spcPts val="0"/>
              </a:spcAft>
              <a:buSzPts val="2200"/>
              <a:buChar char="✘"/>
            </a:pPr>
            <a:r>
              <a:rPr lang="en" b="1"/>
              <a:t>Unconditioned behaviours </a:t>
            </a:r>
            <a:r>
              <a:rPr lang="en"/>
              <a:t>are unlearned and are usually reflexive in nature</a:t>
            </a:r>
            <a:endParaRPr/>
          </a:p>
          <a:p>
            <a:pPr marL="457200" lvl="0" indent="-368300" rtl="0">
              <a:lnSpc>
                <a:spcPct val="100000"/>
              </a:lnSpc>
              <a:spcBef>
                <a:spcPts val="0"/>
              </a:spcBef>
              <a:spcAft>
                <a:spcPts val="0"/>
              </a:spcAft>
              <a:buSzPts val="2200"/>
              <a:buChar char="✘"/>
            </a:pPr>
            <a:r>
              <a:rPr lang="en"/>
              <a:t>For example: sucking reflex, salivation, coughing, blinking, fright, pupil contraction</a:t>
            </a:r>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67" name="Shape 867"/>
          <p:cNvSpPr txBox="1">
            <a:spLocks noGrp="1"/>
          </p:cNvSpPr>
          <p:nvPr>
            <p:ph type="title"/>
          </p:nvPr>
        </p:nvSpPr>
        <p:spPr>
          <a:xfrm>
            <a:off x="431400" y="225025"/>
            <a:ext cx="73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Classical Conditioning</a:t>
            </a:r>
            <a:endParaRPr sz="3000" b="1">
              <a:solidFill>
                <a:srgbClr val="3A81BA"/>
              </a:solidFill>
              <a:latin typeface="Dosis"/>
              <a:ea typeface="Dosis"/>
              <a:cs typeface="Dosis"/>
              <a:sym typeface="Dosi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143800" y="1293850"/>
            <a:ext cx="7419600" cy="32229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b="1"/>
              <a:t>Classical Conditioning</a:t>
            </a:r>
            <a:r>
              <a:rPr lang="en" sz="2400"/>
              <a:t> refers to a learning situation in which a certain </a:t>
            </a:r>
            <a:r>
              <a:rPr lang="en" sz="2400" b="1"/>
              <a:t>unconditioned stimulus (UCS)</a:t>
            </a:r>
            <a:r>
              <a:rPr lang="en" sz="2400"/>
              <a:t> that naturally evokes a specific, automatic </a:t>
            </a:r>
            <a:r>
              <a:rPr lang="en" sz="2400" b="1"/>
              <a:t>unconditioned response (UCR)</a:t>
            </a:r>
            <a:r>
              <a:rPr lang="en" sz="2400"/>
              <a:t>, usually, but not always a reflex, is paired over a series of trials with a </a:t>
            </a:r>
            <a:r>
              <a:rPr lang="en" sz="2400" b="1"/>
              <a:t>neutral stimulus (NS)</a:t>
            </a:r>
            <a:r>
              <a:rPr lang="en" sz="2400"/>
              <a:t> that does not usually produce this response.</a:t>
            </a:r>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73" name="Shape 873"/>
          <p:cNvSpPr txBox="1">
            <a:spLocks noGrp="1"/>
          </p:cNvSpPr>
          <p:nvPr>
            <p:ph type="title"/>
          </p:nvPr>
        </p:nvSpPr>
        <p:spPr>
          <a:xfrm>
            <a:off x="50400" y="72625"/>
            <a:ext cx="7595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Classical Conditioning as a three-phase process</a:t>
            </a:r>
            <a:endParaRPr sz="3000" b="1">
              <a:solidFill>
                <a:srgbClr val="3A81BA"/>
              </a:solidFill>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244450" y="1210750"/>
            <a:ext cx="3361200" cy="3610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CENTRAL NERVOUS SYSTEM</a:t>
            </a:r>
            <a:endParaRPr b="1"/>
          </a:p>
          <a:p>
            <a:pPr marL="457200" lvl="0" indent="-342900" rtl="0">
              <a:spcBef>
                <a:spcPts val="600"/>
              </a:spcBef>
              <a:spcAft>
                <a:spcPts val="0"/>
              </a:spcAft>
              <a:buSzPts val="1800"/>
              <a:buChar char="✘"/>
            </a:pPr>
            <a:r>
              <a:rPr lang="en" sz="1800"/>
              <a:t>Consists of the brain and spinal cord</a:t>
            </a:r>
            <a:endParaRPr sz="1800"/>
          </a:p>
          <a:p>
            <a:pPr marL="457200" lvl="0" indent="-342900" rtl="0">
              <a:spcBef>
                <a:spcPts val="0"/>
              </a:spcBef>
              <a:spcAft>
                <a:spcPts val="0"/>
              </a:spcAft>
              <a:buSzPts val="1800"/>
              <a:buChar char="✘"/>
            </a:pPr>
            <a:r>
              <a:rPr lang="en" sz="1800"/>
              <a:t>The spinal cord:</a:t>
            </a:r>
            <a:endParaRPr sz="1800"/>
          </a:p>
          <a:p>
            <a:pPr marL="914400" lvl="1" indent="-342900" rtl="0">
              <a:spcBef>
                <a:spcPts val="0"/>
              </a:spcBef>
              <a:spcAft>
                <a:spcPts val="0"/>
              </a:spcAft>
              <a:buSzPts val="1800"/>
              <a:buChar char="✗"/>
            </a:pPr>
            <a:r>
              <a:rPr lang="en" sz="1800"/>
              <a:t>transmits sensory information along sensory neurons from the PNS to the brain</a:t>
            </a:r>
            <a:endParaRPr sz="1800"/>
          </a:p>
          <a:p>
            <a:pPr marL="914400" lvl="1" indent="-342900">
              <a:spcBef>
                <a:spcPts val="0"/>
              </a:spcBef>
              <a:spcAft>
                <a:spcPts val="0"/>
              </a:spcAft>
              <a:buSzPts val="1800"/>
              <a:buChar char="✗"/>
            </a:pPr>
            <a:r>
              <a:rPr lang="en" sz="1800"/>
              <a:t>transmits information from the brain to the PNS, activating motor neurons</a:t>
            </a:r>
            <a:endParaRPr sz="1800"/>
          </a:p>
        </p:txBody>
      </p:sp>
      <p:sp>
        <p:nvSpPr>
          <p:cNvPr id="558" name="Shape 558"/>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Main divisions of the nervous system...</a:t>
            </a:r>
            <a:endParaRPr sz="3000"/>
          </a:p>
        </p:txBody>
      </p:sp>
      <p:sp>
        <p:nvSpPr>
          <p:cNvPr id="559" name="Shape 559"/>
          <p:cNvSpPr txBox="1">
            <a:spLocks noGrp="1"/>
          </p:cNvSpPr>
          <p:nvPr>
            <p:ph type="body" idx="2"/>
          </p:nvPr>
        </p:nvSpPr>
        <p:spPr>
          <a:xfrm>
            <a:off x="3849975" y="1210750"/>
            <a:ext cx="3406200" cy="3610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PERIPHERAL NERVOUS SYSTEM</a:t>
            </a:r>
            <a:endParaRPr b="1"/>
          </a:p>
          <a:p>
            <a:pPr marL="457200" lvl="0" indent="-342900" rtl="0">
              <a:spcBef>
                <a:spcPts val="600"/>
              </a:spcBef>
              <a:spcAft>
                <a:spcPts val="0"/>
              </a:spcAft>
              <a:buSzPts val="1800"/>
              <a:buChar char="✘"/>
            </a:pPr>
            <a:r>
              <a:rPr lang="en" sz="1800"/>
              <a:t>Links the CNS to other parts of the body </a:t>
            </a:r>
            <a:endParaRPr sz="1800"/>
          </a:p>
          <a:p>
            <a:pPr marL="457200" lvl="0" indent="-342900">
              <a:spcBef>
                <a:spcPts val="0"/>
              </a:spcBef>
              <a:spcAft>
                <a:spcPts val="0"/>
              </a:spcAft>
              <a:buSzPts val="1800"/>
              <a:buChar char="✘"/>
            </a:pPr>
            <a:r>
              <a:rPr lang="en" sz="1800"/>
              <a:t>is divided into the Somatic NS and Autonomic NS</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Shape 878"/>
          <p:cNvPicPr preferRelativeResize="0"/>
          <p:nvPr/>
        </p:nvPicPr>
        <p:blipFill>
          <a:blip r:embed="rId3">
            <a:alphaModFix/>
          </a:blip>
          <a:stretch>
            <a:fillRect/>
          </a:stretch>
        </p:blipFill>
        <p:spPr>
          <a:xfrm>
            <a:off x="469125" y="0"/>
            <a:ext cx="6656298" cy="51877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143800" y="1293850"/>
            <a:ext cx="7419600" cy="32229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a:t>During the </a:t>
            </a:r>
            <a:r>
              <a:rPr lang="en" sz="2400" b="1"/>
              <a:t>acquisition</a:t>
            </a:r>
            <a:r>
              <a:rPr lang="en" sz="2400"/>
              <a:t> stage, repeated pairings for an </a:t>
            </a:r>
            <a:r>
              <a:rPr lang="en" sz="2400" b="1"/>
              <a:t>association</a:t>
            </a:r>
            <a:r>
              <a:rPr lang="en" sz="2400"/>
              <a:t> or connection between the UCS and the NS. </a:t>
            </a:r>
            <a:endParaRPr sz="2400"/>
          </a:p>
          <a:p>
            <a:pPr marL="457200" lvl="0" indent="-381000" rtl="0">
              <a:lnSpc>
                <a:spcPct val="100000"/>
              </a:lnSpc>
              <a:spcBef>
                <a:spcPts val="0"/>
              </a:spcBef>
              <a:spcAft>
                <a:spcPts val="0"/>
              </a:spcAft>
              <a:buClr>
                <a:srgbClr val="3D4965"/>
              </a:buClr>
              <a:buSzPts val="2400"/>
              <a:buFont typeface="Arial"/>
              <a:buChar char="✘"/>
            </a:pPr>
            <a:r>
              <a:rPr lang="en" sz="2400"/>
              <a:t>The UCS and the NS have to occur near each other in time or space in order to become associated</a:t>
            </a:r>
            <a:endParaRPr sz="2400"/>
          </a:p>
          <a:p>
            <a:pPr marL="457200" lvl="0" indent="-381000" rtl="0">
              <a:lnSpc>
                <a:spcPct val="100000"/>
              </a:lnSpc>
              <a:spcBef>
                <a:spcPts val="0"/>
              </a:spcBef>
              <a:spcAft>
                <a:spcPts val="0"/>
              </a:spcAft>
              <a:buSzPts val="2400"/>
              <a:buChar char="✘"/>
            </a:pPr>
            <a:r>
              <a:rPr lang="en" sz="2400"/>
              <a:t>The UCS should immediately follow the NS to strengthen the association</a:t>
            </a:r>
            <a:endParaRPr sz="2400"/>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84" name="Shape 884"/>
          <p:cNvSpPr txBox="1">
            <a:spLocks noGrp="1"/>
          </p:cNvSpPr>
          <p:nvPr>
            <p:ph type="title"/>
          </p:nvPr>
        </p:nvSpPr>
        <p:spPr>
          <a:xfrm>
            <a:off x="507600" y="72625"/>
            <a:ext cx="7595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Acquisition</a:t>
            </a:r>
            <a:endParaRPr sz="3000" b="1">
              <a:solidFill>
                <a:srgbClr val="3A81BA"/>
              </a:solidFill>
              <a:latin typeface="Dosis"/>
              <a:ea typeface="Dosis"/>
              <a:cs typeface="Dosis"/>
              <a:sym typeface="Dosis"/>
            </a:endParaRPr>
          </a:p>
        </p:txBody>
      </p:sp>
      <p:pic>
        <p:nvPicPr>
          <p:cNvPr id="885" name="Shape 885" descr="Screen Shot 2017-08-31 at 1.26.51 pm.png"/>
          <p:cNvPicPr preferRelativeResize="0"/>
          <p:nvPr/>
        </p:nvPicPr>
        <p:blipFill>
          <a:blip r:embed="rId3">
            <a:alphaModFix/>
          </a:blip>
          <a:stretch>
            <a:fillRect/>
          </a:stretch>
        </p:blipFill>
        <p:spPr>
          <a:xfrm>
            <a:off x="2656475" y="3482463"/>
            <a:ext cx="5238750" cy="13620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body" idx="1"/>
          </p:nvPr>
        </p:nvSpPr>
        <p:spPr>
          <a:xfrm>
            <a:off x="143800" y="1293850"/>
            <a:ext cx="7419600" cy="32229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a:t>After conditioning, the NS (now referred to as the </a:t>
            </a:r>
            <a:r>
              <a:rPr lang="en" sz="2400" b="1"/>
              <a:t>conditioned stimulus - CS</a:t>
            </a:r>
            <a:r>
              <a:rPr lang="en" sz="2400"/>
              <a:t>) when presented alone will elicit the </a:t>
            </a:r>
            <a:r>
              <a:rPr lang="en" sz="2400" b="1"/>
              <a:t>conditioned response - CR</a:t>
            </a:r>
            <a:r>
              <a:rPr lang="en" sz="2400"/>
              <a:t> - which it did not previously produce</a:t>
            </a:r>
            <a:endParaRPr/>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91" name="Shape 891"/>
          <p:cNvSpPr txBox="1">
            <a:spLocks noGrp="1"/>
          </p:cNvSpPr>
          <p:nvPr>
            <p:ph type="title"/>
          </p:nvPr>
        </p:nvSpPr>
        <p:spPr>
          <a:xfrm>
            <a:off x="342750" y="61800"/>
            <a:ext cx="7595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After Conditioning</a:t>
            </a:r>
            <a:endParaRPr sz="3000" b="1">
              <a:solidFill>
                <a:srgbClr val="3A81BA"/>
              </a:solidFill>
              <a:latin typeface="Dosis"/>
              <a:ea typeface="Dosis"/>
              <a:cs typeface="Dosis"/>
              <a:sym typeface="Dosis"/>
            </a:endParaRPr>
          </a:p>
        </p:txBody>
      </p:sp>
      <p:pic>
        <p:nvPicPr>
          <p:cNvPr id="892" name="Shape 892" descr="Screen Shot 2017-08-31 at 1.37.46 pm.png"/>
          <p:cNvPicPr preferRelativeResize="0"/>
          <p:nvPr/>
        </p:nvPicPr>
        <p:blipFill>
          <a:blip r:embed="rId3">
            <a:alphaModFix/>
          </a:blip>
          <a:stretch>
            <a:fillRect/>
          </a:stretch>
        </p:blipFill>
        <p:spPr>
          <a:xfrm>
            <a:off x="1434475" y="3373750"/>
            <a:ext cx="4629150" cy="1143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body" idx="1"/>
          </p:nvPr>
        </p:nvSpPr>
        <p:spPr>
          <a:xfrm>
            <a:off x="132975" y="1120600"/>
            <a:ext cx="7419600" cy="32229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b="1"/>
              <a:t>Ivan Pavlov’s</a:t>
            </a:r>
            <a:r>
              <a:rPr lang="en" sz="2400"/>
              <a:t> experiments with dogs highlighted the stages and processes involved in classical conditioning</a:t>
            </a:r>
            <a:endParaRPr sz="2400"/>
          </a:p>
          <a:p>
            <a:pPr marL="457200" lvl="0" indent="-381000" rtl="0">
              <a:lnSpc>
                <a:spcPct val="100000"/>
              </a:lnSpc>
              <a:spcBef>
                <a:spcPts val="0"/>
              </a:spcBef>
              <a:spcAft>
                <a:spcPts val="0"/>
              </a:spcAft>
              <a:buSzPts val="2400"/>
              <a:buChar char="✘"/>
            </a:pPr>
            <a:r>
              <a:rPr lang="en" sz="2400"/>
              <a:t>Dogs were presented with meat powder at the same time as a bell was rung (bell being NS and meat powder being UCS, which produces the UCR of salivation)</a:t>
            </a:r>
            <a:endParaRPr sz="2400"/>
          </a:p>
          <a:p>
            <a:pPr marL="457200" lvl="0" indent="-381000" rtl="0">
              <a:lnSpc>
                <a:spcPct val="100000"/>
              </a:lnSpc>
              <a:spcBef>
                <a:spcPts val="0"/>
              </a:spcBef>
              <a:spcAft>
                <a:spcPts val="0"/>
              </a:spcAft>
              <a:buSzPts val="2400"/>
              <a:buChar char="✘"/>
            </a:pPr>
            <a:r>
              <a:rPr lang="en" sz="2400"/>
              <a:t>Meat powder and bell were paired repeatedly in order for the association to take place</a:t>
            </a:r>
            <a:endParaRPr sz="2400"/>
          </a:p>
          <a:p>
            <a:pPr marL="457200" lvl="0" indent="-381000" rtl="0">
              <a:lnSpc>
                <a:spcPct val="100000"/>
              </a:lnSpc>
              <a:spcBef>
                <a:spcPts val="0"/>
              </a:spcBef>
              <a:spcAft>
                <a:spcPts val="0"/>
              </a:spcAft>
              <a:buSzPts val="2400"/>
              <a:buChar char="✘"/>
            </a:pPr>
            <a:r>
              <a:rPr lang="en" sz="2400"/>
              <a:t>As a result of the connection (in time and space) of the food and the bell, the bell then became the CS and produced the CR of salivation.</a:t>
            </a:r>
            <a:endParaRPr sz="2400"/>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898" name="Shape 898"/>
          <p:cNvSpPr txBox="1">
            <a:spLocks noGrp="1"/>
          </p:cNvSpPr>
          <p:nvPr>
            <p:ph type="title"/>
          </p:nvPr>
        </p:nvSpPr>
        <p:spPr>
          <a:xfrm>
            <a:off x="440225" y="83450"/>
            <a:ext cx="4194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Pavlov’s experiments</a:t>
            </a:r>
            <a:endParaRPr sz="3000" b="1">
              <a:solidFill>
                <a:srgbClr val="3A81BA"/>
              </a:solidFill>
              <a:latin typeface="Dosis"/>
              <a:ea typeface="Dosis"/>
              <a:cs typeface="Dosis"/>
              <a:sym typeface="Dosi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Shape 903"/>
          <p:cNvSpPr txBox="1">
            <a:spLocks noGrp="1"/>
          </p:cNvSpPr>
          <p:nvPr>
            <p:ph type="body" idx="1"/>
          </p:nvPr>
        </p:nvSpPr>
        <p:spPr>
          <a:xfrm>
            <a:off x="132975" y="1120600"/>
            <a:ext cx="7419600" cy="32229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b="1"/>
              <a:t>Stimulus discrimination</a:t>
            </a:r>
            <a:r>
              <a:rPr lang="en" sz="2400"/>
              <a:t> - the ability to see the difference between two or more stimuli, even if they are similar. In CC, it is when the organism only responds to the original CS, but not to any other that is similar (Pavlov’s dogs only responded to that particular bell, no other)</a:t>
            </a:r>
            <a:endParaRPr sz="2400"/>
          </a:p>
          <a:p>
            <a:pPr marL="457200" lvl="0" indent="-381000" rtl="0">
              <a:lnSpc>
                <a:spcPct val="100000"/>
              </a:lnSpc>
              <a:spcBef>
                <a:spcPts val="0"/>
              </a:spcBef>
              <a:spcAft>
                <a:spcPts val="0"/>
              </a:spcAft>
              <a:buSzPts val="2400"/>
              <a:buChar char="✘"/>
            </a:pPr>
            <a:r>
              <a:rPr lang="en" sz="2400" b="1"/>
              <a:t>Stimulus generalisation</a:t>
            </a:r>
            <a:r>
              <a:rPr lang="en" sz="2400"/>
              <a:t> - involves the likelihood that stimuli that are similar in nature will elicit the same response. In CC, it is when organism responds in the same way (CR) to stimuli that are like the CS (Pavlov’s dogs may have salivated to the phone ringing)</a:t>
            </a:r>
            <a:endParaRPr sz="2400"/>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904" name="Shape 904"/>
          <p:cNvSpPr txBox="1">
            <a:spLocks noGrp="1"/>
          </p:cNvSpPr>
          <p:nvPr>
            <p:ph type="title"/>
          </p:nvPr>
        </p:nvSpPr>
        <p:spPr>
          <a:xfrm>
            <a:off x="440225" y="83450"/>
            <a:ext cx="60678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Elements of Classical Conditioning</a:t>
            </a:r>
            <a:endParaRPr sz="3000" b="1">
              <a:solidFill>
                <a:srgbClr val="3A81BA"/>
              </a:solidFill>
              <a:latin typeface="Dosis"/>
              <a:ea typeface="Dosis"/>
              <a:cs typeface="Dosis"/>
              <a:sym typeface="Dosi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body" idx="1"/>
          </p:nvPr>
        </p:nvSpPr>
        <p:spPr>
          <a:xfrm>
            <a:off x="132975" y="1120600"/>
            <a:ext cx="7419600" cy="3222900"/>
          </a:xfrm>
          <a:prstGeom prst="rect">
            <a:avLst/>
          </a:prstGeom>
        </p:spPr>
        <p:txBody>
          <a:bodyPr spcFirstLastPara="1" wrap="square" lIns="91425" tIns="91425" rIns="91425" bIns="91425" anchor="t" anchorCtr="0">
            <a:noAutofit/>
          </a:bodyPr>
          <a:lstStyle/>
          <a:p>
            <a:pPr marL="457200" lvl="0" indent="-381000" rtl="0">
              <a:lnSpc>
                <a:spcPct val="100000"/>
              </a:lnSpc>
              <a:spcBef>
                <a:spcPts val="800"/>
              </a:spcBef>
              <a:spcAft>
                <a:spcPts val="0"/>
              </a:spcAft>
              <a:buClr>
                <a:srgbClr val="3D4965"/>
              </a:buClr>
              <a:buSzPts val="2400"/>
              <a:buFont typeface="Arial"/>
              <a:buChar char="✘"/>
            </a:pPr>
            <a:r>
              <a:rPr lang="en" sz="2400" b="1"/>
              <a:t>Extinction</a:t>
            </a:r>
            <a:r>
              <a:rPr lang="en" sz="2400"/>
              <a:t> - this is the termination of the CR. In CC, extinction occurs when the UCS is no longer presented and therefore the association between in at the NS is eroded. The CS loses its strength and eventually stops producing the CR (dog stops salivating the to sound of the bell)</a:t>
            </a:r>
            <a:endParaRPr sz="2400"/>
          </a:p>
          <a:p>
            <a:pPr marL="457200" lvl="0" indent="-381000" rtl="0">
              <a:lnSpc>
                <a:spcPct val="100000"/>
              </a:lnSpc>
              <a:spcBef>
                <a:spcPts val="0"/>
              </a:spcBef>
              <a:spcAft>
                <a:spcPts val="0"/>
              </a:spcAft>
              <a:buSzPts val="2400"/>
              <a:buChar char="✘"/>
            </a:pPr>
            <a:r>
              <a:rPr lang="en" sz="2400" b="1"/>
              <a:t>Spontaneous recovery</a:t>
            </a:r>
            <a:r>
              <a:rPr lang="en" sz="2400"/>
              <a:t> - this may occur after extinction, when the CR suddenly reappears when the CS is presented (after not salivating to the bell for a period of time, the dog suddenly salivates when the bell is rung)</a:t>
            </a:r>
            <a:endParaRPr sz="2400"/>
          </a:p>
          <a:p>
            <a:pPr marL="0" lvl="0" indent="0" rtl="0">
              <a:lnSpc>
                <a:spcPct val="100000"/>
              </a:lnSpc>
              <a:spcBef>
                <a:spcPts val="800"/>
              </a:spcBef>
              <a:spcAft>
                <a:spcPts val="0"/>
              </a:spcAft>
              <a:buNone/>
            </a:pPr>
            <a:endParaRPr>
              <a:solidFill>
                <a:srgbClr val="3D4965"/>
              </a:solidFill>
            </a:endParaRPr>
          </a:p>
          <a:p>
            <a:pPr marL="0" marR="0" lvl="0" indent="0" algn="l" rtl="0">
              <a:lnSpc>
                <a:spcPct val="100000"/>
              </a:lnSpc>
              <a:spcBef>
                <a:spcPts val="600"/>
              </a:spcBef>
              <a:spcAft>
                <a:spcPts val="0"/>
              </a:spcAft>
              <a:buNone/>
            </a:pPr>
            <a:endParaRPr>
              <a:solidFill>
                <a:srgbClr val="3D4965"/>
              </a:solidFill>
            </a:endParaRPr>
          </a:p>
        </p:txBody>
      </p:sp>
      <p:sp>
        <p:nvSpPr>
          <p:cNvPr id="910" name="Shape 910"/>
          <p:cNvSpPr txBox="1">
            <a:spLocks noGrp="1"/>
          </p:cNvSpPr>
          <p:nvPr>
            <p:ph type="title"/>
          </p:nvPr>
        </p:nvSpPr>
        <p:spPr>
          <a:xfrm>
            <a:off x="440225" y="83450"/>
            <a:ext cx="60678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Elements of Classical Conditioning</a:t>
            </a:r>
            <a:endParaRPr sz="3000" b="1">
              <a:solidFill>
                <a:srgbClr val="3A81BA"/>
              </a:solidFill>
              <a:latin typeface="Dosis"/>
              <a:ea typeface="Dosis"/>
              <a:cs typeface="Dosis"/>
              <a:sym typeface="Dosi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4883600" y="196950"/>
            <a:ext cx="27180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Watson and Little Albert</a:t>
            </a:r>
            <a:endParaRPr sz="3000" b="1">
              <a:solidFill>
                <a:srgbClr val="3A81BA"/>
              </a:solidFill>
              <a:latin typeface="Dosis"/>
              <a:ea typeface="Dosis"/>
              <a:cs typeface="Dosis"/>
              <a:sym typeface="Dosis"/>
            </a:endParaRPr>
          </a:p>
        </p:txBody>
      </p:sp>
      <p:pic>
        <p:nvPicPr>
          <p:cNvPr id="916" name="Shape 916"/>
          <p:cNvPicPr preferRelativeResize="0"/>
          <p:nvPr/>
        </p:nvPicPr>
        <p:blipFill>
          <a:blip r:embed="rId3">
            <a:alphaModFix/>
          </a:blip>
          <a:stretch>
            <a:fillRect/>
          </a:stretch>
        </p:blipFill>
        <p:spPr>
          <a:xfrm>
            <a:off x="152400" y="217050"/>
            <a:ext cx="4503825" cy="4774050"/>
          </a:xfrm>
          <a:prstGeom prst="rect">
            <a:avLst/>
          </a:prstGeom>
          <a:noFill/>
          <a:ln>
            <a:noFill/>
          </a:ln>
        </p:spPr>
      </p:pic>
      <p:sp>
        <p:nvSpPr>
          <p:cNvPr id="917" name="Shape 917"/>
          <p:cNvSpPr txBox="1"/>
          <p:nvPr/>
        </p:nvSpPr>
        <p:spPr>
          <a:xfrm>
            <a:off x="4883600" y="1054350"/>
            <a:ext cx="2815500" cy="37566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3D4965"/>
              </a:buClr>
              <a:buSzPts val="1400"/>
              <a:buFont typeface="Dosis"/>
              <a:buChar char="●"/>
            </a:pPr>
            <a:r>
              <a:rPr lang="en">
                <a:solidFill>
                  <a:srgbClr val="3D4965"/>
                </a:solidFill>
                <a:latin typeface="Dosis"/>
                <a:ea typeface="Dosis"/>
                <a:cs typeface="Dosis"/>
                <a:sym typeface="Dosis"/>
              </a:rPr>
              <a:t>Watson intentionally caused the classically conditioned fear response in ‘Little Albert’</a:t>
            </a:r>
            <a:endParaRPr>
              <a:solidFill>
                <a:srgbClr val="3D4965"/>
              </a:solidFill>
              <a:latin typeface="Dosis"/>
              <a:ea typeface="Dosis"/>
              <a:cs typeface="Dosis"/>
              <a:sym typeface="Dosis"/>
            </a:endParaRPr>
          </a:p>
          <a:p>
            <a:pPr marL="457200" lvl="0" indent="-317500" rtl="0">
              <a:spcBef>
                <a:spcPts val="0"/>
              </a:spcBef>
              <a:spcAft>
                <a:spcPts val="0"/>
              </a:spcAft>
              <a:buClr>
                <a:srgbClr val="3D4965"/>
              </a:buClr>
              <a:buSzPts val="1400"/>
              <a:buFont typeface="Dosis"/>
              <a:buChar char="●"/>
            </a:pPr>
            <a:r>
              <a:rPr lang="en">
                <a:solidFill>
                  <a:srgbClr val="3D4965"/>
                </a:solidFill>
                <a:latin typeface="Dosis"/>
                <a:ea typeface="Dosis"/>
                <a:cs typeface="Dosis"/>
                <a:sym typeface="Dosis"/>
              </a:rPr>
              <a:t>Before conditioning, Albert showed no fear towards the rat (NS)</a:t>
            </a:r>
            <a:endParaRPr>
              <a:solidFill>
                <a:srgbClr val="3D4965"/>
              </a:solidFill>
              <a:latin typeface="Dosis"/>
              <a:ea typeface="Dosis"/>
              <a:cs typeface="Dosis"/>
              <a:sym typeface="Dosis"/>
            </a:endParaRPr>
          </a:p>
          <a:p>
            <a:pPr marL="457200" lvl="0" indent="-317500" rtl="0">
              <a:spcBef>
                <a:spcPts val="0"/>
              </a:spcBef>
              <a:spcAft>
                <a:spcPts val="0"/>
              </a:spcAft>
              <a:buClr>
                <a:srgbClr val="3D4965"/>
              </a:buClr>
              <a:buSzPts val="1400"/>
              <a:buFont typeface="Dosis"/>
              <a:buChar char="●"/>
            </a:pPr>
            <a:r>
              <a:rPr lang="en">
                <a:solidFill>
                  <a:srgbClr val="3D4965"/>
                </a:solidFill>
                <a:latin typeface="Dosis"/>
                <a:ea typeface="Dosis"/>
                <a:cs typeface="Dosis"/>
                <a:sym typeface="Dosis"/>
              </a:rPr>
              <a:t>They struck a metal bar above Albert’s head (UCS) which produced fear (UCR)</a:t>
            </a:r>
            <a:endParaRPr>
              <a:solidFill>
                <a:srgbClr val="3D4965"/>
              </a:solidFill>
              <a:latin typeface="Dosis"/>
              <a:ea typeface="Dosis"/>
              <a:cs typeface="Dosis"/>
              <a:sym typeface="Dosis"/>
            </a:endParaRPr>
          </a:p>
          <a:p>
            <a:pPr marL="457200" lvl="0" indent="-317500" rtl="0">
              <a:spcBef>
                <a:spcPts val="0"/>
              </a:spcBef>
              <a:spcAft>
                <a:spcPts val="0"/>
              </a:spcAft>
              <a:buClr>
                <a:srgbClr val="3D4965"/>
              </a:buClr>
              <a:buSzPts val="1400"/>
              <a:buFont typeface="Dosis"/>
              <a:buChar char="●"/>
            </a:pPr>
            <a:r>
              <a:rPr lang="en">
                <a:solidFill>
                  <a:srgbClr val="3D4965"/>
                </a:solidFill>
                <a:latin typeface="Dosis"/>
                <a:ea typeface="Dosis"/>
                <a:cs typeface="Dosis"/>
                <a:sym typeface="Dosis"/>
              </a:rPr>
              <a:t>During conditioning, each time Albert reached to play with the rat (NS), they struck the bar (UCS) eliciting fear (UCR)</a:t>
            </a:r>
            <a:endParaRPr>
              <a:solidFill>
                <a:srgbClr val="3D4965"/>
              </a:solidFill>
              <a:latin typeface="Dosis"/>
              <a:ea typeface="Dosis"/>
              <a:cs typeface="Dosis"/>
              <a:sym typeface="Dosis"/>
            </a:endParaRPr>
          </a:p>
          <a:p>
            <a:pPr marL="457200" lvl="0" indent="-317500" rtl="0">
              <a:spcBef>
                <a:spcPts val="0"/>
              </a:spcBef>
              <a:spcAft>
                <a:spcPts val="0"/>
              </a:spcAft>
              <a:buClr>
                <a:srgbClr val="3D4965"/>
              </a:buClr>
              <a:buSzPts val="1400"/>
              <a:buFont typeface="Dosis"/>
              <a:buChar char="●"/>
            </a:pPr>
            <a:r>
              <a:rPr lang="en">
                <a:solidFill>
                  <a:srgbClr val="3D4965"/>
                </a:solidFill>
                <a:latin typeface="Dosis"/>
                <a:ea typeface="Dosis"/>
                <a:cs typeface="Dosis"/>
                <a:sym typeface="Dosis"/>
              </a:rPr>
              <a:t>After conditioning, the rat (CS) now produced the fear response (CR)</a:t>
            </a:r>
            <a:endParaRPr>
              <a:solidFill>
                <a:srgbClr val="3D4965"/>
              </a:solidFill>
              <a:latin typeface="Dosis"/>
              <a:ea typeface="Dosis"/>
              <a:cs typeface="Dosis"/>
              <a:sym typeface="Dosi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314025" y="196950"/>
            <a:ext cx="7287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rgbClr val="3A81BA"/>
                </a:solidFill>
                <a:latin typeface="Dosis"/>
                <a:ea typeface="Dosis"/>
                <a:cs typeface="Dosis"/>
                <a:sym typeface="Dosis"/>
              </a:rPr>
              <a:t>Watson and Little Albert</a:t>
            </a:r>
            <a:endParaRPr sz="3000" b="1">
              <a:solidFill>
                <a:srgbClr val="3A81BA"/>
              </a:solidFill>
              <a:latin typeface="Dosis"/>
              <a:ea typeface="Dosis"/>
              <a:cs typeface="Dosis"/>
              <a:sym typeface="Dosis"/>
            </a:endParaRPr>
          </a:p>
        </p:txBody>
      </p:sp>
      <p:sp>
        <p:nvSpPr>
          <p:cNvPr id="923" name="Shape 923"/>
          <p:cNvSpPr txBox="1"/>
          <p:nvPr/>
        </p:nvSpPr>
        <p:spPr>
          <a:xfrm>
            <a:off x="411500" y="1054350"/>
            <a:ext cx="7287600" cy="37566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3D4965"/>
              </a:buClr>
              <a:buSzPts val="1800"/>
              <a:buFont typeface="Dosis"/>
              <a:buChar char="●"/>
            </a:pPr>
            <a:r>
              <a:rPr lang="en" sz="1800">
                <a:solidFill>
                  <a:srgbClr val="3D4965"/>
                </a:solidFill>
                <a:latin typeface="Dosis"/>
                <a:ea typeface="Dosis"/>
                <a:cs typeface="Dosis"/>
                <a:sym typeface="Dosis"/>
              </a:rPr>
              <a:t>Further tests revealed that Albert had generalised his fear of rats to other furry, white objects including rabbits, dogs, fur coats and a Santa Claus mask</a:t>
            </a:r>
            <a:endParaRPr sz="1800">
              <a:solidFill>
                <a:srgbClr val="3D4965"/>
              </a:solidFill>
              <a:latin typeface="Dosis"/>
              <a:ea typeface="Dosis"/>
              <a:cs typeface="Dosis"/>
              <a:sym typeface="Dosis"/>
            </a:endParaRPr>
          </a:p>
          <a:p>
            <a:pPr marL="0" lvl="0" indent="0" rtl="0">
              <a:spcBef>
                <a:spcPts val="0"/>
              </a:spcBef>
              <a:spcAft>
                <a:spcPts val="0"/>
              </a:spcAft>
              <a:buNone/>
            </a:pPr>
            <a:endParaRPr sz="1800">
              <a:solidFill>
                <a:srgbClr val="3D4965"/>
              </a:solidFill>
              <a:latin typeface="Dosis"/>
              <a:ea typeface="Dosis"/>
              <a:cs typeface="Dosis"/>
              <a:sym typeface="Dosis"/>
            </a:endParaRPr>
          </a:p>
          <a:p>
            <a:pPr marL="0" lvl="0" indent="0" rtl="0">
              <a:spcBef>
                <a:spcPts val="0"/>
              </a:spcBef>
              <a:spcAft>
                <a:spcPts val="0"/>
              </a:spcAft>
              <a:buNone/>
            </a:pPr>
            <a:r>
              <a:rPr lang="en" sz="1800">
                <a:solidFill>
                  <a:srgbClr val="3D4965"/>
                </a:solidFill>
                <a:latin typeface="Dosis"/>
                <a:ea typeface="Dosis"/>
                <a:cs typeface="Dosis"/>
                <a:sym typeface="Dosis"/>
              </a:rPr>
              <a:t>ETHICAL CONCERNS</a:t>
            </a:r>
            <a:endParaRPr sz="1800">
              <a:solidFill>
                <a:srgbClr val="3D4965"/>
              </a:solidFill>
              <a:latin typeface="Dosis"/>
              <a:ea typeface="Dosis"/>
              <a:cs typeface="Dosis"/>
              <a:sym typeface="Dosis"/>
            </a:endParaRPr>
          </a:p>
          <a:p>
            <a:pPr marL="457200" lvl="0" indent="-342900" rtl="0">
              <a:spcBef>
                <a:spcPts val="0"/>
              </a:spcBef>
              <a:spcAft>
                <a:spcPts val="0"/>
              </a:spcAft>
              <a:buClr>
                <a:srgbClr val="3D4965"/>
              </a:buClr>
              <a:buSzPts val="1800"/>
              <a:buFont typeface="Dosis"/>
              <a:buChar char="●"/>
            </a:pPr>
            <a:r>
              <a:rPr lang="en" sz="1800">
                <a:solidFill>
                  <a:srgbClr val="3D4965"/>
                </a:solidFill>
                <a:latin typeface="Dosis"/>
                <a:ea typeface="Dosis"/>
                <a:cs typeface="Dosis"/>
                <a:sym typeface="Dosis"/>
              </a:rPr>
              <a:t>Little Albert’s mother was not fully informed of the experiment (informed consent)</a:t>
            </a:r>
            <a:endParaRPr sz="1800">
              <a:solidFill>
                <a:srgbClr val="3D4965"/>
              </a:solidFill>
              <a:latin typeface="Dosis"/>
              <a:ea typeface="Dosis"/>
              <a:cs typeface="Dosis"/>
              <a:sym typeface="Dosis"/>
            </a:endParaRPr>
          </a:p>
          <a:p>
            <a:pPr marL="457200" lvl="0" indent="-342900" rtl="0">
              <a:spcBef>
                <a:spcPts val="0"/>
              </a:spcBef>
              <a:spcAft>
                <a:spcPts val="0"/>
              </a:spcAft>
              <a:buClr>
                <a:srgbClr val="3D4965"/>
              </a:buClr>
              <a:buSzPts val="1800"/>
              <a:buFont typeface="Dosis"/>
              <a:buChar char="●"/>
            </a:pPr>
            <a:r>
              <a:rPr lang="en" sz="1800">
                <a:solidFill>
                  <a:srgbClr val="3D4965"/>
                </a:solidFill>
                <a:latin typeface="Dosis"/>
                <a:ea typeface="Dosis"/>
                <a:cs typeface="Dosis"/>
                <a:sym typeface="Dosis"/>
              </a:rPr>
              <a:t>Albert’s mother was employed by Watson, so may not have felt like she could refuse participation (voluntary participation)</a:t>
            </a:r>
            <a:endParaRPr sz="1800">
              <a:solidFill>
                <a:srgbClr val="3D4965"/>
              </a:solidFill>
              <a:latin typeface="Dosis"/>
              <a:ea typeface="Dosis"/>
              <a:cs typeface="Dosis"/>
              <a:sym typeface="Dosis"/>
            </a:endParaRPr>
          </a:p>
          <a:p>
            <a:pPr marL="457200" lvl="0" indent="-342900" rtl="0">
              <a:spcBef>
                <a:spcPts val="0"/>
              </a:spcBef>
              <a:spcAft>
                <a:spcPts val="0"/>
              </a:spcAft>
              <a:buClr>
                <a:srgbClr val="3D4965"/>
              </a:buClr>
              <a:buSzPts val="1800"/>
              <a:buFont typeface="Dosis"/>
              <a:buChar char="●"/>
            </a:pPr>
            <a:r>
              <a:rPr lang="en" sz="1800">
                <a:solidFill>
                  <a:srgbClr val="3D4965"/>
                </a:solidFill>
                <a:latin typeface="Dosis"/>
                <a:ea typeface="Dosis"/>
                <a:cs typeface="Dosis"/>
                <a:sym typeface="Dosis"/>
              </a:rPr>
              <a:t>Albert was distressed and suffered psychologically during the experiment (welfare of participants)</a:t>
            </a:r>
            <a:endParaRPr sz="1800">
              <a:solidFill>
                <a:srgbClr val="3D4965"/>
              </a:solidFill>
              <a:latin typeface="Dosis"/>
              <a:ea typeface="Dosis"/>
              <a:cs typeface="Dosis"/>
              <a:sym typeface="Dosis"/>
            </a:endParaRPr>
          </a:p>
          <a:p>
            <a:pPr marL="457200" lvl="0" indent="-342900" rtl="0">
              <a:spcBef>
                <a:spcPts val="0"/>
              </a:spcBef>
              <a:spcAft>
                <a:spcPts val="0"/>
              </a:spcAft>
              <a:buClr>
                <a:srgbClr val="3D4965"/>
              </a:buClr>
              <a:buSzPts val="1800"/>
              <a:buFont typeface="Dosis"/>
              <a:buChar char="●"/>
            </a:pPr>
            <a:r>
              <a:rPr lang="en" sz="1800">
                <a:solidFill>
                  <a:srgbClr val="3D4965"/>
                </a:solidFill>
                <a:latin typeface="Dosis"/>
                <a:ea typeface="Dosis"/>
                <a:cs typeface="Dosis"/>
                <a:sym typeface="Dosis"/>
              </a:rPr>
              <a:t>Confidentiality was preserved</a:t>
            </a:r>
            <a:endParaRPr sz="1800">
              <a:solidFill>
                <a:srgbClr val="3D4965"/>
              </a:solidFill>
              <a:latin typeface="Dosis"/>
              <a:ea typeface="Dosis"/>
              <a:cs typeface="Dosis"/>
              <a:sym typeface="Dosis"/>
            </a:endParaRPr>
          </a:p>
          <a:p>
            <a:pPr marL="457200" lvl="0" indent="-342900" rtl="0">
              <a:spcBef>
                <a:spcPts val="0"/>
              </a:spcBef>
              <a:spcAft>
                <a:spcPts val="0"/>
              </a:spcAft>
              <a:buClr>
                <a:srgbClr val="3D4965"/>
              </a:buClr>
              <a:buSzPts val="1800"/>
              <a:buFont typeface="Dosis"/>
              <a:buChar char="●"/>
            </a:pPr>
            <a:r>
              <a:rPr lang="en" sz="1800">
                <a:solidFill>
                  <a:srgbClr val="3D4965"/>
                </a:solidFill>
                <a:latin typeface="Dosis"/>
                <a:ea typeface="Dosis"/>
                <a:cs typeface="Dosis"/>
                <a:sym typeface="Dosis"/>
              </a:rPr>
              <a:t>Albert was not debriefed or desensitised to the conditioned emotional response</a:t>
            </a:r>
            <a:endParaRPr sz="1800">
              <a:solidFill>
                <a:srgbClr val="3D4965"/>
              </a:solidFill>
              <a:latin typeface="Dosis"/>
              <a:ea typeface="Dosis"/>
              <a:cs typeface="Dosis"/>
              <a:sym typeface="Dosi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747925" y="225025"/>
            <a:ext cx="6140400" cy="67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Models to explain learning</a:t>
            </a:r>
            <a:endParaRPr sz="3000"/>
          </a:p>
        </p:txBody>
      </p:sp>
      <p:sp>
        <p:nvSpPr>
          <p:cNvPr id="929" name="Shape 929"/>
          <p:cNvSpPr txBox="1">
            <a:spLocks noGrp="1"/>
          </p:cNvSpPr>
          <p:nvPr>
            <p:ph type="body" idx="1"/>
          </p:nvPr>
        </p:nvSpPr>
        <p:spPr>
          <a:xfrm>
            <a:off x="287600" y="934450"/>
            <a:ext cx="7555500" cy="3979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3D4965"/>
              </a:buClr>
              <a:buSzPts val="2400"/>
              <a:buChar char="✘"/>
            </a:pPr>
            <a:r>
              <a:rPr lang="en" sz="2400">
                <a:solidFill>
                  <a:srgbClr val="3A81BA"/>
                </a:solidFill>
              </a:rPr>
              <a:t>operant conditioning</a:t>
            </a:r>
            <a:r>
              <a:rPr lang="en" sz="2400"/>
              <a:t> as a </a:t>
            </a:r>
            <a:r>
              <a:rPr lang="en" sz="2400">
                <a:solidFill>
                  <a:srgbClr val="3A81BA"/>
                </a:solidFill>
              </a:rPr>
              <a:t>three-phase model</a:t>
            </a:r>
            <a:r>
              <a:rPr lang="en" sz="2400"/>
              <a:t> (antecedent, behaviour, consequence) involving </a:t>
            </a:r>
            <a:r>
              <a:rPr lang="en" sz="2400">
                <a:solidFill>
                  <a:srgbClr val="3A81BA"/>
                </a:solidFill>
              </a:rPr>
              <a:t>reinforcers</a:t>
            </a:r>
            <a:r>
              <a:rPr lang="en" sz="2400"/>
              <a:t> (positive and negative) and </a:t>
            </a:r>
            <a:r>
              <a:rPr lang="en" sz="2400">
                <a:solidFill>
                  <a:srgbClr val="3A81BA"/>
                </a:solidFill>
              </a:rPr>
              <a:t>punishment</a:t>
            </a:r>
            <a:r>
              <a:rPr lang="en" sz="2400"/>
              <a:t> (including response cost) that can be used to change </a:t>
            </a:r>
            <a:r>
              <a:rPr lang="en" sz="2400">
                <a:solidFill>
                  <a:srgbClr val="3A81BA"/>
                </a:solidFill>
              </a:rPr>
              <a:t>voluntary</a:t>
            </a:r>
            <a:r>
              <a:rPr lang="en" sz="2400"/>
              <a:t> behaviours, including </a:t>
            </a:r>
            <a:r>
              <a:rPr lang="en" sz="2400">
                <a:solidFill>
                  <a:srgbClr val="3A81BA"/>
                </a:solidFill>
              </a:rPr>
              <a:t>stimulus generalisation</a:t>
            </a:r>
            <a:r>
              <a:rPr lang="en" sz="2400"/>
              <a:t>, </a:t>
            </a:r>
            <a:r>
              <a:rPr lang="en" sz="2400">
                <a:solidFill>
                  <a:srgbClr val="3A81BA"/>
                </a:solidFill>
              </a:rPr>
              <a:t>stimulus discrimination</a:t>
            </a:r>
            <a:r>
              <a:rPr lang="en" sz="2400"/>
              <a:t> and </a:t>
            </a:r>
            <a:r>
              <a:rPr lang="en" sz="2400">
                <a:solidFill>
                  <a:srgbClr val="3A81BA"/>
                </a:solidFill>
              </a:rPr>
              <a:t>spontaneous recovery</a:t>
            </a:r>
            <a:r>
              <a:rPr lang="en" sz="2400"/>
              <a:t> </a:t>
            </a:r>
            <a:endParaRPr sz="2400"/>
          </a:p>
          <a:p>
            <a:pPr marL="457200" lvl="0" indent="-381000" rtl="0">
              <a:spcBef>
                <a:spcPts val="0"/>
              </a:spcBef>
              <a:spcAft>
                <a:spcPts val="0"/>
              </a:spcAft>
              <a:buSzPts val="2400"/>
              <a:buChar char="✘"/>
            </a:pPr>
            <a:r>
              <a:rPr lang="en" sz="2400">
                <a:solidFill>
                  <a:srgbClr val="3A81BA"/>
                </a:solidFill>
              </a:rPr>
              <a:t>observational learning</a:t>
            </a:r>
            <a:r>
              <a:rPr lang="en" sz="2400"/>
              <a:t> as a method of </a:t>
            </a:r>
            <a:r>
              <a:rPr lang="en" sz="2400">
                <a:solidFill>
                  <a:srgbClr val="3A81BA"/>
                </a:solidFill>
              </a:rPr>
              <a:t>social learning</a:t>
            </a:r>
            <a:r>
              <a:rPr lang="en" sz="2400"/>
              <a:t>, particularly in children, involving </a:t>
            </a:r>
            <a:r>
              <a:rPr lang="en" sz="2400">
                <a:solidFill>
                  <a:srgbClr val="3A81BA"/>
                </a:solidFill>
              </a:rPr>
              <a:t>attention</a:t>
            </a:r>
            <a:r>
              <a:rPr lang="en" sz="2400"/>
              <a:t>, </a:t>
            </a:r>
            <a:r>
              <a:rPr lang="en" sz="2400">
                <a:solidFill>
                  <a:srgbClr val="3A81BA"/>
                </a:solidFill>
              </a:rPr>
              <a:t>retention</a:t>
            </a:r>
            <a:r>
              <a:rPr lang="en" sz="2400"/>
              <a:t>, </a:t>
            </a:r>
            <a:r>
              <a:rPr lang="en" sz="2400">
                <a:solidFill>
                  <a:srgbClr val="3A81BA"/>
                </a:solidFill>
              </a:rPr>
              <a:t>reproduction</a:t>
            </a:r>
            <a:r>
              <a:rPr lang="en" sz="2400"/>
              <a:t>, </a:t>
            </a:r>
            <a:r>
              <a:rPr lang="en" sz="2400">
                <a:solidFill>
                  <a:srgbClr val="3A81BA"/>
                </a:solidFill>
              </a:rPr>
              <a:t>motivation</a:t>
            </a:r>
            <a:r>
              <a:rPr lang="en" sz="2400"/>
              <a:t> and </a:t>
            </a:r>
            <a:r>
              <a:rPr lang="en" sz="2400">
                <a:solidFill>
                  <a:srgbClr val="3A81BA"/>
                </a:solidFill>
              </a:rPr>
              <a:t>reinforcement</a:t>
            </a:r>
            <a:endParaRPr sz="2400">
              <a:solidFill>
                <a:srgbClr val="3A81BA"/>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747925" y="225025"/>
            <a:ext cx="6140400" cy="67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Operant conditioning</a:t>
            </a:r>
            <a:endParaRPr sz="3000"/>
          </a:p>
        </p:txBody>
      </p:sp>
      <p:sp>
        <p:nvSpPr>
          <p:cNvPr id="935" name="Shape 935"/>
          <p:cNvSpPr txBox="1">
            <a:spLocks noGrp="1"/>
          </p:cNvSpPr>
          <p:nvPr>
            <p:ph type="body" idx="1"/>
          </p:nvPr>
        </p:nvSpPr>
        <p:spPr>
          <a:xfrm>
            <a:off x="287600" y="934450"/>
            <a:ext cx="7555500" cy="3979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3D4965"/>
              </a:buClr>
              <a:buSzPts val="2400"/>
              <a:buChar char="✘"/>
            </a:pPr>
            <a:r>
              <a:rPr lang="en" sz="2400">
                <a:solidFill>
                  <a:srgbClr val="3D4965"/>
                </a:solidFill>
              </a:rPr>
              <a:t>A type of learning in which the consequences that follow a response deter</a:t>
            </a:r>
            <a:r>
              <a:rPr lang="en" sz="2400"/>
              <a:t>mine how likely it is that that behaviour will be repeated.</a:t>
            </a:r>
            <a:endParaRPr sz="2400"/>
          </a:p>
          <a:p>
            <a:pPr marL="457200" lvl="0" indent="-381000" rtl="0">
              <a:lnSpc>
                <a:spcPct val="115000"/>
              </a:lnSpc>
              <a:spcBef>
                <a:spcPts val="0"/>
              </a:spcBef>
              <a:spcAft>
                <a:spcPts val="0"/>
              </a:spcAft>
              <a:buClr>
                <a:srgbClr val="3D4965"/>
              </a:buClr>
              <a:buSzPts val="2400"/>
              <a:buChar char="✘"/>
            </a:pPr>
            <a:r>
              <a:rPr lang="en" sz="2400">
                <a:solidFill>
                  <a:srgbClr val="3D4965"/>
                </a:solidFill>
              </a:rPr>
              <a:t>Theory of Operant Conditioning - Behaviour operates on the environment and our behaviour is instrumental in producing the consequences - Rewards/Punishments</a:t>
            </a:r>
            <a:endParaRPr sz="2400">
              <a:solidFill>
                <a:srgbClr val="3D4965"/>
              </a:solidFill>
            </a:endParaRPr>
          </a:p>
          <a:p>
            <a:pPr marL="0" lvl="0" indent="0" rtl="0">
              <a:spcBef>
                <a:spcPts val="600"/>
              </a:spcBef>
              <a:spcAft>
                <a:spcPts val="0"/>
              </a:spcAft>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475625" y="1058350"/>
            <a:ext cx="6924300" cy="3610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SOMATIC NERVOUS SYSTEM</a:t>
            </a:r>
            <a:endParaRPr b="1"/>
          </a:p>
          <a:p>
            <a:pPr marL="457200" marR="0" lvl="0" indent="-381000" algn="l" rtl="0">
              <a:lnSpc>
                <a:spcPct val="100000"/>
              </a:lnSpc>
              <a:spcBef>
                <a:spcPts val="600"/>
              </a:spcBef>
              <a:spcAft>
                <a:spcPts val="0"/>
              </a:spcAft>
              <a:buClr>
                <a:srgbClr val="3D4965"/>
              </a:buClr>
              <a:buSzPts val="2400"/>
              <a:buFont typeface="Dosis"/>
              <a:buChar char="✘"/>
            </a:pPr>
            <a:r>
              <a:rPr lang="en" sz="2400"/>
              <a:t>Transports messages between sense organs and the spinal cord</a:t>
            </a:r>
            <a:endParaRPr sz="2400"/>
          </a:p>
          <a:p>
            <a:pPr marL="457200" marR="0" lvl="0" indent="-381000" algn="l" rtl="0">
              <a:lnSpc>
                <a:spcPct val="100000"/>
              </a:lnSpc>
              <a:spcBef>
                <a:spcPts val="0"/>
              </a:spcBef>
              <a:spcAft>
                <a:spcPts val="0"/>
              </a:spcAft>
              <a:buSzPts val="2400"/>
              <a:buChar char="✘"/>
            </a:pPr>
            <a:r>
              <a:rPr lang="en" sz="2400"/>
              <a:t>Controls voluntary bodily movement via connections with the skeletal muscles</a:t>
            </a:r>
            <a:endParaRPr sz="2400"/>
          </a:p>
          <a:p>
            <a:pPr marL="457200" marR="0" lvl="0" indent="-381000" algn="l" rtl="0">
              <a:lnSpc>
                <a:spcPct val="100000"/>
              </a:lnSpc>
              <a:spcBef>
                <a:spcPts val="0"/>
              </a:spcBef>
              <a:spcAft>
                <a:spcPts val="0"/>
              </a:spcAft>
              <a:buSzPts val="2400"/>
              <a:buChar char="✘"/>
            </a:pPr>
            <a:r>
              <a:rPr lang="en" sz="2400"/>
              <a:t>No control over non-skeletal muscles (heart, lungs, stomach or intestines</a:t>
            </a:r>
            <a:endParaRPr sz="2400"/>
          </a:p>
          <a:p>
            <a:pPr marL="457200" marR="0" lvl="0" indent="-381000" algn="l" rtl="0">
              <a:lnSpc>
                <a:spcPct val="100000"/>
              </a:lnSpc>
              <a:spcBef>
                <a:spcPts val="0"/>
              </a:spcBef>
              <a:spcAft>
                <a:spcPts val="0"/>
              </a:spcAft>
              <a:buSzPts val="2400"/>
              <a:buChar char="✘"/>
            </a:pPr>
            <a:r>
              <a:rPr lang="en" sz="2400"/>
              <a:t>Involves sensory (afferent) and motor (efferent neurons) </a:t>
            </a:r>
            <a:r>
              <a:rPr lang="en" sz="2400" b="1"/>
              <a:t>SAME</a:t>
            </a:r>
            <a:endParaRPr sz="2400" b="1"/>
          </a:p>
        </p:txBody>
      </p:sp>
      <p:sp>
        <p:nvSpPr>
          <p:cNvPr id="565" name="Shape 565"/>
          <p:cNvSpPr txBox="1">
            <a:spLocks noGrp="1"/>
          </p:cNvSpPr>
          <p:nvPr>
            <p:ph type="title"/>
          </p:nvPr>
        </p:nvSpPr>
        <p:spPr>
          <a:xfrm>
            <a:off x="717100" y="225025"/>
            <a:ext cx="6864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Divisions of the PNS</a:t>
            </a:r>
            <a:endParaRPr sz="3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Shape 940"/>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Operant Conditioning</a:t>
            </a:r>
            <a:endParaRPr sz="3600"/>
          </a:p>
        </p:txBody>
      </p:sp>
      <p:sp>
        <p:nvSpPr>
          <p:cNvPr id="941" name="Shape 941"/>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1000" rtl="0">
              <a:lnSpc>
                <a:spcPct val="115000"/>
              </a:lnSpc>
              <a:spcBef>
                <a:spcPts val="700"/>
              </a:spcBef>
              <a:spcAft>
                <a:spcPts val="0"/>
              </a:spcAft>
              <a:buClr>
                <a:srgbClr val="3D4965"/>
              </a:buClr>
              <a:buSzPts val="2400"/>
              <a:buChar char="✘"/>
            </a:pPr>
            <a:r>
              <a:rPr lang="en" sz="2400">
                <a:solidFill>
                  <a:srgbClr val="3D4965"/>
                </a:solidFill>
              </a:rPr>
              <a:t>American Psychologist, B.F Skinner (1904 – 1990) believed behaviour can be reduced to the relationships between the behaviour, its antecedents (the events that precede it), and its consequences</a:t>
            </a:r>
            <a:endParaRPr sz="2400">
              <a:solidFill>
                <a:srgbClr val="3D4965"/>
              </a:solidFill>
            </a:endParaRPr>
          </a:p>
          <a:p>
            <a:pPr marL="0" lvl="0" indent="0">
              <a:spcBef>
                <a:spcPts val="600"/>
              </a:spcBef>
              <a:spcAft>
                <a:spcPts val="0"/>
              </a:spcAft>
              <a:buNone/>
            </a:pPr>
            <a:r>
              <a:rPr lang="en" sz="2400" b="1">
                <a:solidFill>
                  <a:srgbClr val="3D4965"/>
                </a:solidFill>
              </a:rPr>
              <a:t>Operant</a:t>
            </a:r>
            <a:r>
              <a:rPr lang="en" sz="2400">
                <a:solidFill>
                  <a:srgbClr val="3D4965"/>
                </a:solidFill>
              </a:rPr>
              <a:t> - a response (or set or responses) that occurs in the absence of any stimulus and acts upon the environment in the same way each time</a:t>
            </a:r>
            <a:endParaRPr sz="2400">
              <a:solidFill>
                <a:srgbClr val="3D4965"/>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Three Phase Model</a:t>
            </a:r>
            <a:endParaRPr sz="3600"/>
          </a:p>
        </p:txBody>
      </p:sp>
      <p:sp>
        <p:nvSpPr>
          <p:cNvPr id="947" name="Shape 947"/>
          <p:cNvSpPr txBox="1">
            <a:spLocks noGrp="1"/>
          </p:cNvSpPr>
          <p:nvPr>
            <p:ph type="body" idx="1"/>
          </p:nvPr>
        </p:nvSpPr>
        <p:spPr>
          <a:xfrm>
            <a:off x="233375" y="1159775"/>
            <a:ext cx="3673500" cy="38142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en" sz="2400" b="1" u="sng">
                <a:solidFill>
                  <a:srgbClr val="3D4965"/>
                </a:solidFill>
              </a:rPr>
              <a:t>Sequence of events</a:t>
            </a:r>
            <a:endParaRPr sz="2400" b="1" u="sng">
              <a:solidFill>
                <a:srgbClr val="3D4965"/>
              </a:solidFill>
            </a:endParaRPr>
          </a:p>
          <a:p>
            <a:pPr marL="457200" lvl="0" indent="-368300" rtl="0">
              <a:lnSpc>
                <a:spcPct val="115000"/>
              </a:lnSpc>
              <a:spcBef>
                <a:spcPts val="500"/>
              </a:spcBef>
              <a:spcAft>
                <a:spcPts val="0"/>
              </a:spcAft>
              <a:buClr>
                <a:srgbClr val="3D4965"/>
              </a:buClr>
              <a:buSzPts val="2200"/>
              <a:buAutoNum type="arabicPeriod"/>
            </a:pPr>
            <a:r>
              <a:rPr lang="en">
                <a:solidFill>
                  <a:srgbClr val="3D4965"/>
                </a:solidFill>
              </a:rPr>
              <a:t>Organism is placed in a situation</a:t>
            </a:r>
            <a:endParaRPr>
              <a:solidFill>
                <a:srgbClr val="3D4965"/>
              </a:solidFill>
            </a:endParaRPr>
          </a:p>
          <a:p>
            <a:pPr marL="457200" lvl="0" indent="-368300" rtl="0">
              <a:lnSpc>
                <a:spcPct val="115000"/>
              </a:lnSpc>
              <a:spcBef>
                <a:spcPts val="0"/>
              </a:spcBef>
              <a:spcAft>
                <a:spcPts val="0"/>
              </a:spcAft>
              <a:buClr>
                <a:srgbClr val="3D4965"/>
              </a:buClr>
              <a:buSzPts val="2200"/>
              <a:buAutoNum type="arabicPeriod"/>
            </a:pPr>
            <a:r>
              <a:rPr lang="en">
                <a:solidFill>
                  <a:srgbClr val="3D4965"/>
                </a:solidFill>
              </a:rPr>
              <a:t>Organism produces a behaviour</a:t>
            </a:r>
            <a:endParaRPr>
              <a:solidFill>
                <a:srgbClr val="3D4965"/>
              </a:solidFill>
            </a:endParaRPr>
          </a:p>
          <a:p>
            <a:pPr marL="457200" lvl="0" indent="-368300" rtl="0">
              <a:lnSpc>
                <a:spcPct val="115000"/>
              </a:lnSpc>
              <a:spcBef>
                <a:spcPts val="0"/>
              </a:spcBef>
              <a:spcAft>
                <a:spcPts val="0"/>
              </a:spcAft>
              <a:buClr>
                <a:srgbClr val="3D4965"/>
              </a:buClr>
              <a:buSzPts val="2200"/>
              <a:buAutoNum type="arabicPeriod"/>
            </a:pPr>
            <a:r>
              <a:rPr lang="en">
                <a:solidFill>
                  <a:srgbClr val="3D4965"/>
                </a:solidFill>
              </a:rPr>
              <a:t>There is a consequence for this behaviour</a:t>
            </a:r>
            <a:endParaRPr>
              <a:solidFill>
                <a:srgbClr val="3D4965"/>
              </a:solidFill>
            </a:endParaRPr>
          </a:p>
          <a:p>
            <a:pPr marL="0" lvl="0" indent="0" rtl="0">
              <a:lnSpc>
                <a:spcPct val="115000"/>
              </a:lnSpc>
              <a:spcBef>
                <a:spcPts val="500"/>
              </a:spcBef>
              <a:spcAft>
                <a:spcPts val="0"/>
              </a:spcAft>
              <a:buClr>
                <a:schemeClr val="dk1"/>
              </a:buClr>
              <a:buSzPts val="1100"/>
              <a:buFont typeface="Arial"/>
              <a:buNone/>
            </a:pPr>
            <a:r>
              <a:rPr lang="en">
                <a:solidFill>
                  <a:srgbClr val="3D4965"/>
                </a:solidFill>
              </a:rPr>
              <a:t>This consequence determines future behaviour</a:t>
            </a:r>
            <a:endParaRPr>
              <a:solidFill>
                <a:srgbClr val="3D4965"/>
              </a:solidFill>
            </a:endParaRPr>
          </a:p>
          <a:p>
            <a:pPr marL="0" lvl="0" indent="0">
              <a:spcBef>
                <a:spcPts val="600"/>
              </a:spcBef>
              <a:spcAft>
                <a:spcPts val="0"/>
              </a:spcAft>
              <a:buNone/>
            </a:pPr>
            <a:endParaRPr sz="2400">
              <a:solidFill>
                <a:srgbClr val="3D4965"/>
              </a:solidFill>
            </a:endParaRPr>
          </a:p>
        </p:txBody>
      </p:sp>
      <p:sp>
        <p:nvSpPr>
          <p:cNvPr id="948" name="Shape 948"/>
          <p:cNvSpPr txBox="1">
            <a:spLocks noGrp="1"/>
          </p:cNvSpPr>
          <p:nvPr>
            <p:ph type="body" idx="2"/>
          </p:nvPr>
        </p:nvSpPr>
        <p:spPr>
          <a:xfrm>
            <a:off x="4097100" y="1159750"/>
            <a:ext cx="3452700" cy="38142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en" b="1" u="sng">
                <a:solidFill>
                  <a:srgbClr val="3D4965"/>
                </a:solidFill>
              </a:rPr>
              <a:t>Terminology</a:t>
            </a:r>
            <a:endParaRPr>
              <a:solidFill>
                <a:srgbClr val="3D4965"/>
              </a:solidFill>
            </a:endParaRPr>
          </a:p>
          <a:p>
            <a:pPr marL="457200" lvl="0" indent="-368300" rtl="0">
              <a:lnSpc>
                <a:spcPct val="115000"/>
              </a:lnSpc>
              <a:spcBef>
                <a:spcPts val="500"/>
              </a:spcBef>
              <a:spcAft>
                <a:spcPts val="0"/>
              </a:spcAft>
              <a:buClr>
                <a:srgbClr val="3D4965"/>
              </a:buClr>
              <a:buSzPts val="2200"/>
              <a:buAutoNum type="arabicPeriod"/>
            </a:pPr>
            <a:r>
              <a:rPr lang="en">
                <a:solidFill>
                  <a:srgbClr val="3D4965"/>
                </a:solidFill>
              </a:rPr>
              <a:t>Antecedent</a:t>
            </a:r>
            <a:endParaRPr>
              <a:solidFill>
                <a:srgbClr val="3D4965"/>
              </a:solidFill>
            </a:endParaRPr>
          </a:p>
          <a:p>
            <a:pPr marL="457200" lvl="0" indent="-368300" rtl="0">
              <a:lnSpc>
                <a:spcPct val="115000"/>
              </a:lnSpc>
              <a:spcBef>
                <a:spcPts val="0"/>
              </a:spcBef>
              <a:spcAft>
                <a:spcPts val="0"/>
              </a:spcAft>
              <a:buClr>
                <a:srgbClr val="3D4965"/>
              </a:buClr>
              <a:buSzPts val="2200"/>
              <a:buAutoNum type="arabicPeriod"/>
            </a:pPr>
            <a:r>
              <a:rPr lang="en">
                <a:solidFill>
                  <a:srgbClr val="3D4965"/>
                </a:solidFill>
              </a:rPr>
              <a:t>Behaviour by learner</a:t>
            </a:r>
            <a:endParaRPr>
              <a:solidFill>
                <a:srgbClr val="3D4965"/>
              </a:solidFill>
            </a:endParaRPr>
          </a:p>
          <a:p>
            <a:pPr marL="457200" lvl="0" indent="-368300" rtl="0">
              <a:lnSpc>
                <a:spcPct val="115000"/>
              </a:lnSpc>
              <a:spcBef>
                <a:spcPts val="0"/>
              </a:spcBef>
              <a:spcAft>
                <a:spcPts val="0"/>
              </a:spcAft>
              <a:buClr>
                <a:srgbClr val="3D4965"/>
              </a:buClr>
              <a:buSzPts val="2200"/>
              <a:buAutoNum type="arabicPeriod"/>
            </a:pPr>
            <a:r>
              <a:rPr lang="en">
                <a:solidFill>
                  <a:srgbClr val="3D4965"/>
                </a:solidFill>
              </a:rPr>
              <a:t>Consequence: </a:t>
            </a:r>
            <a:r>
              <a:rPr lang="en" i="1">
                <a:solidFill>
                  <a:srgbClr val="3D4965"/>
                </a:solidFill>
              </a:rPr>
              <a:t>reinforcement or punishment</a:t>
            </a:r>
            <a:endParaRPr>
              <a:solidFill>
                <a:srgbClr val="3D4965"/>
              </a:solidFill>
            </a:endParaRPr>
          </a:p>
          <a:p>
            <a:pPr marL="0" lvl="0" indent="0" rtl="0">
              <a:lnSpc>
                <a:spcPct val="115000"/>
              </a:lnSpc>
              <a:spcBef>
                <a:spcPts val="500"/>
              </a:spcBef>
              <a:spcAft>
                <a:spcPts val="0"/>
              </a:spcAft>
              <a:buClr>
                <a:schemeClr val="dk1"/>
              </a:buClr>
              <a:buSzPts val="1100"/>
              <a:buFont typeface="Arial"/>
              <a:buNone/>
            </a:pPr>
            <a:r>
              <a:rPr lang="en">
                <a:solidFill>
                  <a:srgbClr val="3D4965"/>
                </a:solidFill>
              </a:rPr>
              <a:t>Behaviour continues or ceases</a:t>
            </a:r>
            <a:endParaRPr>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Shape 953"/>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
              <a:t>The Skinner Box</a:t>
            </a:r>
            <a:endParaRPr/>
          </a:p>
        </p:txBody>
      </p:sp>
      <p:pic>
        <p:nvPicPr>
          <p:cNvPr id="954" name="Shape 954"/>
          <p:cNvPicPr preferRelativeResize="0"/>
          <p:nvPr/>
        </p:nvPicPr>
        <p:blipFill>
          <a:blip r:embed="rId3">
            <a:alphaModFix/>
          </a:blip>
          <a:stretch>
            <a:fillRect/>
          </a:stretch>
        </p:blipFill>
        <p:spPr>
          <a:xfrm>
            <a:off x="564825" y="189225"/>
            <a:ext cx="8282000" cy="40489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solidFill>
                  <a:srgbClr val="3A81BA"/>
                </a:solidFill>
              </a:rPr>
              <a:t>Reinforcement</a:t>
            </a:r>
            <a:endParaRPr sz="3600">
              <a:solidFill>
                <a:srgbClr val="3A81BA"/>
              </a:solidFill>
            </a:endParaRPr>
          </a:p>
        </p:txBody>
      </p:sp>
      <p:sp>
        <p:nvSpPr>
          <p:cNvPr id="960" name="Shape 96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400">
                <a:solidFill>
                  <a:srgbClr val="3D4965"/>
                </a:solidFill>
              </a:rPr>
              <a:t>Any stimulus (event or action) that subsequently strengthens or increases the likelihood of the response (behaviour) that it follows.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b="1">
                <a:solidFill>
                  <a:srgbClr val="3D4965"/>
                </a:solidFill>
              </a:rPr>
              <a:t>The reinforcer comes after the response (behaviour)</a:t>
            </a:r>
            <a:endParaRPr sz="2400" b="1">
              <a:solidFill>
                <a:srgbClr val="3D4965"/>
              </a:solidFill>
            </a:endParaRPr>
          </a:p>
          <a:p>
            <a:pPr marL="0" lvl="0" indent="0" rtl="0">
              <a:lnSpc>
                <a:spcPct val="115000"/>
              </a:lnSpc>
              <a:spcBef>
                <a:spcPts val="700"/>
              </a:spcBef>
              <a:spcAft>
                <a:spcPts val="0"/>
              </a:spcAft>
              <a:buClr>
                <a:schemeClr val="dk1"/>
              </a:buClr>
              <a:buSzPts val="1100"/>
              <a:buFont typeface="Arial"/>
              <a:buNone/>
            </a:pP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b="1">
                <a:solidFill>
                  <a:srgbClr val="3D4965"/>
                </a:solidFill>
              </a:rPr>
              <a:t>Reinforcement makes things stronger</a:t>
            </a:r>
            <a:endParaRPr sz="2400" b="1">
              <a:solidFill>
                <a:srgbClr val="3D4965"/>
              </a:solidFill>
            </a:endParaRPr>
          </a:p>
          <a:p>
            <a:pPr marL="0" lvl="0" indent="0">
              <a:spcBef>
                <a:spcPts val="600"/>
              </a:spcBef>
              <a:spcAft>
                <a:spcPts val="0"/>
              </a:spcAft>
              <a:buNone/>
            </a:pPr>
            <a:endParaRPr sz="2400">
              <a:solidFill>
                <a:srgbClr val="3D4965"/>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txBox="1">
            <a:spLocks noGrp="1"/>
          </p:cNvSpPr>
          <p:nvPr>
            <p:ph type="title"/>
          </p:nvPr>
        </p:nvSpPr>
        <p:spPr>
          <a:xfrm>
            <a:off x="257925" y="225025"/>
            <a:ext cx="74880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solidFill>
                  <a:srgbClr val="3A81BA"/>
                </a:solidFill>
              </a:rPr>
              <a:t>Positive Reinforcement (+ good)</a:t>
            </a:r>
            <a:endParaRPr sz="3600">
              <a:solidFill>
                <a:srgbClr val="3A81BA"/>
              </a:solidFill>
            </a:endParaRPr>
          </a:p>
        </p:txBody>
      </p:sp>
      <p:sp>
        <p:nvSpPr>
          <p:cNvPr id="966" name="Shape 966"/>
          <p:cNvSpPr txBox="1">
            <a:spLocks noGrp="1"/>
          </p:cNvSpPr>
          <p:nvPr>
            <p:ph type="body" idx="1"/>
          </p:nvPr>
        </p:nvSpPr>
        <p:spPr>
          <a:xfrm>
            <a:off x="331575" y="982825"/>
            <a:ext cx="6984900" cy="3778500"/>
          </a:xfrm>
          <a:prstGeom prst="rect">
            <a:avLst/>
          </a:prstGeom>
        </p:spPr>
        <p:txBody>
          <a:bodyPr spcFirstLastPara="1" wrap="square" lIns="91425" tIns="91425" rIns="91425" bIns="91425" anchor="t" anchorCtr="0">
            <a:noAutofit/>
          </a:bodyPr>
          <a:lstStyle/>
          <a:p>
            <a:pPr marL="457200" lvl="0" indent="-381000" rtl="0">
              <a:lnSpc>
                <a:spcPct val="115000"/>
              </a:lnSpc>
              <a:spcBef>
                <a:spcPts val="600"/>
              </a:spcBef>
              <a:spcAft>
                <a:spcPts val="0"/>
              </a:spcAft>
              <a:buClr>
                <a:srgbClr val="3D4965"/>
              </a:buClr>
              <a:buSzPts val="2400"/>
              <a:buChar char="✘"/>
            </a:pPr>
            <a:r>
              <a:rPr lang="en" sz="2400">
                <a:solidFill>
                  <a:srgbClr val="3D4965"/>
                </a:solidFill>
              </a:rPr>
              <a:t>Positive Reinforcer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PLUS something GOOD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A stimulus which strengthens a response by </a:t>
            </a:r>
            <a:r>
              <a:rPr lang="en" sz="2400" b="1">
                <a:solidFill>
                  <a:srgbClr val="3D4965"/>
                </a:solidFill>
              </a:rPr>
              <a:t>providing a pleasant or satisfying consequence</a:t>
            </a:r>
            <a:endParaRPr sz="2400" b="1">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Skinners experiment = food pellets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Money</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Grades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Applause</a:t>
            </a:r>
            <a:endParaRPr sz="2400">
              <a:solidFill>
                <a:srgbClr val="3D4965"/>
              </a:solidFill>
            </a:endParaRPr>
          </a:p>
          <a:p>
            <a:pPr marL="0" lvl="0" indent="0" rtl="0">
              <a:lnSpc>
                <a:spcPct val="115000"/>
              </a:lnSpc>
              <a:spcBef>
                <a:spcPts val="700"/>
              </a:spcBef>
              <a:spcAft>
                <a:spcPts val="0"/>
              </a:spcAft>
              <a:buNone/>
            </a:pPr>
            <a:endParaRPr sz="2400">
              <a:solidFill>
                <a:srgbClr val="3D4965"/>
              </a:solidFill>
            </a:endParaRPr>
          </a:p>
          <a:p>
            <a:pPr marL="0" lvl="0" indent="0" rtl="0">
              <a:spcBef>
                <a:spcPts val="600"/>
              </a:spcBef>
              <a:spcAft>
                <a:spcPts val="0"/>
              </a:spcAft>
              <a:buNone/>
            </a:pPr>
            <a:endParaRPr sz="2400">
              <a:solidFill>
                <a:srgbClr val="3D4965"/>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Shape 971"/>
          <p:cNvSpPr txBox="1">
            <a:spLocks noGrp="1"/>
          </p:cNvSpPr>
          <p:nvPr>
            <p:ph type="title"/>
          </p:nvPr>
        </p:nvSpPr>
        <p:spPr>
          <a:xfrm>
            <a:off x="245650" y="225025"/>
            <a:ext cx="73776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Negative Reinforcement ( - bad)</a:t>
            </a:r>
            <a:endParaRPr sz="3600"/>
          </a:p>
        </p:txBody>
      </p:sp>
      <p:sp>
        <p:nvSpPr>
          <p:cNvPr id="972" name="Shape 972"/>
          <p:cNvSpPr txBox="1">
            <a:spLocks noGrp="1"/>
          </p:cNvSpPr>
          <p:nvPr>
            <p:ph type="body" idx="1"/>
          </p:nvPr>
        </p:nvSpPr>
        <p:spPr>
          <a:xfrm>
            <a:off x="245650" y="1082425"/>
            <a:ext cx="7672200" cy="3610800"/>
          </a:xfrm>
          <a:prstGeom prst="rect">
            <a:avLst/>
          </a:prstGeom>
        </p:spPr>
        <p:txBody>
          <a:bodyPr spcFirstLastPara="1" wrap="square" lIns="91425" tIns="91425" rIns="91425" bIns="91425" anchor="t" anchorCtr="0">
            <a:noAutofit/>
          </a:bodyPr>
          <a:lstStyle/>
          <a:p>
            <a:pPr marL="457200" lvl="0" indent="-381000" rtl="0">
              <a:lnSpc>
                <a:spcPct val="115000"/>
              </a:lnSpc>
              <a:spcBef>
                <a:spcPts val="600"/>
              </a:spcBef>
              <a:spcAft>
                <a:spcPts val="0"/>
              </a:spcAft>
              <a:buClr>
                <a:srgbClr val="3D4965"/>
              </a:buClr>
              <a:buSzPts val="2400"/>
              <a:buChar char="✘"/>
            </a:pPr>
            <a:r>
              <a:rPr lang="en" sz="2400">
                <a:solidFill>
                  <a:srgbClr val="3D4965"/>
                </a:solidFill>
              </a:rPr>
              <a:t>Negative Reinforcer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MINUS something BAD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A stimulus that </a:t>
            </a:r>
            <a:r>
              <a:rPr lang="en" sz="2400" b="1">
                <a:solidFill>
                  <a:srgbClr val="3D4965"/>
                </a:solidFill>
              </a:rPr>
              <a:t>strengthens a response by the reduction, removal or prevention of an unpleasant stimulus</a:t>
            </a:r>
            <a:endParaRPr sz="2400" b="1">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The behaviour that removes reduces or prevents and unpleasant stimulus is strengthened by the consequence</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Skinner’s experiment = electric shock</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Taking Panadol for headache</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Driving slow to avoid fine</a:t>
            </a:r>
            <a:endParaRPr sz="2400">
              <a:solidFill>
                <a:srgbClr val="3D4965"/>
              </a:solidFill>
            </a:endParaRPr>
          </a:p>
          <a:p>
            <a:pPr marL="0" lvl="0" indent="0">
              <a:spcBef>
                <a:spcPts val="600"/>
              </a:spcBef>
              <a:spcAft>
                <a:spcPts val="0"/>
              </a:spcAft>
              <a:buNone/>
            </a:pPr>
            <a:endParaRPr sz="2400">
              <a:solidFill>
                <a:srgbClr val="3D4965"/>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p:nvPr>
        </p:nvSpPr>
        <p:spPr>
          <a:xfrm>
            <a:off x="270325" y="225025"/>
            <a:ext cx="75495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Positive Vs Negative Reinforcement</a:t>
            </a:r>
            <a:endParaRPr sz="3600"/>
          </a:p>
        </p:txBody>
      </p:sp>
      <p:sp>
        <p:nvSpPr>
          <p:cNvPr id="978" name="Shape 978"/>
          <p:cNvSpPr txBox="1">
            <a:spLocks noGrp="1"/>
          </p:cNvSpPr>
          <p:nvPr>
            <p:ph type="body" idx="1"/>
          </p:nvPr>
        </p:nvSpPr>
        <p:spPr>
          <a:xfrm>
            <a:off x="270200" y="1302825"/>
            <a:ext cx="4566600" cy="36108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 sz="2400">
                <a:solidFill>
                  <a:srgbClr val="3D4965"/>
                </a:solidFill>
              </a:rPr>
              <a:t>Positive reinforcement add good</a:t>
            </a:r>
            <a:endParaRPr sz="2400">
              <a:solidFill>
                <a:srgbClr val="3D4965"/>
              </a:solidFill>
            </a:endParaRPr>
          </a:p>
          <a:p>
            <a:pPr marL="0" lvl="0" indent="0" rtl="0">
              <a:lnSpc>
                <a:spcPct val="115000"/>
              </a:lnSpc>
              <a:spcBef>
                <a:spcPts val="600"/>
              </a:spcBef>
              <a:spcAft>
                <a:spcPts val="0"/>
              </a:spcAft>
              <a:buClr>
                <a:schemeClr val="dk1"/>
              </a:buClr>
              <a:buSzPts val="1100"/>
              <a:buFont typeface="Arial"/>
              <a:buNone/>
            </a:pPr>
            <a:r>
              <a:rPr lang="en" sz="2400">
                <a:solidFill>
                  <a:srgbClr val="3D4965"/>
                </a:solidFill>
              </a:rPr>
              <a:t>Negative reinforcement take away bad</a:t>
            </a:r>
            <a:endParaRPr sz="2400">
              <a:solidFill>
                <a:srgbClr val="3D4965"/>
              </a:solidFill>
            </a:endParaRPr>
          </a:p>
          <a:p>
            <a:pPr marL="0" lvl="0" indent="0" rtl="0">
              <a:lnSpc>
                <a:spcPct val="115000"/>
              </a:lnSpc>
              <a:spcBef>
                <a:spcPts val="600"/>
              </a:spcBef>
              <a:spcAft>
                <a:spcPts val="0"/>
              </a:spcAft>
              <a:buClr>
                <a:schemeClr val="dk1"/>
              </a:buClr>
              <a:buSzPts val="1100"/>
              <a:buFont typeface="Arial"/>
              <a:buNone/>
            </a:pPr>
            <a:r>
              <a:rPr lang="en" sz="2400">
                <a:solidFill>
                  <a:srgbClr val="3D4965"/>
                </a:solidFill>
              </a:rPr>
              <a:t>Both </a:t>
            </a:r>
            <a:r>
              <a:rPr lang="en" sz="2400" b="1">
                <a:solidFill>
                  <a:srgbClr val="3D4965"/>
                </a:solidFill>
              </a:rPr>
              <a:t>STRENGTHEN </a:t>
            </a:r>
            <a:r>
              <a:rPr lang="en" sz="2400">
                <a:solidFill>
                  <a:srgbClr val="3D4965"/>
                </a:solidFill>
              </a:rPr>
              <a:t>a response</a:t>
            </a:r>
            <a:endParaRPr sz="2400">
              <a:solidFill>
                <a:srgbClr val="3D4965"/>
              </a:solidFill>
            </a:endParaRPr>
          </a:p>
          <a:p>
            <a:pPr marL="0" lvl="0" indent="0" rtl="0">
              <a:lnSpc>
                <a:spcPct val="115000"/>
              </a:lnSpc>
              <a:spcBef>
                <a:spcPts val="600"/>
              </a:spcBef>
              <a:spcAft>
                <a:spcPts val="0"/>
              </a:spcAft>
              <a:buClr>
                <a:schemeClr val="dk1"/>
              </a:buClr>
              <a:buSzPts val="1100"/>
              <a:buFont typeface="Arial"/>
              <a:buNone/>
            </a:pPr>
            <a:r>
              <a:rPr lang="en" sz="2400">
                <a:solidFill>
                  <a:srgbClr val="3D4965"/>
                </a:solidFill>
              </a:rPr>
              <a:t>Overall outcome is desirable to organism, just have achieved it in different ways</a:t>
            </a:r>
            <a:endParaRPr sz="2400">
              <a:solidFill>
                <a:srgbClr val="3D4965"/>
              </a:solidFill>
            </a:endParaRPr>
          </a:p>
          <a:p>
            <a:pPr marL="0" lvl="0" indent="0">
              <a:spcBef>
                <a:spcPts val="600"/>
              </a:spcBef>
              <a:spcAft>
                <a:spcPts val="0"/>
              </a:spcAft>
              <a:buNone/>
            </a:pPr>
            <a:endParaRPr>
              <a:solidFill>
                <a:srgbClr val="3D4965"/>
              </a:solidFill>
            </a:endParaRPr>
          </a:p>
        </p:txBody>
      </p:sp>
      <p:pic>
        <p:nvPicPr>
          <p:cNvPr id="979" name="Shape 979"/>
          <p:cNvPicPr preferRelativeResize="0"/>
          <p:nvPr/>
        </p:nvPicPr>
        <p:blipFill>
          <a:blip r:embed="rId3">
            <a:alphaModFix/>
          </a:blip>
          <a:stretch>
            <a:fillRect/>
          </a:stretch>
        </p:blipFill>
        <p:spPr>
          <a:xfrm>
            <a:off x="4378250" y="1713575"/>
            <a:ext cx="4653525" cy="22574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title"/>
          </p:nvPr>
        </p:nvSpPr>
        <p:spPr>
          <a:xfrm>
            <a:off x="270200" y="225025"/>
            <a:ext cx="6618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Punishment ( + BAD or - GOOD)</a:t>
            </a:r>
            <a:endParaRPr sz="3600"/>
          </a:p>
        </p:txBody>
      </p:sp>
      <p:sp>
        <p:nvSpPr>
          <p:cNvPr id="985" name="Shape 985"/>
          <p:cNvSpPr txBox="1">
            <a:spLocks noGrp="1"/>
          </p:cNvSpPr>
          <p:nvPr>
            <p:ph type="body" idx="1"/>
          </p:nvPr>
        </p:nvSpPr>
        <p:spPr>
          <a:xfrm>
            <a:off x="138325" y="998025"/>
            <a:ext cx="6527400" cy="3610800"/>
          </a:xfrm>
          <a:prstGeom prst="rect">
            <a:avLst/>
          </a:prstGeom>
        </p:spPr>
        <p:txBody>
          <a:bodyPr spcFirstLastPara="1" wrap="square" lIns="91425" tIns="91425" rIns="91425" bIns="91425" anchor="t" anchorCtr="0">
            <a:noAutofit/>
          </a:bodyPr>
          <a:lstStyle/>
          <a:p>
            <a:pPr marL="457200" lvl="0" indent="-342900" rtl="0">
              <a:lnSpc>
                <a:spcPct val="115000"/>
              </a:lnSpc>
              <a:spcBef>
                <a:spcPts val="500"/>
              </a:spcBef>
              <a:spcAft>
                <a:spcPts val="0"/>
              </a:spcAft>
              <a:buClr>
                <a:srgbClr val="3D4965"/>
              </a:buClr>
              <a:buSzPts val="1800"/>
              <a:buChar char="✘"/>
            </a:pPr>
            <a:r>
              <a:rPr lang="en" sz="1800" b="1">
                <a:solidFill>
                  <a:srgbClr val="3D4965"/>
                </a:solidFill>
              </a:rPr>
              <a:t>Positive punishment </a:t>
            </a:r>
            <a:r>
              <a:rPr lang="en" sz="1800">
                <a:solidFill>
                  <a:srgbClr val="3D4965"/>
                </a:solidFill>
              </a:rPr>
              <a:t>- the </a:t>
            </a:r>
            <a:r>
              <a:rPr lang="en" sz="1800" b="1">
                <a:solidFill>
                  <a:srgbClr val="3D4965"/>
                </a:solidFill>
              </a:rPr>
              <a:t>delivery </a:t>
            </a:r>
            <a:r>
              <a:rPr lang="en" sz="1800">
                <a:solidFill>
                  <a:srgbClr val="3D4965"/>
                </a:solidFill>
              </a:rPr>
              <a:t>of a stimulus following an undesirable response</a:t>
            </a:r>
            <a:endParaRPr sz="1800">
              <a:solidFill>
                <a:srgbClr val="3D4965"/>
              </a:solidFill>
            </a:endParaRPr>
          </a:p>
          <a:p>
            <a:pPr marL="457200" lvl="0" indent="-342900" rtl="0">
              <a:lnSpc>
                <a:spcPct val="115000"/>
              </a:lnSpc>
              <a:spcBef>
                <a:spcPts val="0"/>
              </a:spcBef>
              <a:spcAft>
                <a:spcPts val="0"/>
              </a:spcAft>
              <a:buClr>
                <a:srgbClr val="3D4965"/>
              </a:buClr>
              <a:buSzPts val="1800"/>
              <a:buChar char="✘"/>
            </a:pPr>
            <a:r>
              <a:rPr lang="en" sz="1800" b="1">
                <a:solidFill>
                  <a:srgbClr val="3D4965"/>
                </a:solidFill>
              </a:rPr>
              <a:t>PLUS BAD</a:t>
            </a:r>
            <a:endParaRPr sz="1800" b="1">
              <a:solidFill>
                <a:srgbClr val="3D4965"/>
              </a:solidFill>
            </a:endParaRPr>
          </a:p>
          <a:p>
            <a:pPr marL="457200" lvl="0" indent="-342900" rtl="0">
              <a:lnSpc>
                <a:spcPct val="115000"/>
              </a:lnSpc>
              <a:spcBef>
                <a:spcPts val="0"/>
              </a:spcBef>
              <a:spcAft>
                <a:spcPts val="0"/>
              </a:spcAft>
              <a:buClr>
                <a:srgbClr val="3D4965"/>
              </a:buClr>
              <a:buSzPts val="1800"/>
              <a:buChar char="✘"/>
            </a:pPr>
            <a:r>
              <a:rPr lang="en" sz="1800" b="1">
                <a:solidFill>
                  <a:srgbClr val="3D4965"/>
                </a:solidFill>
              </a:rPr>
              <a:t>Negative punishment / Response cost </a:t>
            </a:r>
            <a:r>
              <a:rPr lang="en" sz="1800">
                <a:solidFill>
                  <a:srgbClr val="3D4965"/>
                </a:solidFill>
              </a:rPr>
              <a:t>– the removal of a stimulus following an undesired response</a:t>
            </a:r>
            <a:endParaRPr sz="1800">
              <a:solidFill>
                <a:srgbClr val="3D4965"/>
              </a:solidFill>
            </a:endParaRPr>
          </a:p>
          <a:p>
            <a:pPr marL="457200" lvl="0" indent="-342900" rtl="0">
              <a:lnSpc>
                <a:spcPct val="115000"/>
              </a:lnSpc>
              <a:spcBef>
                <a:spcPts val="0"/>
              </a:spcBef>
              <a:spcAft>
                <a:spcPts val="0"/>
              </a:spcAft>
              <a:buClr>
                <a:srgbClr val="3D4965"/>
              </a:buClr>
              <a:buSzPts val="1800"/>
              <a:buChar char="✘"/>
            </a:pPr>
            <a:r>
              <a:rPr lang="en" sz="1800" b="1">
                <a:solidFill>
                  <a:srgbClr val="3D4965"/>
                </a:solidFill>
              </a:rPr>
              <a:t>MINUS GOOD</a:t>
            </a:r>
            <a:endParaRPr sz="1800" b="1">
              <a:solidFill>
                <a:srgbClr val="3D4965"/>
              </a:solidFill>
            </a:endParaRPr>
          </a:p>
          <a:p>
            <a:pPr marL="457200" lvl="0" indent="-342900" rtl="0">
              <a:lnSpc>
                <a:spcPct val="115000"/>
              </a:lnSpc>
              <a:spcBef>
                <a:spcPts val="0"/>
              </a:spcBef>
              <a:spcAft>
                <a:spcPts val="0"/>
              </a:spcAft>
              <a:buClr>
                <a:srgbClr val="3D4965"/>
              </a:buClr>
              <a:buSzPts val="1800"/>
              <a:buChar char="✘"/>
            </a:pPr>
            <a:r>
              <a:rPr lang="en" sz="1800">
                <a:solidFill>
                  <a:srgbClr val="3D4965"/>
                </a:solidFill>
              </a:rPr>
              <a:t>Punisher – an unpleasant stimulus that when paired with a response </a:t>
            </a:r>
            <a:r>
              <a:rPr lang="en" sz="1800" b="1">
                <a:solidFill>
                  <a:srgbClr val="3D4965"/>
                </a:solidFill>
              </a:rPr>
              <a:t>weakens </a:t>
            </a:r>
            <a:r>
              <a:rPr lang="en" sz="1800">
                <a:solidFill>
                  <a:srgbClr val="3D4965"/>
                </a:solidFill>
              </a:rPr>
              <a:t>the response or decreases the rate of responding over time</a:t>
            </a:r>
            <a:endParaRPr sz="1800">
              <a:solidFill>
                <a:srgbClr val="3D4965"/>
              </a:solidFill>
            </a:endParaRPr>
          </a:p>
          <a:p>
            <a:pPr marL="457200" lvl="0" indent="-342900" rtl="0">
              <a:lnSpc>
                <a:spcPct val="115000"/>
              </a:lnSpc>
              <a:spcBef>
                <a:spcPts val="0"/>
              </a:spcBef>
              <a:spcAft>
                <a:spcPts val="0"/>
              </a:spcAft>
              <a:buClr>
                <a:srgbClr val="3D4965"/>
              </a:buClr>
              <a:buSzPts val="1800"/>
              <a:buChar char="✘"/>
            </a:pPr>
            <a:r>
              <a:rPr lang="en" sz="1800">
                <a:solidFill>
                  <a:srgbClr val="3D4965"/>
                </a:solidFill>
              </a:rPr>
              <a:t>Punishers reduce unwanted behaviour</a:t>
            </a:r>
            <a:endParaRPr sz="1800">
              <a:solidFill>
                <a:srgbClr val="3D4965"/>
              </a:solidFill>
            </a:endParaRPr>
          </a:p>
          <a:p>
            <a:pPr marL="457200" lvl="0" indent="-342900" rtl="0">
              <a:lnSpc>
                <a:spcPct val="115000"/>
              </a:lnSpc>
              <a:spcBef>
                <a:spcPts val="0"/>
              </a:spcBef>
              <a:spcAft>
                <a:spcPts val="0"/>
              </a:spcAft>
              <a:buClr>
                <a:srgbClr val="3D4965"/>
              </a:buClr>
              <a:buSzPts val="1800"/>
              <a:buChar char="✘"/>
            </a:pPr>
            <a:r>
              <a:rPr lang="en" sz="1800">
                <a:solidFill>
                  <a:srgbClr val="3D4965"/>
                </a:solidFill>
              </a:rPr>
              <a:t>It is usually more effective to reinforce alternative desirable behaviour than it is to punish undesirable behaviour</a:t>
            </a:r>
            <a:endParaRPr sz="1800">
              <a:solidFill>
                <a:srgbClr val="3D4965"/>
              </a:solidFill>
            </a:endParaRPr>
          </a:p>
          <a:p>
            <a:pPr marL="0" lvl="0" indent="0">
              <a:spcBef>
                <a:spcPts val="600"/>
              </a:spcBef>
              <a:spcAft>
                <a:spcPts val="0"/>
              </a:spcAft>
              <a:buNone/>
            </a:pPr>
            <a:endParaRPr sz="1800">
              <a:solidFill>
                <a:srgbClr val="3D4965"/>
              </a:solidFill>
            </a:endParaRPr>
          </a:p>
        </p:txBody>
      </p:sp>
      <p:pic>
        <p:nvPicPr>
          <p:cNvPr id="986" name="Shape 986"/>
          <p:cNvPicPr preferRelativeResize="0"/>
          <p:nvPr/>
        </p:nvPicPr>
        <p:blipFill>
          <a:blip r:embed="rId3">
            <a:alphaModFix/>
          </a:blip>
          <a:stretch>
            <a:fillRect/>
          </a:stretch>
        </p:blipFill>
        <p:spPr>
          <a:xfrm>
            <a:off x="6574125" y="2152438"/>
            <a:ext cx="1970550" cy="13019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368400" y="225025"/>
            <a:ext cx="69726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Factors affecting reinforcement</a:t>
            </a:r>
            <a:endParaRPr sz="3600"/>
          </a:p>
        </p:txBody>
      </p:sp>
      <p:sp>
        <p:nvSpPr>
          <p:cNvPr id="992" name="Shape 992"/>
          <p:cNvSpPr txBox="1">
            <a:spLocks noGrp="1"/>
          </p:cNvSpPr>
          <p:nvPr>
            <p:ph type="body" idx="1"/>
          </p:nvPr>
        </p:nvSpPr>
        <p:spPr>
          <a:xfrm>
            <a:off x="233375" y="982825"/>
            <a:ext cx="7524900" cy="3778500"/>
          </a:xfrm>
          <a:prstGeom prst="rect">
            <a:avLst/>
          </a:prstGeom>
        </p:spPr>
        <p:txBody>
          <a:bodyPr spcFirstLastPara="1" wrap="square" lIns="91425" tIns="91425" rIns="91425" bIns="91425" anchor="t" anchorCtr="0">
            <a:noAutofit/>
          </a:bodyPr>
          <a:lstStyle/>
          <a:p>
            <a:pPr marL="457200" lvl="0" indent="-381000" rtl="0">
              <a:lnSpc>
                <a:spcPct val="115000"/>
              </a:lnSpc>
              <a:spcBef>
                <a:spcPts val="600"/>
              </a:spcBef>
              <a:spcAft>
                <a:spcPts val="0"/>
              </a:spcAft>
              <a:buClr>
                <a:srgbClr val="3D4965"/>
              </a:buClr>
              <a:buSzPts val="2400"/>
              <a:buChar char="✘"/>
            </a:pPr>
            <a:r>
              <a:rPr lang="en" sz="2400" b="1">
                <a:solidFill>
                  <a:srgbClr val="3D4965"/>
                </a:solidFill>
              </a:rPr>
              <a:t>Order of presentation </a:t>
            </a:r>
            <a:r>
              <a:rPr lang="en" sz="2400">
                <a:solidFill>
                  <a:srgbClr val="3D4965"/>
                </a:solidFill>
              </a:rPr>
              <a:t>–  reinforcement needs to occur after the desired response not before! So the organism associates the reinforcement with the behaviour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b="1">
                <a:solidFill>
                  <a:srgbClr val="3D4965"/>
                </a:solidFill>
              </a:rPr>
              <a:t>Timing </a:t>
            </a:r>
            <a:r>
              <a:rPr lang="en" sz="2400">
                <a:solidFill>
                  <a:srgbClr val="3D4965"/>
                </a:solidFill>
              </a:rPr>
              <a:t>– Reinforcers need to occur as close in time to the desired response as possible. Most effective reinforcement occurs immediately after the desired response</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b="1">
                <a:solidFill>
                  <a:srgbClr val="3D4965"/>
                </a:solidFill>
              </a:rPr>
              <a:t>Appropriateness of the reinforcer </a:t>
            </a:r>
            <a:r>
              <a:rPr lang="en" sz="2400">
                <a:solidFill>
                  <a:srgbClr val="3D4965"/>
                </a:solidFill>
              </a:rPr>
              <a:t>– For a stimulus to be a reinforcer it must provide a pleasing or satisfying consequence for its recipient.</a:t>
            </a:r>
            <a:endParaRPr sz="2400">
              <a:solidFill>
                <a:srgbClr val="3D4965"/>
              </a:solidFill>
            </a:endParaRPr>
          </a:p>
          <a:p>
            <a:pPr marL="0" lvl="0" indent="0">
              <a:spcBef>
                <a:spcPts val="600"/>
              </a:spcBef>
              <a:spcAft>
                <a:spcPts val="0"/>
              </a:spcAft>
              <a:buNone/>
            </a:pPr>
            <a:endParaRPr sz="2400">
              <a:solidFill>
                <a:srgbClr val="3D4965"/>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Shape 997"/>
          <p:cNvSpPr txBox="1">
            <a:spLocks noGrp="1"/>
          </p:cNvSpPr>
          <p:nvPr>
            <p:ph type="title"/>
          </p:nvPr>
        </p:nvSpPr>
        <p:spPr>
          <a:xfrm>
            <a:off x="233375" y="225025"/>
            <a:ext cx="7193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Elements of operant conditioning</a:t>
            </a:r>
            <a:endParaRPr sz="3600"/>
          </a:p>
        </p:txBody>
      </p:sp>
      <p:sp>
        <p:nvSpPr>
          <p:cNvPr id="998" name="Shape 998"/>
          <p:cNvSpPr txBox="1">
            <a:spLocks noGrp="1"/>
          </p:cNvSpPr>
          <p:nvPr>
            <p:ph type="body" idx="1"/>
          </p:nvPr>
        </p:nvSpPr>
        <p:spPr>
          <a:xfrm>
            <a:off x="233375" y="1143250"/>
            <a:ext cx="3633600" cy="36108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en" sz="1800">
                <a:solidFill>
                  <a:srgbClr val="3D4965"/>
                </a:solidFill>
              </a:rPr>
              <a:t>•</a:t>
            </a:r>
            <a:r>
              <a:rPr lang="en" sz="1800" b="1">
                <a:solidFill>
                  <a:srgbClr val="3D4965"/>
                </a:solidFill>
              </a:rPr>
              <a:t>Stimulus generalization </a:t>
            </a:r>
            <a:r>
              <a:rPr lang="en" sz="1800">
                <a:solidFill>
                  <a:srgbClr val="3D4965"/>
                </a:solidFill>
              </a:rPr>
              <a:t>- occurs when the correct response is made to another stimulus which is similar to the stimulus for which reinforcement is obtained</a:t>
            </a:r>
            <a:endParaRPr sz="1800">
              <a:solidFill>
                <a:srgbClr val="3D4965"/>
              </a:solidFill>
            </a:endParaRPr>
          </a:p>
          <a:p>
            <a:pPr marL="0" lvl="0" indent="0" rtl="0">
              <a:lnSpc>
                <a:spcPct val="115000"/>
              </a:lnSpc>
              <a:spcBef>
                <a:spcPts val="500"/>
              </a:spcBef>
              <a:spcAft>
                <a:spcPts val="0"/>
              </a:spcAft>
              <a:buClr>
                <a:schemeClr val="dk1"/>
              </a:buClr>
              <a:buSzPts val="1100"/>
              <a:buFont typeface="Arial"/>
              <a:buNone/>
            </a:pPr>
            <a:r>
              <a:rPr lang="en" sz="1800">
                <a:solidFill>
                  <a:srgbClr val="3D4965"/>
                </a:solidFill>
              </a:rPr>
              <a:t>•</a:t>
            </a:r>
            <a:r>
              <a:rPr lang="en" sz="1800" b="1">
                <a:solidFill>
                  <a:srgbClr val="3D4965"/>
                </a:solidFill>
              </a:rPr>
              <a:t>Stimulus discrimination  - </a:t>
            </a:r>
            <a:r>
              <a:rPr lang="en" sz="1800">
                <a:solidFill>
                  <a:srgbClr val="3D4965"/>
                </a:solidFill>
              </a:rPr>
              <a:t>organism makes response to a stimulus for which reinforcement is obtained but not for any other similar stimulus</a:t>
            </a:r>
            <a:endParaRPr sz="1800">
              <a:solidFill>
                <a:srgbClr val="3D4965"/>
              </a:solidFill>
            </a:endParaRPr>
          </a:p>
          <a:p>
            <a:pPr marL="0" lvl="0" indent="0">
              <a:spcBef>
                <a:spcPts val="600"/>
              </a:spcBef>
              <a:spcAft>
                <a:spcPts val="0"/>
              </a:spcAft>
              <a:buNone/>
            </a:pPr>
            <a:endParaRPr sz="1800">
              <a:solidFill>
                <a:srgbClr val="3D4965"/>
              </a:solidFill>
            </a:endParaRPr>
          </a:p>
        </p:txBody>
      </p:sp>
      <p:pic>
        <p:nvPicPr>
          <p:cNvPr id="999" name="Shape 999"/>
          <p:cNvPicPr preferRelativeResize="0"/>
          <p:nvPr/>
        </p:nvPicPr>
        <p:blipFill>
          <a:blip r:embed="rId3">
            <a:alphaModFix/>
          </a:blip>
          <a:stretch>
            <a:fillRect/>
          </a:stretch>
        </p:blipFill>
        <p:spPr>
          <a:xfrm>
            <a:off x="4363100" y="1143250"/>
            <a:ext cx="2909536" cy="3756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Spinal Reflex</a:t>
            </a:r>
            <a:endParaRPr sz="3000"/>
          </a:p>
        </p:txBody>
      </p:sp>
      <p:sp>
        <p:nvSpPr>
          <p:cNvPr id="571" name="Shape 571"/>
          <p:cNvSpPr txBox="1">
            <a:spLocks noGrp="1"/>
          </p:cNvSpPr>
          <p:nvPr>
            <p:ph type="body" idx="2"/>
          </p:nvPr>
        </p:nvSpPr>
        <p:spPr>
          <a:xfrm>
            <a:off x="398200" y="1058350"/>
            <a:ext cx="7444200" cy="36108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Function of the spinal cord, which mediates between the sensory and motor parts of the SNS</a:t>
            </a:r>
            <a:endParaRPr sz="2400"/>
          </a:p>
          <a:p>
            <a:pPr marL="457200" lvl="0" indent="-381000" rtl="0">
              <a:spcBef>
                <a:spcPts val="0"/>
              </a:spcBef>
              <a:spcAft>
                <a:spcPts val="0"/>
              </a:spcAft>
              <a:buSzPts val="2400"/>
              <a:buChar char="✘"/>
            </a:pPr>
            <a:r>
              <a:rPr lang="en" sz="2400"/>
              <a:t>This enables the spinal reflex (or reflex arc) which is an automatic response to sensory stimuli</a:t>
            </a:r>
            <a:endParaRPr sz="2400"/>
          </a:p>
          <a:p>
            <a:pPr marL="457200" lvl="0" indent="-381000" rtl="0">
              <a:spcBef>
                <a:spcPts val="0"/>
              </a:spcBef>
              <a:spcAft>
                <a:spcPts val="0"/>
              </a:spcAft>
              <a:buSzPts val="2400"/>
              <a:buChar char="✘"/>
            </a:pPr>
            <a:r>
              <a:rPr lang="en" sz="2400"/>
              <a:t>Reflex action occurs without the brain initially</a:t>
            </a:r>
            <a:endParaRPr sz="2400"/>
          </a:p>
          <a:p>
            <a:pPr marL="457200" lvl="0" indent="-381000" rtl="0">
              <a:spcBef>
                <a:spcPts val="0"/>
              </a:spcBef>
              <a:spcAft>
                <a:spcPts val="0"/>
              </a:spcAft>
              <a:buSzPts val="2400"/>
              <a:buChar char="✘"/>
            </a:pPr>
            <a:r>
              <a:rPr lang="en" sz="2400"/>
              <a:t>Pain receptors are stimulated triggering sensory neurons to communicate with the spinal cord</a:t>
            </a:r>
            <a:endParaRPr sz="2400"/>
          </a:p>
          <a:p>
            <a:pPr marL="457200" lvl="0" indent="-381000" rtl="0">
              <a:spcBef>
                <a:spcPts val="0"/>
              </a:spcBef>
              <a:spcAft>
                <a:spcPts val="0"/>
              </a:spcAft>
              <a:buSzPts val="2400"/>
              <a:buChar char="✘"/>
            </a:pPr>
            <a:r>
              <a:rPr lang="en" sz="2400"/>
              <a:t>Passes through interneuron in SC to motor neuron, to flex muscles to remove from object</a:t>
            </a:r>
            <a:endParaRPr sz="2400"/>
          </a:p>
          <a:p>
            <a:pPr marL="457200" lvl="0" indent="-381000" rtl="0">
              <a:spcBef>
                <a:spcPts val="0"/>
              </a:spcBef>
              <a:spcAft>
                <a:spcPts val="0"/>
              </a:spcAft>
              <a:buSzPts val="2400"/>
              <a:buChar char="✘"/>
            </a:pPr>
            <a:r>
              <a:rPr lang="en" sz="2400"/>
              <a:t>Message also goes to the brain to register painful sensation</a:t>
            </a:r>
            <a:endParaRPr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txBox="1">
            <a:spLocks noGrp="1"/>
          </p:cNvSpPr>
          <p:nvPr>
            <p:ph type="title"/>
          </p:nvPr>
        </p:nvSpPr>
        <p:spPr>
          <a:xfrm>
            <a:off x="270200" y="225025"/>
            <a:ext cx="71322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Elements of operant conditioning</a:t>
            </a:r>
            <a:endParaRPr sz="3600"/>
          </a:p>
        </p:txBody>
      </p:sp>
      <p:sp>
        <p:nvSpPr>
          <p:cNvPr id="1005" name="Shape 1005"/>
          <p:cNvSpPr txBox="1">
            <a:spLocks noGrp="1"/>
          </p:cNvSpPr>
          <p:nvPr>
            <p:ph type="body" idx="1"/>
          </p:nvPr>
        </p:nvSpPr>
        <p:spPr>
          <a:xfrm>
            <a:off x="270200" y="1302825"/>
            <a:ext cx="7218000" cy="3610800"/>
          </a:xfrm>
          <a:prstGeom prst="rect">
            <a:avLst/>
          </a:prstGeom>
        </p:spPr>
        <p:txBody>
          <a:bodyPr spcFirstLastPara="1" wrap="square" lIns="91425" tIns="91425" rIns="91425" bIns="91425" anchor="t" anchorCtr="0">
            <a:noAutofit/>
          </a:bodyPr>
          <a:lstStyle/>
          <a:p>
            <a:pPr marL="457200" lvl="0" indent="-381000" rtl="0">
              <a:lnSpc>
                <a:spcPct val="115000"/>
              </a:lnSpc>
              <a:spcBef>
                <a:spcPts val="800"/>
              </a:spcBef>
              <a:spcAft>
                <a:spcPts val="0"/>
              </a:spcAft>
              <a:buClr>
                <a:srgbClr val="3D4965"/>
              </a:buClr>
              <a:buSzPts val="2400"/>
              <a:buChar char="✘"/>
            </a:pPr>
            <a:r>
              <a:rPr lang="en" sz="2400" b="1">
                <a:solidFill>
                  <a:srgbClr val="3D4965"/>
                </a:solidFill>
              </a:rPr>
              <a:t>Extinction </a:t>
            </a:r>
            <a:r>
              <a:rPr lang="en" sz="2400">
                <a:solidFill>
                  <a:srgbClr val="3D4965"/>
                </a:solidFill>
              </a:rPr>
              <a:t>– the gradual decrease in the strength or rate of responding after a period of non- reinforcement. Extinction occurs after the termination of reinforcement</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b="1">
                <a:solidFill>
                  <a:srgbClr val="3D4965"/>
                </a:solidFill>
              </a:rPr>
              <a:t>Spontaneous recovery </a:t>
            </a:r>
            <a:r>
              <a:rPr lang="en" sz="2400">
                <a:solidFill>
                  <a:srgbClr val="3D4965"/>
                </a:solidFill>
              </a:rPr>
              <a:t>– the response is (after a rest period) again shown in the absence of reinforcement</a:t>
            </a:r>
            <a:endParaRPr sz="2400">
              <a:solidFill>
                <a:srgbClr val="3D4965"/>
              </a:solidFill>
            </a:endParaRPr>
          </a:p>
          <a:p>
            <a:pPr marL="0" lvl="0" indent="0">
              <a:spcBef>
                <a:spcPts val="600"/>
              </a:spcBef>
              <a:spcAft>
                <a:spcPts val="0"/>
              </a:spcAft>
              <a:buNone/>
            </a:pPr>
            <a:endParaRPr sz="2400">
              <a:solidFill>
                <a:srgbClr val="3D4965"/>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147450" y="225025"/>
            <a:ext cx="77337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Classical Vs Operant Conditioning</a:t>
            </a:r>
            <a:endParaRPr sz="3600"/>
          </a:p>
        </p:txBody>
      </p:sp>
      <p:graphicFrame>
        <p:nvGraphicFramePr>
          <p:cNvPr id="1011" name="Shape 1011"/>
          <p:cNvGraphicFramePr/>
          <p:nvPr/>
        </p:nvGraphicFramePr>
        <p:xfrm>
          <a:off x="314150" y="1238700"/>
          <a:ext cx="3000000" cy="3000000"/>
        </p:xfrm>
        <a:graphic>
          <a:graphicData uri="http://schemas.openxmlformats.org/drawingml/2006/table">
            <a:tbl>
              <a:tblPr>
                <a:noFill/>
                <a:tableStyleId>{9B8D8296-262C-446F-BEEC-9BDDD15AAAEE}</a:tableStyleId>
              </a:tblPr>
              <a:tblGrid>
                <a:gridCol w="1578275"/>
                <a:gridCol w="2781250"/>
                <a:gridCol w="2879475"/>
              </a:tblGrid>
              <a:tr h="381000">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en"/>
                        <a:t>Classical</a:t>
                      </a:r>
                      <a:endParaRPr/>
                    </a:p>
                  </a:txBody>
                  <a:tcPr marL="91425" marR="91425" marT="91425" marB="91425"/>
                </a:tc>
                <a:tc>
                  <a:txBody>
                    <a:bodyPr/>
                    <a:lstStyle/>
                    <a:p>
                      <a:pPr marL="0" lvl="0" indent="0">
                        <a:spcBef>
                          <a:spcPts val="0"/>
                        </a:spcBef>
                        <a:spcAft>
                          <a:spcPts val="0"/>
                        </a:spcAft>
                        <a:buNone/>
                      </a:pPr>
                      <a:r>
                        <a:rPr lang="en"/>
                        <a:t>Operant</a:t>
                      </a:r>
                      <a:endParaRPr/>
                    </a:p>
                  </a:txBody>
                  <a:tcPr marL="91425" marR="91425" marT="91425" marB="91425"/>
                </a:tc>
              </a:tr>
              <a:tr h="381000">
                <a:tc>
                  <a:txBody>
                    <a:bodyPr/>
                    <a:lstStyle/>
                    <a:p>
                      <a:pPr marL="0" lvl="0" indent="0">
                        <a:spcBef>
                          <a:spcPts val="0"/>
                        </a:spcBef>
                        <a:spcAft>
                          <a:spcPts val="0"/>
                        </a:spcAft>
                        <a:buNone/>
                      </a:pPr>
                      <a:r>
                        <a:rPr lang="en"/>
                        <a:t>Key researchers</a:t>
                      </a:r>
                      <a:endParaRPr/>
                    </a:p>
                  </a:txBody>
                  <a:tcPr marL="91425" marR="91425" marT="91425" marB="91425"/>
                </a:tc>
                <a:tc>
                  <a:txBody>
                    <a:bodyPr/>
                    <a:lstStyle/>
                    <a:p>
                      <a:pPr marL="0" lvl="0" indent="0">
                        <a:spcBef>
                          <a:spcPts val="0"/>
                        </a:spcBef>
                        <a:spcAft>
                          <a:spcPts val="0"/>
                        </a:spcAft>
                        <a:buNone/>
                      </a:pPr>
                      <a:r>
                        <a:rPr lang="en"/>
                        <a:t>Ivan Pavlov</a:t>
                      </a:r>
                      <a:endParaRPr/>
                    </a:p>
                    <a:p>
                      <a:pPr marL="0" lvl="0" indent="0">
                        <a:spcBef>
                          <a:spcPts val="0"/>
                        </a:spcBef>
                        <a:spcAft>
                          <a:spcPts val="0"/>
                        </a:spcAft>
                        <a:buNone/>
                      </a:pPr>
                      <a:r>
                        <a:rPr lang="en"/>
                        <a:t>John B Watson</a:t>
                      </a:r>
                      <a:endParaRPr/>
                    </a:p>
                  </a:txBody>
                  <a:tcPr marL="91425" marR="91425" marT="91425" marB="91425"/>
                </a:tc>
                <a:tc>
                  <a:txBody>
                    <a:bodyPr/>
                    <a:lstStyle/>
                    <a:p>
                      <a:pPr marL="0" lvl="0" indent="0">
                        <a:spcBef>
                          <a:spcPts val="0"/>
                        </a:spcBef>
                        <a:spcAft>
                          <a:spcPts val="0"/>
                        </a:spcAft>
                        <a:buNone/>
                      </a:pPr>
                      <a:r>
                        <a:rPr lang="en"/>
                        <a:t>BF Skinner</a:t>
                      </a:r>
                      <a:endParaRPr/>
                    </a:p>
                    <a:p>
                      <a:pPr marL="0" lvl="0" indent="0">
                        <a:spcBef>
                          <a:spcPts val="0"/>
                        </a:spcBef>
                        <a:spcAft>
                          <a:spcPts val="0"/>
                        </a:spcAft>
                        <a:buNone/>
                      </a:pPr>
                      <a:r>
                        <a:rPr lang="en"/>
                        <a:t>Edward Thorndike</a:t>
                      </a:r>
                      <a:endParaRPr/>
                    </a:p>
                  </a:txBody>
                  <a:tcPr marL="91425" marR="91425" marT="91425" marB="91425"/>
                </a:tc>
              </a:tr>
              <a:tr h="381000">
                <a:tc>
                  <a:txBody>
                    <a:bodyPr/>
                    <a:lstStyle/>
                    <a:p>
                      <a:pPr marL="0" lvl="0" indent="0">
                        <a:spcBef>
                          <a:spcPts val="0"/>
                        </a:spcBef>
                        <a:spcAft>
                          <a:spcPts val="0"/>
                        </a:spcAft>
                        <a:buNone/>
                      </a:pPr>
                      <a:r>
                        <a:rPr lang="en"/>
                        <a:t>Basis of learning</a:t>
                      </a:r>
                      <a:endParaRPr/>
                    </a:p>
                  </a:txBody>
                  <a:tcPr marL="91425" marR="91425" marT="91425" marB="91425"/>
                </a:tc>
                <a:tc>
                  <a:txBody>
                    <a:bodyPr/>
                    <a:lstStyle/>
                    <a:p>
                      <a:pPr marL="0" lvl="0" indent="0">
                        <a:spcBef>
                          <a:spcPts val="0"/>
                        </a:spcBef>
                        <a:spcAft>
                          <a:spcPts val="0"/>
                        </a:spcAft>
                        <a:buNone/>
                      </a:pPr>
                      <a:r>
                        <a:rPr lang="en"/>
                        <a:t>Association between two stimuli</a:t>
                      </a:r>
                      <a:endParaRPr/>
                    </a:p>
                  </a:txBody>
                  <a:tcPr marL="91425" marR="91425" marT="91425" marB="91425"/>
                </a:tc>
                <a:tc>
                  <a:txBody>
                    <a:bodyPr/>
                    <a:lstStyle/>
                    <a:p>
                      <a:pPr marL="0" lvl="0" indent="0">
                        <a:spcBef>
                          <a:spcPts val="0"/>
                        </a:spcBef>
                        <a:spcAft>
                          <a:spcPts val="0"/>
                        </a:spcAft>
                        <a:buNone/>
                      </a:pPr>
                      <a:r>
                        <a:rPr lang="en"/>
                        <a:t>Associating a response with a consequence</a:t>
                      </a:r>
                      <a:endParaRPr/>
                    </a:p>
                  </a:txBody>
                  <a:tcPr marL="91425" marR="91425" marT="91425" marB="91425"/>
                </a:tc>
              </a:tr>
              <a:tr h="381000">
                <a:tc>
                  <a:txBody>
                    <a:bodyPr/>
                    <a:lstStyle/>
                    <a:p>
                      <a:pPr marL="0" lvl="0" indent="0">
                        <a:spcBef>
                          <a:spcPts val="0"/>
                        </a:spcBef>
                        <a:spcAft>
                          <a:spcPts val="0"/>
                        </a:spcAft>
                        <a:buNone/>
                      </a:pPr>
                      <a:r>
                        <a:rPr lang="en"/>
                        <a:t>Source of behaviour</a:t>
                      </a:r>
                      <a:endParaRPr/>
                    </a:p>
                  </a:txBody>
                  <a:tcPr marL="91425" marR="91425" marT="91425" marB="91425"/>
                </a:tc>
                <a:tc>
                  <a:txBody>
                    <a:bodyPr/>
                    <a:lstStyle/>
                    <a:p>
                      <a:pPr marL="0" lvl="0" indent="0">
                        <a:spcBef>
                          <a:spcPts val="0"/>
                        </a:spcBef>
                        <a:spcAft>
                          <a:spcPts val="0"/>
                        </a:spcAft>
                        <a:buNone/>
                      </a:pPr>
                      <a:r>
                        <a:rPr lang="en"/>
                        <a:t>Triggered by a stimulus</a:t>
                      </a:r>
                      <a:endParaRPr/>
                    </a:p>
                  </a:txBody>
                  <a:tcPr marL="91425" marR="91425" marT="91425" marB="91425"/>
                </a:tc>
                <a:tc>
                  <a:txBody>
                    <a:bodyPr/>
                    <a:lstStyle/>
                    <a:p>
                      <a:pPr marL="0" lvl="0" indent="0">
                        <a:spcBef>
                          <a:spcPts val="0"/>
                        </a:spcBef>
                        <a:spcAft>
                          <a:spcPts val="0"/>
                        </a:spcAft>
                        <a:buNone/>
                      </a:pPr>
                      <a:r>
                        <a:rPr lang="en"/>
                        <a:t>Decision by the organism</a:t>
                      </a:r>
                      <a:endParaRPr/>
                    </a:p>
                  </a:txBody>
                  <a:tcPr marL="91425" marR="91425" marT="91425" marB="91425"/>
                </a:tc>
              </a:tr>
              <a:tr h="381000">
                <a:tc>
                  <a:txBody>
                    <a:bodyPr/>
                    <a:lstStyle/>
                    <a:p>
                      <a:pPr marL="0" lvl="0" indent="0">
                        <a:spcBef>
                          <a:spcPts val="0"/>
                        </a:spcBef>
                        <a:spcAft>
                          <a:spcPts val="0"/>
                        </a:spcAft>
                        <a:buNone/>
                      </a:pPr>
                      <a:r>
                        <a:rPr lang="en"/>
                        <a:t>Nature of the response</a:t>
                      </a:r>
                      <a:endParaRPr/>
                    </a:p>
                  </a:txBody>
                  <a:tcPr marL="91425" marR="91425" marT="91425" marB="91425"/>
                </a:tc>
                <a:tc>
                  <a:txBody>
                    <a:bodyPr/>
                    <a:lstStyle/>
                    <a:p>
                      <a:pPr marL="0" lvl="0" indent="0">
                        <a:spcBef>
                          <a:spcPts val="0"/>
                        </a:spcBef>
                        <a:spcAft>
                          <a:spcPts val="0"/>
                        </a:spcAft>
                        <a:buNone/>
                      </a:pPr>
                      <a:r>
                        <a:rPr lang="en"/>
                        <a:t>Reflexive and involuntary</a:t>
                      </a:r>
                      <a:endParaRPr/>
                    </a:p>
                  </a:txBody>
                  <a:tcPr marL="91425" marR="91425" marT="91425" marB="91425"/>
                </a:tc>
                <a:tc>
                  <a:txBody>
                    <a:bodyPr/>
                    <a:lstStyle/>
                    <a:p>
                      <a:pPr marL="0" lvl="0" indent="0">
                        <a:spcBef>
                          <a:spcPts val="0"/>
                        </a:spcBef>
                        <a:spcAft>
                          <a:spcPts val="0"/>
                        </a:spcAft>
                        <a:buNone/>
                      </a:pPr>
                      <a:r>
                        <a:rPr lang="en"/>
                        <a:t>Voluntary </a:t>
                      </a:r>
                      <a:endParaRPr/>
                    </a:p>
                  </a:txBody>
                  <a:tcPr marL="91425" marR="91425" marT="91425" marB="91425"/>
                </a:tc>
              </a:tr>
              <a:tr h="381000">
                <a:tc>
                  <a:txBody>
                    <a:bodyPr/>
                    <a:lstStyle/>
                    <a:p>
                      <a:pPr marL="0" lvl="0" indent="0" rtl="0">
                        <a:spcBef>
                          <a:spcPts val="0"/>
                        </a:spcBef>
                        <a:spcAft>
                          <a:spcPts val="0"/>
                        </a:spcAft>
                        <a:buNone/>
                      </a:pPr>
                      <a:r>
                        <a:rPr lang="en"/>
                        <a:t>Role of the learner</a:t>
                      </a:r>
                      <a:endParaRPr/>
                    </a:p>
                  </a:txBody>
                  <a:tcPr marL="91425" marR="91425" marT="91425" marB="91425"/>
                </a:tc>
                <a:tc>
                  <a:txBody>
                    <a:bodyPr/>
                    <a:lstStyle/>
                    <a:p>
                      <a:pPr marL="0" lvl="0" indent="0" rtl="0">
                        <a:spcBef>
                          <a:spcPts val="0"/>
                        </a:spcBef>
                        <a:spcAft>
                          <a:spcPts val="0"/>
                        </a:spcAft>
                        <a:buNone/>
                      </a:pPr>
                      <a:r>
                        <a:rPr lang="en"/>
                        <a:t>The learner is passive</a:t>
                      </a:r>
                      <a:endParaRPr/>
                    </a:p>
                  </a:txBody>
                  <a:tcPr marL="91425" marR="91425" marT="91425" marB="91425"/>
                </a:tc>
                <a:tc>
                  <a:txBody>
                    <a:bodyPr/>
                    <a:lstStyle/>
                    <a:p>
                      <a:pPr marL="0" lvl="0" indent="0" rtl="0">
                        <a:spcBef>
                          <a:spcPts val="0"/>
                        </a:spcBef>
                        <a:spcAft>
                          <a:spcPts val="0"/>
                        </a:spcAft>
                        <a:buNone/>
                      </a:pPr>
                      <a:r>
                        <a:rPr lang="en"/>
                        <a:t>The learner is active</a:t>
                      </a:r>
                      <a:endParaRPr/>
                    </a:p>
                  </a:txBody>
                  <a:tcPr marL="91425" marR="91425" marT="91425" marB="91425"/>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Observational Learning</a:t>
            </a:r>
            <a:endParaRPr sz="3600"/>
          </a:p>
        </p:txBody>
      </p:sp>
      <p:sp>
        <p:nvSpPr>
          <p:cNvPr id="1017" name="Shape 1017"/>
          <p:cNvSpPr txBox="1">
            <a:spLocks noGrp="1"/>
          </p:cNvSpPr>
          <p:nvPr>
            <p:ph type="body" idx="1"/>
          </p:nvPr>
        </p:nvSpPr>
        <p:spPr>
          <a:xfrm>
            <a:off x="270200" y="1082425"/>
            <a:ext cx="7205700" cy="3831300"/>
          </a:xfrm>
          <a:prstGeom prst="rect">
            <a:avLst/>
          </a:prstGeom>
        </p:spPr>
        <p:txBody>
          <a:bodyPr spcFirstLastPara="1" wrap="square" lIns="91425" tIns="91425" rIns="91425" bIns="91425" anchor="t" anchorCtr="0">
            <a:noAutofit/>
          </a:bodyPr>
          <a:lstStyle/>
          <a:p>
            <a:pPr marL="457200" lvl="0" indent="-355600" rtl="0">
              <a:lnSpc>
                <a:spcPct val="115000"/>
              </a:lnSpc>
              <a:spcBef>
                <a:spcPts val="500"/>
              </a:spcBef>
              <a:spcAft>
                <a:spcPts val="0"/>
              </a:spcAft>
              <a:buClr>
                <a:srgbClr val="3D4965"/>
              </a:buClr>
              <a:buSzPts val="2000"/>
              <a:buChar char="✘"/>
            </a:pPr>
            <a:r>
              <a:rPr lang="en" sz="2000">
                <a:solidFill>
                  <a:srgbClr val="3D4965"/>
                </a:solidFill>
              </a:rPr>
              <a:t>Observational learning occurs when someone uses observation of another person's actions and their consequences to guide their future actions</a:t>
            </a:r>
            <a:endParaRPr sz="2000">
              <a:solidFill>
                <a:srgbClr val="3D4965"/>
              </a:solidFill>
            </a:endParaRPr>
          </a:p>
          <a:p>
            <a:pPr marL="457200" lvl="0" indent="-355600" rtl="0">
              <a:lnSpc>
                <a:spcPct val="115000"/>
              </a:lnSpc>
              <a:spcBef>
                <a:spcPts val="0"/>
              </a:spcBef>
              <a:spcAft>
                <a:spcPts val="0"/>
              </a:spcAft>
              <a:buClr>
                <a:srgbClr val="3D4965"/>
              </a:buClr>
              <a:buSzPts val="2000"/>
              <a:buChar char="✘"/>
            </a:pPr>
            <a:r>
              <a:rPr lang="en" sz="2000">
                <a:solidFill>
                  <a:srgbClr val="3D4965"/>
                </a:solidFill>
              </a:rPr>
              <a:t>Because the person being observed is referred to as a </a:t>
            </a:r>
            <a:r>
              <a:rPr lang="en" sz="2000" i="1">
                <a:solidFill>
                  <a:srgbClr val="3D4965"/>
                </a:solidFill>
              </a:rPr>
              <a:t>model, </a:t>
            </a:r>
            <a:r>
              <a:rPr lang="en" sz="2000">
                <a:solidFill>
                  <a:srgbClr val="3D4965"/>
                </a:solidFill>
              </a:rPr>
              <a:t>observational learning is often called </a:t>
            </a:r>
            <a:r>
              <a:rPr lang="en" sz="2000" i="1">
                <a:solidFill>
                  <a:srgbClr val="3D4965"/>
                </a:solidFill>
              </a:rPr>
              <a:t>modeling.</a:t>
            </a:r>
            <a:endParaRPr sz="2000">
              <a:solidFill>
                <a:srgbClr val="3D4965"/>
              </a:solidFill>
            </a:endParaRPr>
          </a:p>
          <a:p>
            <a:pPr marL="457200" lvl="0" indent="-355600" rtl="0">
              <a:lnSpc>
                <a:spcPct val="115000"/>
              </a:lnSpc>
              <a:spcBef>
                <a:spcPts val="0"/>
              </a:spcBef>
              <a:spcAft>
                <a:spcPts val="0"/>
              </a:spcAft>
              <a:buClr>
                <a:srgbClr val="3D4965"/>
              </a:buClr>
              <a:buSzPts val="2000"/>
              <a:buChar char="✘"/>
            </a:pPr>
            <a:r>
              <a:rPr lang="en" sz="2000">
                <a:solidFill>
                  <a:srgbClr val="3D4965"/>
                </a:solidFill>
              </a:rPr>
              <a:t>This is not to say that every time we watch someone do something we learn how to do it</a:t>
            </a:r>
            <a:endParaRPr sz="2000">
              <a:solidFill>
                <a:srgbClr val="3D4965"/>
              </a:solidFill>
            </a:endParaRPr>
          </a:p>
          <a:p>
            <a:pPr marL="457200" lvl="0" indent="-355600" rtl="0">
              <a:lnSpc>
                <a:spcPct val="115000"/>
              </a:lnSpc>
              <a:spcBef>
                <a:spcPts val="0"/>
              </a:spcBef>
              <a:spcAft>
                <a:spcPts val="0"/>
              </a:spcAft>
              <a:buClr>
                <a:srgbClr val="3D4965"/>
              </a:buClr>
              <a:buSzPts val="2000"/>
              <a:buChar char="✘"/>
            </a:pPr>
            <a:r>
              <a:rPr lang="en" sz="2000">
                <a:solidFill>
                  <a:srgbClr val="3D4965"/>
                </a:solidFill>
              </a:rPr>
              <a:t>Observational learning is a more active process than either classical or operant conditioning</a:t>
            </a:r>
            <a:endParaRPr sz="2000">
              <a:solidFill>
                <a:srgbClr val="3D4965"/>
              </a:solidFill>
            </a:endParaRPr>
          </a:p>
          <a:p>
            <a:pPr marL="457200" lvl="0" indent="-355600" rtl="0">
              <a:lnSpc>
                <a:spcPct val="115000"/>
              </a:lnSpc>
              <a:spcBef>
                <a:spcPts val="0"/>
              </a:spcBef>
              <a:spcAft>
                <a:spcPts val="0"/>
              </a:spcAft>
              <a:buClr>
                <a:srgbClr val="3D4965"/>
              </a:buClr>
              <a:buSzPts val="2000"/>
              <a:buChar char="✘"/>
            </a:pPr>
            <a:r>
              <a:rPr lang="en" sz="2000">
                <a:solidFill>
                  <a:srgbClr val="3D4965"/>
                </a:solidFill>
              </a:rPr>
              <a:t>It is not entirely different from conditioning. </a:t>
            </a:r>
            <a:endParaRPr sz="20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xfrm>
            <a:off x="343850" y="225025"/>
            <a:ext cx="68868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Observational Learning - Vicarious Reinforcement/Punishments</a:t>
            </a:r>
            <a:endParaRPr sz="3000"/>
          </a:p>
        </p:txBody>
      </p:sp>
      <p:sp>
        <p:nvSpPr>
          <p:cNvPr id="1023" name="Shape 1023"/>
          <p:cNvSpPr txBox="1">
            <a:spLocks noGrp="1"/>
          </p:cNvSpPr>
          <p:nvPr>
            <p:ph type="body" idx="1"/>
          </p:nvPr>
        </p:nvSpPr>
        <p:spPr>
          <a:xfrm>
            <a:off x="270200" y="1082425"/>
            <a:ext cx="7205700" cy="3831300"/>
          </a:xfrm>
          <a:prstGeom prst="rect">
            <a:avLst/>
          </a:prstGeom>
        </p:spPr>
        <p:txBody>
          <a:bodyPr spcFirstLastPara="1" wrap="square" lIns="91425" tIns="91425" rIns="91425" bIns="91425" anchor="t" anchorCtr="0">
            <a:noAutofit/>
          </a:bodyPr>
          <a:lstStyle/>
          <a:p>
            <a:pPr marL="457200" lvl="0" indent="-381000" rtl="0">
              <a:lnSpc>
                <a:spcPct val="115000"/>
              </a:lnSpc>
              <a:spcBef>
                <a:spcPts val="700"/>
              </a:spcBef>
              <a:spcAft>
                <a:spcPts val="0"/>
              </a:spcAft>
              <a:buClr>
                <a:srgbClr val="3D4965"/>
              </a:buClr>
              <a:buSzPts val="2400"/>
              <a:buChar char="✘"/>
            </a:pPr>
            <a:r>
              <a:rPr lang="en" sz="2400">
                <a:solidFill>
                  <a:srgbClr val="3D4965"/>
                </a:solidFill>
              </a:rPr>
              <a:t>Normal Operant Conditioning the learner is directly reinforced or punished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Vicarious reinforcement – viewing a model being reinforced can strengthen behaviour in an observer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Vicarious punishment – viewing a model being punished can weaken a behaviour in an observer</a:t>
            </a:r>
            <a:endParaRPr sz="2400">
              <a:solidFill>
                <a:srgbClr val="3D4965"/>
              </a:solidFill>
            </a:endParaRPr>
          </a:p>
          <a:p>
            <a:pPr marL="0" lvl="0" indent="0" rtl="0">
              <a:lnSpc>
                <a:spcPct val="115000"/>
              </a:lnSpc>
              <a:spcBef>
                <a:spcPts val="500"/>
              </a:spcBef>
              <a:spcAft>
                <a:spcPts val="0"/>
              </a:spcAft>
              <a:buNone/>
            </a:pPr>
            <a:endParaRPr sz="2400">
              <a:solidFill>
                <a:srgbClr val="3D4965"/>
              </a:solidFill>
            </a:endParaRPr>
          </a:p>
          <a:p>
            <a:pPr marL="0" lvl="0" indent="0" rtl="0">
              <a:spcBef>
                <a:spcPts val="600"/>
              </a:spcBef>
              <a:spcAft>
                <a:spcPts val="0"/>
              </a:spcAft>
              <a:buNone/>
            </a:pPr>
            <a:endParaRPr>
              <a:solidFill>
                <a:srgbClr val="3D4965"/>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Shape 1028"/>
          <p:cNvSpPr txBox="1">
            <a:spLocks noGrp="1"/>
          </p:cNvSpPr>
          <p:nvPr>
            <p:ph type="title"/>
          </p:nvPr>
        </p:nvSpPr>
        <p:spPr>
          <a:xfrm>
            <a:off x="343850" y="225025"/>
            <a:ext cx="68868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Bandura Bobo Doll Studies</a:t>
            </a:r>
            <a:endParaRPr sz="3000"/>
          </a:p>
        </p:txBody>
      </p:sp>
      <p:sp>
        <p:nvSpPr>
          <p:cNvPr id="1029" name="Shape 1029"/>
          <p:cNvSpPr txBox="1">
            <a:spLocks noGrp="1"/>
          </p:cNvSpPr>
          <p:nvPr>
            <p:ph type="body" idx="1"/>
          </p:nvPr>
        </p:nvSpPr>
        <p:spPr>
          <a:xfrm>
            <a:off x="270200" y="1082425"/>
            <a:ext cx="6236100" cy="3831300"/>
          </a:xfrm>
          <a:prstGeom prst="rect">
            <a:avLst/>
          </a:prstGeom>
        </p:spPr>
        <p:txBody>
          <a:bodyPr spcFirstLastPara="1" wrap="square" lIns="91425" tIns="91425" rIns="91425" bIns="91425" anchor="t" anchorCtr="0">
            <a:noAutofit/>
          </a:bodyPr>
          <a:lstStyle/>
          <a:p>
            <a:pPr marL="457200" lvl="0" indent="-381000" rtl="0">
              <a:lnSpc>
                <a:spcPct val="115000"/>
              </a:lnSpc>
              <a:spcBef>
                <a:spcPts val="800"/>
              </a:spcBef>
              <a:spcAft>
                <a:spcPts val="0"/>
              </a:spcAft>
              <a:buClr>
                <a:srgbClr val="3D4965"/>
              </a:buClr>
              <a:buSzPts val="2400"/>
              <a:buChar char="✘"/>
            </a:pPr>
            <a:r>
              <a:rPr lang="en" sz="2400">
                <a:solidFill>
                  <a:srgbClr val="3D4965"/>
                </a:solidFill>
              </a:rPr>
              <a:t>All experiments involved children witnessing adult models be in the room with a bobo doll</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Some models were aggressive some calm and some ignored the doll altogether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Children were then given the opportunity to play in a room with the doll</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Aggressive acts by the child towards the doll were recorded</a:t>
            </a:r>
            <a:endParaRPr sz="2400">
              <a:solidFill>
                <a:srgbClr val="3D4965"/>
              </a:solidFill>
            </a:endParaRPr>
          </a:p>
          <a:p>
            <a:pPr marL="0" lvl="0" indent="0" rtl="0">
              <a:lnSpc>
                <a:spcPct val="115000"/>
              </a:lnSpc>
              <a:spcBef>
                <a:spcPts val="500"/>
              </a:spcBef>
              <a:spcAft>
                <a:spcPts val="0"/>
              </a:spcAft>
              <a:buNone/>
            </a:pPr>
            <a:endParaRPr sz="2400">
              <a:solidFill>
                <a:srgbClr val="3D4965"/>
              </a:solidFill>
            </a:endParaRPr>
          </a:p>
          <a:p>
            <a:pPr marL="0" lvl="0" indent="0" rtl="0">
              <a:spcBef>
                <a:spcPts val="600"/>
              </a:spcBef>
              <a:spcAft>
                <a:spcPts val="0"/>
              </a:spcAft>
              <a:buNone/>
            </a:pPr>
            <a:endParaRPr sz="2400">
              <a:solidFill>
                <a:srgbClr val="3D4965"/>
              </a:solidFill>
            </a:endParaRPr>
          </a:p>
        </p:txBody>
      </p:sp>
      <p:pic>
        <p:nvPicPr>
          <p:cNvPr id="1030" name="Shape 1030"/>
          <p:cNvPicPr preferRelativeResize="0"/>
          <p:nvPr/>
        </p:nvPicPr>
        <p:blipFill>
          <a:blip r:embed="rId3">
            <a:alphaModFix/>
          </a:blip>
          <a:stretch>
            <a:fillRect/>
          </a:stretch>
        </p:blipFill>
        <p:spPr>
          <a:xfrm>
            <a:off x="6658700" y="1234825"/>
            <a:ext cx="2332900" cy="2324883"/>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Shape 103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Observational Learning</a:t>
            </a:r>
            <a:endParaRPr sz="3600"/>
          </a:p>
        </p:txBody>
      </p:sp>
      <p:sp>
        <p:nvSpPr>
          <p:cNvPr id="1036" name="Shape 1036"/>
          <p:cNvSpPr txBox="1">
            <a:spLocks noGrp="1"/>
          </p:cNvSpPr>
          <p:nvPr>
            <p:ph type="body" idx="1"/>
          </p:nvPr>
        </p:nvSpPr>
        <p:spPr>
          <a:xfrm>
            <a:off x="270200" y="1082425"/>
            <a:ext cx="7205700" cy="3831300"/>
          </a:xfrm>
          <a:prstGeom prst="rect">
            <a:avLst/>
          </a:prstGeom>
        </p:spPr>
        <p:txBody>
          <a:bodyPr spcFirstLastPara="1" wrap="square" lIns="91425" tIns="91425" rIns="91425" bIns="91425" anchor="t" anchorCtr="0">
            <a:noAutofit/>
          </a:bodyPr>
          <a:lstStyle/>
          <a:p>
            <a:pPr marL="457200" lvl="0" indent="-381000" rtl="0">
              <a:lnSpc>
                <a:spcPct val="115000"/>
              </a:lnSpc>
              <a:spcBef>
                <a:spcPts val="500"/>
              </a:spcBef>
              <a:spcAft>
                <a:spcPts val="0"/>
              </a:spcAft>
              <a:buClr>
                <a:srgbClr val="3D4965"/>
              </a:buClr>
              <a:buSzPts val="2400"/>
              <a:buChar char="✘"/>
            </a:pPr>
            <a:r>
              <a:rPr lang="en" sz="2400">
                <a:solidFill>
                  <a:srgbClr val="3D4965"/>
                </a:solidFill>
              </a:rPr>
              <a:t>Attention: must pay attention to the model</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Retention: must remember the steps involved</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Reproduction: must have the mental or physical abilities to reproduce the behaviour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Motivation: must want to perform the behaviour</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Reinforcement: must believe that there will be a reward for the behaviour</a:t>
            </a:r>
            <a:endParaRPr sz="2400">
              <a:solidFill>
                <a:srgbClr val="3D4965"/>
              </a:solidFill>
            </a:endParaRPr>
          </a:p>
          <a:p>
            <a:pPr marL="0" lvl="0" indent="0" rtl="0">
              <a:spcBef>
                <a:spcPts val="600"/>
              </a:spcBef>
              <a:spcAft>
                <a:spcPts val="0"/>
              </a:spcAft>
              <a:buNone/>
            </a:pPr>
            <a:endParaRPr>
              <a:solidFill>
                <a:srgbClr val="3D4965"/>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a:spLocks noGrp="1"/>
          </p:cNvSpPr>
          <p:nvPr>
            <p:ph type="ctrTitle"/>
          </p:nvPr>
        </p:nvSpPr>
        <p:spPr>
          <a:xfrm>
            <a:off x="223625" y="1161050"/>
            <a:ext cx="86658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a:t>PROCESS OF MEMORY</a:t>
            </a:r>
            <a:endParaRPr sz="7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Shape 1046"/>
          <p:cNvSpPr txBox="1">
            <a:spLocks noGrp="1"/>
          </p:cNvSpPr>
          <p:nvPr>
            <p:ph type="title"/>
          </p:nvPr>
        </p:nvSpPr>
        <p:spPr>
          <a:xfrm>
            <a:off x="747925" y="225025"/>
            <a:ext cx="6140400" cy="67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t>Process of memory</a:t>
            </a:r>
            <a:endParaRPr sz="3000"/>
          </a:p>
        </p:txBody>
      </p:sp>
      <p:sp>
        <p:nvSpPr>
          <p:cNvPr id="1047" name="Shape 1047"/>
          <p:cNvSpPr txBox="1">
            <a:spLocks noGrp="1"/>
          </p:cNvSpPr>
          <p:nvPr>
            <p:ph type="body" idx="1"/>
          </p:nvPr>
        </p:nvSpPr>
        <p:spPr>
          <a:xfrm>
            <a:off x="287600" y="1239250"/>
            <a:ext cx="7260000" cy="3979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3D4965"/>
              </a:buClr>
              <a:buSzPts val="2400"/>
              <a:buChar char="✘"/>
            </a:pPr>
            <a:r>
              <a:rPr lang="en" sz="2400">
                <a:solidFill>
                  <a:srgbClr val="3D4965"/>
                </a:solidFill>
              </a:rPr>
              <a:t>the </a:t>
            </a:r>
            <a:r>
              <a:rPr lang="en" sz="2400">
                <a:solidFill>
                  <a:srgbClr val="3A81BA"/>
                </a:solidFill>
              </a:rPr>
              <a:t>multi-store model</a:t>
            </a:r>
            <a:r>
              <a:rPr lang="en" sz="2400">
                <a:solidFill>
                  <a:srgbClr val="3D4965"/>
                </a:solidFill>
              </a:rPr>
              <a:t> of memory (</a:t>
            </a:r>
            <a:r>
              <a:rPr lang="en" sz="2400">
                <a:solidFill>
                  <a:srgbClr val="3A81BA"/>
                </a:solidFill>
              </a:rPr>
              <a:t>Atkinson-Shiffrin</a:t>
            </a:r>
            <a:r>
              <a:rPr lang="en" sz="2400">
                <a:solidFill>
                  <a:srgbClr val="3D4965"/>
                </a:solidFill>
              </a:rPr>
              <a:t>) with reference to the </a:t>
            </a:r>
            <a:r>
              <a:rPr lang="en" sz="2400">
                <a:solidFill>
                  <a:srgbClr val="3A81BA"/>
                </a:solidFill>
              </a:rPr>
              <a:t>function</a:t>
            </a:r>
            <a:r>
              <a:rPr lang="en" sz="2400">
                <a:solidFill>
                  <a:srgbClr val="3D4965"/>
                </a:solidFill>
              </a:rPr>
              <a:t>, </a:t>
            </a:r>
            <a:r>
              <a:rPr lang="en" sz="2400">
                <a:solidFill>
                  <a:srgbClr val="3A81BA"/>
                </a:solidFill>
              </a:rPr>
              <a:t>capacity</a:t>
            </a:r>
            <a:r>
              <a:rPr lang="en" sz="2400">
                <a:solidFill>
                  <a:srgbClr val="3D4965"/>
                </a:solidFill>
              </a:rPr>
              <a:t> and </a:t>
            </a:r>
            <a:r>
              <a:rPr lang="en" sz="2400">
                <a:solidFill>
                  <a:srgbClr val="3A81BA"/>
                </a:solidFill>
              </a:rPr>
              <a:t>duration</a:t>
            </a:r>
            <a:r>
              <a:rPr lang="en" sz="2400">
                <a:solidFill>
                  <a:srgbClr val="3D4965"/>
                </a:solidFill>
              </a:rPr>
              <a:t> of </a:t>
            </a:r>
            <a:r>
              <a:rPr lang="en" sz="2400">
                <a:solidFill>
                  <a:srgbClr val="3A81BA"/>
                </a:solidFill>
              </a:rPr>
              <a:t>sensory</a:t>
            </a:r>
            <a:r>
              <a:rPr lang="en" sz="2400">
                <a:solidFill>
                  <a:srgbClr val="3D4965"/>
                </a:solidFill>
              </a:rPr>
              <a:t>, </a:t>
            </a:r>
            <a:r>
              <a:rPr lang="en" sz="2400">
                <a:solidFill>
                  <a:srgbClr val="3A81BA"/>
                </a:solidFill>
              </a:rPr>
              <a:t>short-term</a:t>
            </a:r>
            <a:r>
              <a:rPr lang="en" sz="2400">
                <a:solidFill>
                  <a:srgbClr val="3D4965"/>
                </a:solidFill>
              </a:rPr>
              <a:t> and </a:t>
            </a:r>
            <a:r>
              <a:rPr lang="en" sz="2400">
                <a:solidFill>
                  <a:srgbClr val="3A81BA"/>
                </a:solidFill>
              </a:rPr>
              <a:t>long-term</a:t>
            </a:r>
            <a:r>
              <a:rPr lang="en" sz="2400">
                <a:solidFill>
                  <a:srgbClr val="3D4965"/>
                </a:solidFill>
              </a:rPr>
              <a:t> memory</a:t>
            </a:r>
            <a:endParaRPr sz="2400">
              <a:solidFill>
                <a:srgbClr val="3D4965"/>
              </a:solidFill>
            </a:endParaRPr>
          </a:p>
          <a:p>
            <a:pPr marL="457200" lvl="0" indent="-381000" rtl="0">
              <a:spcBef>
                <a:spcPts val="0"/>
              </a:spcBef>
              <a:spcAft>
                <a:spcPts val="0"/>
              </a:spcAft>
              <a:buClr>
                <a:srgbClr val="3D4965"/>
              </a:buClr>
              <a:buSzPts val="2400"/>
              <a:buChar char="✘"/>
            </a:pPr>
            <a:r>
              <a:rPr lang="en" sz="2400">
                <a:solidFill>
                  <a:srgbClr val="3A81BA"/>
                </a:solidFill>
              </a:rPr>
              <a:t>interactions</a:t>
            </a:r>
            <a:r>
              <a:rPr lang="en" sz="2400">
                <a:solidFill>
                  <a:srgbClr val="3D4965"/>
                </a:solidFill>
              </a:rPr>
              <a:t> between specific regions of the brain (</a:t>
            </a:r>
            <a:r>
              <a:rPr lang="en" sz="2400">
                <a:solidFill>
                  <a:srgbClr val="3A81BA"/>
                </a:solidFill>
              </a:rPr>
              <a:t>cerebral cortex</a:t>
            </a:r>
            <a:r>
              <a:rPr lang="en" sz="2400">
                <a:solidFill>
                  <a:srgbClr val="3D4965"/>
                </a:solidFill>
              </a:rPr>
              <a:t>, </a:t>
            </a:r>
            <a:r>
              <a:rPr lang="en" sz="2400">
                <a:solidFill>
                  <a:srgbClr val="3A81BA"/>
                </a:solidFill>
              </a:rPr>
              <a:t>hippocampus</a:t>
            </a:r>
            <a:r>
              <a:rPr lang="en" sz="2400">
                <a:solidFill>
                  <a:srgbClr val="3D4965"/>
                </a:solidFill>
              </a:rPr>
              <a:t>, </a:t>
            </a:r>
            <a:r>
              <a:rPr lang="en" sz="2400">
                <a:solidFill>
                  <a:srgbClr val="3A81BA"/>
                </a:solidFill>
              </a:rPr>
              <a:t>amygdala</a:t>
            </a:r>
            <a:r>
              <a:rPr lang="en" sz="2400">
                <a:solidFill>
                  <a:srgbClr val="3D4965"/>
                </a:solidFill>
              </a:rPr>
              <a:t> and </a:t>
            </a:r>
            <a:r>
              <a:rPr lang="en" sz="2400">
                <a:solidFill>
                  <a:srgbClr val="3A81BA"/>
                </a:solidFill>
              </a:rPr>
              <a:t>cerebellum</a:t>
            </a:r>
            <a:r>
              <a:rPr lang="en" sz="2400">
                <a:solidFill>
                  <a:srgbClr val="3D4965"/>
                </a:solidFill>
              </a:rPr>
              <a:t>) in the </a:t>
            </a:r>
            <a:r>
              <a:rPr lang="en" sz="2400">
                <a:solidFill>
                  <a:srgbClr val="3A81BA"/>
                </a:solidFill>
              </a:rPr>
              <a:t>storage</a:t>
            </a:r>
            <a:r>
              <a:rPr lang="en" sz="2400">
                <a:solidFill>
                  <a:srgbClr val="3D4965"/>
                </a:solidFill>
              </a:rPr>
              <a:t> of long-term memories, including </a:t>
            </a:r>
            <a:r>
              <a:rPr lang="en" sz="2400">
                <a:solidFill>
                  <a:srgbClr val="3A81BA"/>
                </a:solidFill>
              </a:rPr>
              <a:t>implicit</a:t>
            </a:r>
            <a:r>
              <a:rPr lang="en" sz="2400">
                <a:solidFill>
                  <a:srgbClr val="3D4965"/>
                </a:solidFill>
              </a:rPr>
              <a:t> and </a:t>
            </a:r>
            <a:r>
              <a:rPr lang="en" sz="2400">
                <a:solidFill>
                  <a:srgbClr val="3A81BA"/>
                </a:solidFill>
              </a:rPr>
              <a:t>explicit</a:t>
            </a:r>
            <a:r>
              <a:rPr lang="en" sz="2400">
                <a:solidFill>
                  <a:srgbClr val="3D4965"/>
                </a:solidFill>
              </a:rPr>
              <a:t> memories.</a:t>
            </a:r>
            <a:endParaRPr sz="2400">
              <a:solidFill>
                <a:srgbClr val="3D4965"/>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Shape 105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Human Memory</a:t>
            </a:r>
            <a:endParaRPr sz="3600"/>
          </a:p>
        </p:txBody>
      </p:sp>
      <p:sp>
        <p:nvSpPr>
          <p:cNvPr id="1053" name="Shape 1053"/>
          <p:cNvSpPr txBox="1">
            <a:spLocks noGrp="1"/>
          </p:cNvSpPr>
          <p:nvPr>
            <p:ph type="body" idx="1"/>
          </p:nvPr>
        </p:nvSpPr>
        <p:spPr>
          <a:xfrm>
            <a:off x="356125" y="1302825"/>
            <a:ext cx="71322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400">
                <a:solidFill>
                  <a:srgbClr val="86CE24"/>
                </a:solidFill>
                <a:latin typeface="Arial"/>
                <a:ea typeface="Arial"/>
                <a:cs typeface="Arial"/>
                <a:sym typeface="Arial"/>
              </a:rPr>
              <a:t></a:t>
            </a:r>
            <a:r>
              <a:rPr lang="en" sz="2400">
                <a:solidFill>
                  <a:srgbClr val="3D4965"/>
                </a:solidFill>
              </a:rPr>
              <a:t>Not a single organ, like heart or brain</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Not just in one part of the brain</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Super complex, integrated systems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Not just one memory, but heaps of memory systems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One thing in common... Receive, process &amp; store information</a:t>
            </a:r>
            <a:endParaRPr sz="2400">
              <a:solidFill>
                <a:srgbClr val="3D4965"/>
              </a:solidFill>
            </a:endParaRPr>
          </a:p>
          <a:p>
            <a:pPr marL="0" lvl="0" indent="0">
              <a:spcBef>
                <a:spcPts val="600"/>
              </a:spcBef>
              <a:spcAft>
                <a:spcPts val="0"/>
              </a:spcAft>
              <a:buNone/>
            </a:pPr>
            <a:endParaRPr/>
          </a:p>
        </p:txBody>
      </p:sp>
      <p:pic>
        <p:nvPicPr>
          <p:cNvPr id="1054" name="Shape 1054"/>
          <p:cNvPicPr preferRelativeResize="0"/>
          <p:nvPr/>
        </p:nvPicPr>
        <p:blipFill>
          <a:blip r:embed="rId3">
            <a:alphaModFix/>
          </a:blip>
          <a:stretch>
            <a:fillRect/>
          </a:stretch>
        </p:blipFill>
        <p:spPr>
          <a:xfrm>
            <a:off x="6137788" y="167725"/>
            <a:ext cx="2809875" cy="28194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Shape 1059"/>
          <p:cNvSpPr txBox="1">
            <a:spLocks noGrp="1"/>
          </p:cNvSpPr>
          <p:nvPr>
            <p:ph type="title"/>
          </p:nvPr>
        </p:nvSpPr>
        <p:spPr>
          <a:xfrm>
            <a:off x="429800" y="225025"/>
            <a:ext cx="72549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Encoding, Storage and Retrieval</a:t>
            </a:r>
            <a:endParaRPr sz="3600"/>
          </a:p>
        </p:txBody>
      </p:sp>
      <p:pic>
        <p:nvPicPr>
          <p:cNvPr id="1060" name="Shape 1060"/>
          <p:cNvPicPr preferRelativeResize="0"/>
          <p:nvPr/>
        </p:nvPicPr>
        <p:blipFill>
          <a:blip r:embed="rId3">
            <a:alphaModFix/>
          </a:blip>
          <a:stretch>
            <a:fillRect/>
          </a:stretch>
        </p:blipFill>
        <p:spPr>
          <a:xfrm>
            <a:off x="152400" y="1082425"/>
            <a:ext cx="8452974" cy="3908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Shape 576" descr="spinal reflex.JPG"/>
          <p:cNvPicPr preferRelativeResize="0"/>
          <p:nvPr/>
        </p:nvPicPr>
        <p:blipFill>
          <a:blip r:embed="rId3">
            <a:alphaModFix/>
          </a:blip>
          <a:stretch>
            <a:fillRect/>
          </a:stretch>
        </p:blipFill>
        <p:spPr>
          <a:xfrm>
            <a:off x="309700" y="39951"/>
            <a:ext cx="6791412" cy="51035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Shape 106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Atkinson-Shiffrin Model</a:t>
            </a:r>
            <a:endParaRPr sz="3600"/>
          </a:p>
        </p:txBody>
      </p:sp>
      <p:sp>
        <p:nvSpPr>
          <p:cNvPr id="1066" name="Shape 1066"/>
          <p:cNvSpPr txBox="1">
            <a:spLocks noGrp="1"/>
          </p:cNvSpPr>
          <p:nvPr>
            <p:ph type="body" idx="1"/>
          </p:nvPr>
        </p:nvSpPr>
        <p:spPr>
          <a:xfrm>
            <a:off x="294750" y="1302825"/>
            <a:ext cx="72549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800">
                <a:solidFill>
                  <a:srgbClr val="3D4965"/>
                </a:solidFill>
              </a:rPr>
              <a:t>Describes three levels of memory</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They function at the same time and interact with each other</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a:t>
            </a:r>
            <a:r>
              <a:rPr lang="en" sz="1800" b="1">
                <a:solidFill>
                  <a:srgbClr val="3D4965"/>
                </a:solidFill>
              </a:rPr>
              <a:t>Sensory Memory </a:t>
            </a:r>
            <a:r>
              <a:rPr lang="en" sz="1800">
                <a:solidFill>
                  <a:srgbClr val="3D4965"/>
                </a:solidFill>
              </a:rPr>
              <a:t>– entry point of information.  If you pay attention to sensory information, it then goes to…</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a:t>
            </a:r>
            <a:r>
              <a:rPr lang="en" sz="1800" b="1">
                <a:solidFill>
                  <a:srgbClr val="3D4965"/>
                </a:solidFill>
              </a:rPr>
              <a:t>Short Term Memory (STM) </a:t>
            </a:r>
            <a:r>
              <a:rPr lang="en" sz="1800">
                <a:solidFill>
                  <a:srgbClr val="3D4965"/>
                </a:solidFill>
              </a:rPr>
              <a:t>– which is your actively conscious memory.  Info is then transferred to…</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a:t>
            </a:r>
            <a:r>
              <a:rPr lang="en" sz="1800" b="1">
                <a:solidFill>
                  <a:srgbClr val="3D4965"/>
                </a:solidFill>
              </a:rPr>
              <a:t>Long Term Memory (LTM) </a:t>
            </a:r>
            <a:r>
              <a:rPr lang="en" sz="1800">
                <a:solidFill>
                  <a:srgbClr val="3D4965"/>
                </a:solidFill>
              </a:rPr>
              <a:t>– the relatively permanent memory store which is virtually limitless in capacity.</a:t>
            </a:r>
            <a:endParaRPr sz="1800">
              <a:solidFill>
                <a:srgbClr val="3D4965"/>
              </a:solidFill>
            </a:endParaRPr>
          </a:p>
          <a:p>
            <a:pPr marL="0" lvl="0" indent="0">
              <a:spcBef>
                <a:spcPts val="600"/>
              </a:spcBef>
              <a:spcAft>
                <a:spcPts val="0"/>
              </a:spcAft>
              <a:buNone/>
            </a:pPr>
            <a:endParaRPr sz="1800">
              <a:solidFill>
                <a:srgbClr val="3D4965"/>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Shape 1071"/>
          <p:cNvSpPr txBox="1">
            <a:spLocks noGrp="1"/>
          </p:cNvSpPr>
          <p:nvPr>
            <p:ph type="title"/>
          </p:nvPr>
        </p:nvSpPr>
        <p:spPr>
          <a:xfrm>
            <a:off x="366925" y="-357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Atkinson-Shiffrin Model</a:t>
            </a:r>
            <a:endParaRPr sz="3600"/>
          </a:p>
        </p:txBody>
      </p:sp>
      <p:pic>
        <p:nvPicPr>
          <p:cNvPr id="1072" name="Shape 1072"/>
          <p:cNvPicPr preferRelativeResize="0"/>
          <p:nvPr/>
        </p:nvPicPr>
        <p:blipFill>
          <a:blip r:embed="rId3">
            <a:alphaModFix/>
          </a:blip>
          <a:stretch>
            <a:fillRect/>
          </a:stretch>
        </p:blipFill>
        <p:spPr>
          <a:xfrm>
            <a:off x="152400" y="1082425"/>
            <a:ext cx="8256575" cy="39319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Shape 107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Sensory Memory</a:t>
            </a:r>
            <a:endParaRPr sz="3600"/>
          </a:p>
        </p:txBody>
      </p:sp>
      <p:sp>
        <p:nvSpPr>
          <p:cNvPr id="1078" name="Shape 1078"/>
          <p:cNvSpPr txBox="1">
            <a:spLocks noGrp="1"/>
          </p:cNvSpPr>
          <p:nvPr>
            <p:ph type="body" idx="1"/>
          </p:nvPr>
        </p:nvSpPr>
        <p:spPr>
          <a:xfrm>
            <a:off x="391950" y="1204625"/>
            <a:ext cx="6887700" cy="3610800"/>
          </a:xfrm>
          <a:prstGeom prst="rect">
            <a:avLst/>
          </a:prstGeom>
        </p:spPr>
        <p:txBody>
          <a:bodyPr spcFirstLastPara="1" wrap="square" lIns="91425" tIns="91425" rIns="91425" bIns="91425" anchor="t" anchorCtr="0">
            <a:noAutofit/>
          </a:bodyPr>
          <a:lstStyle/>
          <a:p>
            <a:pPr marL="457200" lvl="0" indent="-387350" rtl="0">
              <a:lnSpc>
                <a:spcPct val="115000"/>
              </a:lnSpc>
              <a:spcBef>
                <a:spcPts val="700"/>
              </a:spcBef>
              <a:spcAft>
                <a:spcPts val="0"/>
              </a:spcAft>
              <a:buSzPts val="2500"/>
              <a:buChar char="✘"/>
            </a:pPr>
            <a:r>
              <a:rPr lang="en" sz="2200">
                <a:solidFill>
                  <a:srgbClr val="86CE24"/>
                </a:solidFill>
                <a:latin typeface="Arial"/>
                <a:ea typeface="Arial"/>
                <a:cs typeface="Arial"/>
                <a:sym typeface="Arial"/>
              </a:rPr>
              <a:t></a:t>
            </a:r>
            <a:r>
              <a:rPr lang="en" sz="2400">
                <a:solidFill>
                  <a:srgbClr val="3D4965"/>
                </a:solidFill>
              </a:rPr>
              <a:t>First stage of memory</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Unlimited capacity (can fit as much in it as you like)</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Very short duration – rapid decay (between 0.3 – 4 seconds)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Its duration needs to be short so that the information slightly overlaps, so you see/hear the world in a smooth flow, rather than disjointed sounds/images</a:t>
            </a:r>
            <a:endParaRPr sz="2400">
              <a:solidFill>
                <a:srgbClr val="3D4965"/>
              </a:solidFill>
            </a:endParaRPr>
          </a:p>
          <a:p>
            <a:pPr marL="457200" lvl="0" indent="-381000" rtl="0">
              <a:lnSpc>
                <a:spcPct val="115000"/>
              </a:lnSpc>
              <a:spcBef>
                <a:spcPts val="0"/>
              </a:spcBef>
              <a:spcAft>
                <a:spcPts val="0"/>
              </a:spcAft>
              <a:buClr>
                <a:srgbClr val="3D4965"/>
              </a:buClr>
              <a:buSzPts val="2400"/>
              <a:buChar char="✘"/>
            </a:pPr>
            <a:r>
              <a:rPr lang="en" sz="2400">
                <a:solidFill>
                  <a:srgbClr val="3D4965"/>
                </a:solidFill>
              </a:rPr>
              <a:t>Iconic (visual) and Echoic (auditory)</a:t>
            </a:r>
            <a:endParaRPr sz="2400">
              <a:solidFill>
                <a:srgbClr val="3D4965"/>
              </a:solidFill>
            </a:endParaRPr>
          </a:p>
          <a:p>
            <a:pPr marL="0" lvl="0" indent="0">
              <a:spcBef>
                <a:spcPts val="600"/>
              </a:spcBef>
              <a:spcAft>
                <a:spcPts val="0"/>
              </a:spcAft>
              <a:buNone/>
            </a:pPr>
            <a:endParaRPr sz="2400">
              <a:solidFill>
                <a:srgbClr val="3D4965"/>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Iconic Memory</a:t>
            </a:r>
            <a:endParaRPr sz="3600"/>
          </a:p>
        </p:txBody>
      </p:sp>
      <p:sp>
        <p:nvSpPr>
          <p:cNvPr id="1084" name="Shape 1084"/>
          <p:cNvSpPr txBox="1">
            <a:spLocks noGrp="1"/>
          </p:cNvSpPr>
          <p:nvPr>
            <p:ph type="body" idx="1"/>
          </p:nvPr>
        </p:nvSpPr>
        <p:spPr>
          <a:xfrm>
            <a:off x="380675" y="1302825"/>
            <a:ext cx="72303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400">
                <a:solidFill>
                  <a:srgbClr val="86CE24"/>
                </a:solidFill>
                <a:latin typeface="Arial"/>
                <a:ea typeface="Arial"/>
                <a:cs typeface="Arial"/>
                <a:sym typeface="Arial"/>
              </a:rPr>
              <a:t></a:t>
            </a:r>
            <a:r>
              <a:rPr lang="en" sz="2400">
                <a:solidFill>
                  <a:srgbClr val="3D4965"/>
                </a:solidFill>
              </a:rPr>
              <a:t>Visual sensory memory (</a:t>
            </a:r>
            <a:r>
              <a:rPr lang="en" sz="2400" i="1">
                <a:solidFill>
                  <a:srgbClr val="3D4965"/>
                </a:solidFill>
              </a:rPr>
              <a:t>icon</a:t>
            </a:r>
            <a:r>
              <a:rPr lang="en" sz="2400">
                <a:solidFill>
                  <a:srgbClr val="3D4965"/>
                </a:solidFill>
              </a:rPr>
              <a:t> = picture)</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Duration of about 0.3 seconds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Visual sensory information slightly overlaps, so that we see the world smoothly.</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Example of iconic memory is when you write your name in the air with a sparkler, you can still see it for a bit</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Bendy pencil/blurry hand</a:t>
            </a:r>
            <a:endParaRPr sz="2400">
              <a:solidFill>
                <a:srgbClr val="3D4965"/>
              </a:solidFill>
            </a:endParaRPr>
          </a:p>
          <a:p>
            <a:pPr marL="0" lvl="0" indent="0">
              <a:spcBef>
                <a:spcPts val="600"/>
              </a:spcBef>
              <a:spcAft>
                <a:spcPts val="0"/>
              </a:spcAft>
              <a:buNone/>
            </a:pPr>
            <a:endParaRPr sz="2400">
              <a:solidFill>
                <a:srgbClr val="3D4965"/>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Echoic Memory</a:t>
            </a:r>
            <a:endParaRPr sz="3600"/>
          </a:p>
        </p:txBody>
      </p:sp>
      <p:sp>
        <p:nvSpPr>
          <p:cNvPr id="1090" name="Shape 1090"/>
          <p:cNvSpPr txBox="1">
            <a:spLocks noGrp="1"/>
          </p:cNvSpPr>
          <p:nvPr>
            <p:ph type="body" idx="1"/>
          </p:nvPr>
        </p:nvSpPr>
        <p:spPr>
          <a:xfrm>
            <a:off x="380675" y="1302825"/>
            <a:ext cx="72303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None/>
            </a:pPr>
            <a:r>
              <a:rPr lang="en" sz="2400">
                <a:solidFill>
                  <a:srgbClr val="86CE24"/>
                </a:solidFill>
                <a:latin typeface="Arial"/>
                <a:ea typeface="Arial"/>
                <a:cs typeface="Arial"/>
                <a:sym typeface="Arial"/>
              </a:rPr>
              <a:t></a:t>
            </a:r>
            <a:r>
              <a:rPr lang="en" sz="2800">
                <a:solidFill>
                  <a:srgbClr val="3D4965"/>
                </a:solidFill>
              </a:rPr>
              <a:t>Auditory sensory memory (</a:t>
            </a:r>
            <a:r>
              <a:rPr lang="en" sz="2800" i="1">
                <a:solidFill>
                  <a:srgbClr val="3D4965"/>
                </a:solidFill>
              </a:rPr>
              <a:t>echo</a:t>
            </a:r>
            <a:r>
              <a:rPr lang="en" sz="2800">
                <a:solidFill>
                  <a:srgbClr val="3D4965"/>
                </a:solidFill>
              </a:rPr>
              <a:t> = sound)</a:t>
            </a:r>
            <a:endParaRPr sz="2800">
              <a:solidFill>
                <a:srgbClr val="3D4965"/>
              </a:solidFill>
            </a:endParaRPr>
          </a:p>
          <a:p>
            <a:pPr marL="0" lvl="0" indent="0" rtl="0">
              <a:lnSpc>
                <a:spcPct val="115000"/>
              </a:lnSpc>
              <a:spcBef>
                <a:spcPts val="700"/>
              </a:spcBef>
              <a:spcAft>
                <a:spcPts val="0"/>
              </a:spcAft>
              <a:buNone/>
            </a:pPr>
            <a:r>
              <a:rPr lang="en" sz="2400">
                <a:solidFill>
                  <a:srgbClr val="3D4965"/>
                </a:solidFill>
              </a:rPr>
              <a:t></a:t>
            </a:r>
            <a:r>
              <a:rPr lang="en" sz="2800">
                <a:solidFill>
                  <a:srgbClr val="3D4965"/>
                </a:solidFill>
              </a:rPr>
              <a:t>Duration of about 3 – 4 seconds</a:t>
            </a:r>
            <a:endParaRPr sz="2800">
              <a:solidFill>
                <a:srgbClr val="3D4965"/>
              </a:solidFill>
            </a:endParaRPr>
          </a:p>
          <a:p>
            <a:pPr marL="0" lvl="0" indent="0" rtl="0">
              <a:lnSpc>
                <a:spcPct val="115000"/>
              </a:lnSpc>
              <a:spcBef>
                <a:spcPts val="700"/>
              </a:spcBef>
              <a:spcAft>
                <a:spcPts val="0"/>
              </a:spcAft>
              <a:buNone/>
            </a:pPr>
            <a:r>
              <a:rPr lang="en" sz="2400">
                <a:solidFill>
                  <a:srgbClr val="3D4965"/>
                </a:solidFill>
              </a:rPr>
              <a:t></a:t>
            </a:r>
            <a:r>
              <a:rPr lang="en" sz="2800">
                <a:solidFill>
                  <a:srgbClr val="3D4965"/>
                </a:solidFill>
              </a:rPr>
              <a:t>We hold these memories slightly longer than visual ones</a:t>
            </a:r>
            <a:endParaRPr sz="2800">
              <a:solidFill>
                <a:srgbClr val="3D4965"/>
              </a:solidFill>
            </a:endParaRPr>
          </a:p>
          <a:p>
            <a:pPr marL="0" lvl="0" indent="0" rtl="0">
              <a:lnSpc>
                <a:spcPct val="115000"/>
              </a:lnSpc>
              <a:spcBef>
                <a:spcPts val="700"/>
              </a:spcBef>
              <a:spcAft>
                <a:spcPts val="0"/>
              </a:spcAft>
              <a:buNone/>
            </a:pPr>
            <a:endParaRPr sz="2400">
              <a:solidFill>
                <a:srgbClr val="3D4965"/>
              </a:solidFill>
            </a:endParaRPr>
          </a:p>
          <a:p>
            <a:pPr marL="0" lvl="0" indent="0" rtl="0">
              <a:spcBef>
                <a:spcPts val="600"/>
              </a:spcBef>
              <a:spcAft>
                <a:spcPts val="0"/>
              </a:spcAft>
              <a:buNone/>
            </a:pPr>
            <a:endParaRPr sz="2400">
              <a:solidFill>
                <a:srgbClr val="3D4965"/>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Shape 109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Short Term Memory</a:t>
            </a:r>
            <a:endParaRPr sz="3600"/>
          </a:p>
        </p:txBody>
      </p:sp>
      <p:sp>
        <p:nvSpPr>
          <p:cNvPr id="1096" name="Shape 1096"/>
          <p:cNvSpPr txBox="1">
            <a:spLocks noGrp="1"/>
          </p:cNvSpPr>
          <p:nvPr>
            <p:ph type="body" idx="1"/>
          </p:nvPr>
        </p:nvSpPr>
        <p:spPr>
          <a:xfrm>
            <a:off x="319300" y="1074225"/>
            <a:ext cx="71076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050">
                <a:solidFill>
                  <a:srgbClr val="86CE24"/>
                </a:solidFill>
                <a:latin typeface="Arial"/>
                <a:ea typeface="Arial"/>
                <a:cs typeface="Arial"/>
                <a:sym typeface="Arial"/>
              </a:rPr>
              <a:t></a:t>
            </a:r>
            <a:r>
              <a:rPr lang="en" sz="2400">
                <a:solidFill>
                  <a:srgbClr val="3D4965"/>
                </a:solidFill>
              </a:rPr>
              <a:t>This is where all active thinking takes place</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It might be new sensory information that you are working on, stuff you have retrieved from LTM, or a combination of both</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Has a limited capacity of 7+or- 2 items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Has a limited duration of 12 – 30 seconds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Information is lost though decay (fading) or displacement (being pushed out by new)</a:t>
            </a:r>
            <a:endParaRPr sz="2400">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Shape 1101"/>
          <p:cNvPicPr preferRelativeResize="0"/>
          <p:nvPr/>
        </p:nvPicPr>
        <p:blipFill>
          <a:blip r:embed="rId3">
            <a:alphaModFix/>
          </a:blip>
          <a:stretch>
            <a:fillRect/>
          </a:stretch>
        </p:blipFill>
        <p:spPr>
          <a:xfrm>
            <a:off x="152400" y="152400"/>
            <a:ext cx="8833524" cy="4838700"/>
          </a:xfrm>
          <a:prstGeom prst="rect">
            <a:avLst/>
          </a:prstGeom>
          <a:noFill/>
          <a:ln>
            <a:noFill/>
          </a:ln>
        </p:spPr>
      </p:pic>
      <p:pic>
        <p:nvPicPr>
          <p:cNvPr id="1102" name="Shape 1102"/>
          <p:cNvPicPr preferRelativeResize="0"/>
          <p:nvPr/>
        </p:nvPicPr>
        <p:blipFill>
          <a:blip r:embed="rId4">
            <a:alphaModFix/>
          </a:blip>
          <a:stretch>
            <a:fillRect/>
          </a:stretch>
        </p:blipFill>
        <p:spPr>
          <a:xfrm>
            <a:off x="578900" y="388813"/>
            <a:ext cx="3086100" cy="26574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Shape 110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Displacement in STM</a:t>
            </a:r>
            <a:endParaRPr sz="3600"/>
          </a:p>
        </p:txBody>
      </p:sp>
      <p:pic>
        <p:nvPicPr>
          <p:cNvPr id="1108" name="Shape 1108"/>
          <p:cNvPicPr preferRelativeResize="0"/>
          <p:nvPr/>
        </p:nvPicPr>
        <p:blipFill>
          <a:blip r:embed="rId3">
            <a:alphaModFix/>
          </a:blip>
          <a:stretch>
            <a:fillRect/>
          </a:stretch>
        </p:blipFill>
        <p:spPr>
          <a:xfrm>
            <a:off x="152400" y="1234825"/>
            <a:ext cx="8771251" cy="33866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Improving Capacity of STM</a:t>
            </a:r>
            <a:endParaRPr sz="3600"/>
          </a:p>
        </p:txBody>
      </p:sp>
      <p:sp>
        <p:nvSpPr>
          <p:cNvPr id="1114" name="Shape 1114"/>
          <p:cNvSpPr txBox="1">
            <a:spLocks noGrp="1"/>
          </p:cNvSpPr>
          <p:nvPr>
            <p:ph type="body" idx="1"/>
          </p:nvPr>
        </p:nvSpPr>
        <p:spPr>
          <a:xfrm>
            <a:off x="188450" y="1074225"/>
            <a:ext cx="73653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2050">
                <a:solidFill>
                  <a:srgbClr val="86CE24"/>
                </a:solidFill>
                <a:latin typeface="Arial"/>
                <a:ea typeface="Arial"/>
                <a:cs typeface="Arial"/>
                <a:sym typeface="Arial"/>
              </a:rPr>
              <a:t></a:t>
            </a:r>
            <a:r>
              <a:rPr lang="en" sz="2400" b="1">
                <a:solidFill>
                  <a:srgbClr val="3D4965"/>
                </a:solidFill>
              </a:rPr>
              <a:t>Chunking: </a:t>
            </a:r>
            <a:r>
              <a:rPr lang="en" sz="2400">
                <a:solidFill>
                  <a:srgbClr val="3D4965"/>
                </a:solidFill>
              </a:rPr>
              <a:t>The grouping or packing of bits of information into larger bits or units that can be remembered as single units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Chunking expands short term memory. Chunks can be numbers, images, words, abbreviations etc.</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a:solidFill>
                  <a:srgbClr val="3D4965"/>
                </a:solidFill>
              </a:rPr>
              <a:t>Eg. Of chunking telephone numbers.</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400">
                <a:solidFill>
                  <a:srgbClr val="3D4965"/>
                </a:solidFill>
              </a:rPr>
              <a:t>    0417 872 009</a:t>
            </a:r>
            <a:endParaRPr sz="24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2050">
                <a:solidFill>
                  <a:srgbClr val="3D4965"/>
                </a:solidFill>
              </a:rPr>
              <a:t></a:t>
            </a:r>
            <a:r>
              <a:rPr lang="en" sz="2400" b="1">
                <a:solidFill>
                  <a:srgbClr val="3D4965"/>
                </a:solidFill>
              </a:rPr>
              <a:t>Capacity of STM is still 7, but now its 7 bits or chunks of information</a:t>
            </a:r>
            <a:endParaRPr sz="2400" b="1">
              <a:solidFill>
                <a:srgbClr val="3D4965"/>
              </a:solidFill>
            </a:endParaRPr>
          </a:p>
          <a:p>
            <a:pPr marL="0" lvl="0" indent="0">
              <a:spcBef>
                <a:spcPts val="600"/>
              </a:spcBef>
              <a:spcAft>
                <a:spcPts val="0"/>
              </a:spcAft>
              <a:buNone/>
            </a:pPr>
            <a:endParaRPr>
              <a:solidFill>
                <a:srgbClr val="3D4965"/>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Shape 111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Improving STM Duration</a:t>
            </a:r>
            <a:endParaRPr sz="3600"/>
          </a:p>
        </p:txBody>
      </p:sp>
      <p:sp>
        <p:nvSpPr>
          <p:cNvPr id="1120" name="Shape 1120"/>
          <p:cNvSpPr txBox="1">
            <a:spLocks noGrp="1"/>
          </p:cNvSpPr>
          <p:nvPr>
            <p:ph type="body" idx="1"/>
          </p:nvPr>
        </p:nvSpPr>
        <p:spPr>
          <a:xfrm>
            <a:off x="309200" y="1082425"/>
            <a:ext cx="7323600" cy="3610800"/>
          </a:xfrm>
          <a:prstGeom prst="rect">
            <a:avLst/>
          </a:prstGeom>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800">
                <a:solidFill>
                  <a:srgbClr val="86CE24"/>
                </a:solidFill>
                <a:latin typeface="Arial"/>
                <a:ea typeface="Arial"/>
                <a:cs typeface="Arial"/>
                <a:sym typeface="Arial"/>
              </a:rPr>
              <a:t></a:t>
            </a:r>
            <a:r>
              <a:rPr lang="en" sz="1800" b="1">
                <a:solidFill>
                  <a:srgbClr val="3D4965"/>
                </a:solidFill>
              </a:rPr>
              <a:t>Rehearsal: </a:t>
            </a:r>
            <a:r>
              <a:rPr lang="en" sz="1800">
                <a:solidFill>
                  <a:srgbClr val="3D4965"/>
                </a:solidFill>
              </a:rPr>
              <a:t>The process of doing something so that information can be retained in memory and then retrieved when required, can be verbal, vocal, non-verbal, sub-vocal, mental imagery etc.</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a:t>
            </a:r>
            <a:r>
              <a:rPr lang="en" sz="1800" b="1">
                <a:solidFill>
                  <a:srgbClr val="3D4965"/>
                </a:solidFill>
              </a:rPr>
              <a:t>Maintenance rehearsal: </a:t>
            </a:r>
            <a:r>
              <a:rPr lang="en" sz="1800">
                <a:solidFill>
                  <a:srgbClr val="3D4965"/>
                </a:solidFill>
              </a:rPr>
              <a:t>Involves simple, rote repetition of information being remembered can be retained. Going over and over it!</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Needs to be attended to consciously – not just meaningless repetition</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a:t>
            </a:r>
            <a:r>
              <a:rPr lang="en" sz="1800" b="1">
                <a:solidFill>
                  <a:srgbClr val="3D4965"/>
                </a:solidFill>
              </a:rPr>
              <a:t>Elaborative rehearsal: </a:t>
            </a:r>
            <a:r>
              <a:rPr lang="en" sz="1800">
                <a:solidFill>
                  <a:srgbClr val="3D4965"/>
                </a:solidFill>
              </a:rPr>
              <a:t>Involves the process of linking new information in a meaningful way with information already stored in long term memory. More active and more effective, ensures that information is encoded well.</a:t>
            </a:r>
            <a:endParaRPr sz="1800">
              <a:solidFill>
                <a:srgbClr val="3D4965"/>
              </a:solidFill>
            </a:endParaRPr>
          </a:p>
          <a:p>
            <a:pPr marL="0" lvl="0" indent="0" rtl="0">
              <a:lnSpc>
                <a:spcPct val="115000"/>
              </a:lnSpc>
              <a:spcBef>
                <a:spcPts val="700"/>
              </a:spcBef>
              <a:spcAft>
                <a:spcPts val="0"/>
              </a:spcAft>
              <a:buClr>
                <a:schemeClr val="dk1"/>
              </a:buClr>
              <a:buSzPts val="1100"/>
              <a:buFont typeface="Arial"/>
              <a:buNone/>
            </a:pPr>
            <a:r>
              <a:rPr lang="en" sz="1800">
                <a:solidFill>
                  <a:srgbClr val="3D4965"/>
                </a:solidFill>
              </a:rPr>
              <a:t></a:t>
            </a:r>
            <a:r>
              <a:rPr lang="en" sz="1800" b="1">
                <a:solidFill>
                  <a:srgbClr val="3D4965"/>
                </a:solidFill>
              </a:rPr>
              <a:t>Self reference effect: </a:t>
            </a:r>
            <a:r>
              <a:rPr lang="en" sz="1800">
                <a:solidFill>
                  <a:srgbClr val="3D4965"/>
                </a:solidFill>
              </a:rPr>
              <a:t>Involves making new information personal and meaningful to you (also known as SALIENCE)</a:t>
            </a:r>
            <a:endParaRPr sz="1800">
              <a:solidFill>
                <a:srgbClr val="3D4965"/>
              </a:solidFill>
            </a:endParaRPr>
          </a:p>
          <a:p>
            <a:pPr marL="0" lvl="0" indent="0">
              <a:spcBef>
                <a:spcPts val="600"/>
              </a:spcBef>
              <a:spcAft>
                <a:spcPts val="0"/>
              </a:spcAft>
              <a:buNone/>
            </a:pPr>
            <a:endParaRPr/>
          </a:p>
        </p:txBody>
      </p:sp>
    </p:spTree>
  </p:cSld>
  <p:clrMapOvr>
    <a:masterClrMapping/>
  </p:clrMapOvr>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7413</Words>
  <Application>Microsoft Macintosh PowerPoint</Application>
  <PresentationFormat>On-screen Show (16:9)</PresentationFormat>
  <Paragraphs>741</Paragraphs>
  <Slides>140</Slides>
  <Notes>140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140</vt:i4>
      </vt:variant>
    </vt:vector>
  </HeadingPairs>
  <TitlesOfParts>
    <vt:vector size="146" baseType="lpstr">
      <vt:lpstr>Dosis</vt:lpstr>
      <vt:lpstr>Arial</vt:lpstr>
      <vt:lpstr>Calibri</vt:lpstr>
      <vt:lpstr>Sniglet</vt:lpstr>
      <vt:lpstr>Proxima Nova</vt:lpstr>
      <vt:lpstr>Friar template</vt:lpstr>
      <vt:lpstr>Psychology REVISION LECTURE</vt:lpstr>
      <vt:lpstr>UNIT 3 AREA OF STUDY 1</vt:lpstr>
      <vt:lpstr>NERVOUS SYSTEM FUNCTIONING</vt:lpstr>
      <vt:lpstr>Nervous System Functioning</vt:lpstr>
      <vt:lpstr>Human Nervous System</vt:lpstr>
      <vt:lpstr>Main divisions of the nervous system...</vt:lpstr>
      <vt:lpstr>Divisions of the PNS</vt:lpstr>
      <vt:lpstr>Spinal Reflex</vt:lpstr>
      <vt:lpstr>PowerPoint Presentation</vt:lpstr>
      <vt:lpstr>Divisions of the PNS</vt:lpstr>
      <vt:lpstr>FIGHT-FLIGHT-FREEZE…  Sympathetic Arousal</vt:lpstr>
      <vt:lpstr>Nervous System Functioning</vt:lpstr>
      <vt:lpstr>PowerPoint Presentation</vt:lpstr>
      <vt:lpstr>The Neuron - building blocks of NS</vt:lpstr>
      <vt:lpstr>The Neuron - building blocks of NS</vt:lpstr>
      <vt:lpstr>The Neuron - building blocks of NS</vt:lpstr>
      <vt:lpstr>The Neuron - building blocks of NS</vt:lpstr>
      <vt:lpstr>Glutamate - he’s your mate!</vt:lpstr>
      <vt:lpstr>The Neuron - building blocks of NS</vt:lpstr>
      <vt:lpstr>GABA</vt:lpstr>
      <vt:lpstr>Nervous System Functioning</vt:lpstr>
      <vt:lpstr>Role of dopamine in Parkinson’s</vt:lpstr>
      <vt:lpstr>Parkinson’s Disease</vt:lpstr>
      <vt:lpstr>STRESS</vt:lpstr>
      <vt:lpstr>Stress as a psychobiological process</vt:lpstr>
      <vt:lpstr>Stress</vt:lpstr>
      <vt:lpstr>Physiological effects of stress</vt:lpstr>
      <vt:lpstr>General Adaptation Syndrome</vt:lpstr>
      <vt:lpstr>General Adaptation Syndrome</vt:lpstr>
      <vt:lpstr>General Adaptation Syndrome</vt:lpstr>
      <vt:lpstr>General Adaptation Syndrome</vt:lpstr>
      <vt:lpstr>Psychological determinants of stress</vt:lpstr>
      <vt:lpstr>Transactional Model of Stress</vt:lpstr>
      <vt:lpstr>Transactional Model of Stress</vt:lpstr>
      <vt:lpstr>Factors influencing stress - Social </vt:lpstr>
      <vt:lpstr>Factors influencing stress - Cultural </vt:lpstr>
      <vt:lpstr>Factors influencing stress - Environmental </vt:lpstr>
      <vt:lpstr>Coping with stress</vt:lpstr>
      <vt:lpstr>Coping with stress</vt:lpstr>
      <vt:lpstr> UNIT 3 AREA OF STUDY 2</vt:lpstr>
      <vt:lpstr>NEURAL BASIS OF LEARNING &amp; MEMORY</vt:lpstr>
      <vt:lpstr>Neural basis of learning and memory</vt:lpstr>
      <vt:lpstr>Neural mechanisms of learning</vt:lpstr>
      <vt:lpstr>Everyone loves an analogy!</vt:lpstr>
      <vt:lpstr>Synapse formation</vt:lpstr>
      <vt:lpstr>Synapse formation</vt:lpstr>
      <vt:lpstr>Neural pathways, Synapse formation &amp; Neurotransmitters </vt:lpstr>
      <vt:lpstr>Role of Neurotransmitters </vt:lpstr>
      <vt:lpstr>Role of Neurotransmitters </vt:lpstr>
      <vt:lpstr>Long Term Potentiation and Learning</vt:lpstr>
      <vt:lpstr>Long Term Potentiation and Learning</vt:lpstr>
      <vt:lpstr>Neuroplasticity</vt:lpstr>
      <vt:lpstr>LTP vs Long Term Depression</vt:lpstr>
      <vt:lpstr>Adrenaline and emotional memory consolidation</vt:lpstr>
      <vt:lpstr>MODELS TO EXPLAIN LEARNING</vt:lpstr>
      <vt:lpstr>Learning</vt:lpstr>
      <vt:lpstr>Models to explain learning</vt:lpstr>
      <vt:lpstr>Classical Conditioning</vt:lpstr>
      <vt:lpstr>Classical Conditioning as a three-phase process</vt:lpstr>
      <vt:lpstr>PowerPoint Presentation</vt:lpstr>
      <vt:lpstr>Acquisition</vt:lpstr>
      <vt:lpstr>After Conditioning</vt:lpstr>
      <vt:lpstr>Pavlov’s experiments</vt:lpstr>
      <vt:lpstr>Elements of Classical Conditioning</vt:lpstr>
      <vt:lpstr>Elements of Classical Conditioning</vt:lpstr>
      <vt:lpstr>Watson and Little Albert</vt:lpstr>
      <vt:lpstr>Watson and Little Albert</vt:lpstr>
      <vt:lpstr>Models to explain learning</vt:lpstr>
      <vt:lpstr>Operant conditioning</vt:lpstr>
      <vt:lpstr>Operant Conditioning</vt:lpstr>
      <vt:lpstr>Three Phase Model</vt:lpstr>
      <vt:lpstr>PowerPoint Presentation</vt:lpstr>
      <vt:lpstr>Reinforcement</vt:lpstr>
      <vt:lpstr>Positive Reinforcement (+ good)</vt:lpstr>
      <vt:lpstr>Negative Reinforcement ( - bad)</vt:lpstr>
      <vt:lpstr>Positive Vs Negative Reinforcement</vt:lpstr>
      <vt:lpstr>Punishment ( + BAD or - GOOD)</vt:lpstr>
      <vt:lpstr>Factors affecting reinforcement</vt:lpstr>
      <vt:lpstr>Elements of operant conditioning</vt:lpstr>
      <vt:lpstr>Elements of operant conditioning</vt:lpstr>
      <vt:lpstr>Classical Vs Operant Conditioning</vt:lpstr>
      <vt:lpstr>Observational Learning</vt:lpstr>
      <vt:lpstr>Observational Learning - Vicarious Reinforcement/Punishments</vt:lpstr>
      <vt:lpstr>Bandura Bobo Doll Studies</vt:lpstr>
      <vt:lpstr>Observational Learning</vt:lpstr>
      <vt:lpstr>PROCESS OF MEMORY</vt:lpstr>
      <vt:lpstr>Process of memory</vt:lpstr>
      <vt:lpstr>Human Memory</vt:lpstr>
      <vt:lpstr>Encoding, Storage and Retrieval</vt:lpstr>
      <vt:lpstr>Atkinson-Shiffrin Model</vt:lpstr>
      <vt:lpstr>Atkinson-Shiffrin Model</vt:lpstr>
      <vt:lpstr>Sensory Memory</vt:lpstr>
      <vt:lpstr>Iconic Memory</vt:lpstr>
      <vt:lpstr>Echoic Memory</vt:lpstr>
      <vt:lpstr>Short Term Memory</vt:lpstr>
      <vt:lpstr>PowerPoint Presentation</vt:lpstr>
      <vt:lpstr>Displacement in STM</vt:lpstr>
      <vt:lpstr>Improving Capacity of STM</vt:lpstr>
      <vt:lpstr>Improving STM Duration</vt:lpstr>
      <vt:lpstr>Long Term Memory</vt:lpstr>
      <vt:lpstr>Divisions of LTM</vt:lpstr>
      <vt:lpstr>Long Term Potentiation</vt:lpstr>
      <vt:lpstr>PowerPoint Presentation</vt:lpstr>
      <vt:lpstr>The hippocampus</vt:lpstr>
      <vt:lpstr>The hippo on campus lives on memory lane</vt:lpstr>
      <vt:lpstr>The hippocampus</vt:lpstr>
      <vt:lpstr>Medial Temporal Lobe</vt:lpstr>
      <vt:lpstr>The hippocampus and the medial temporal lobe - damage and memory</vt:lpstr>
      <vt:lpstr>The hippocampus and the medial temporal lobe - damage and memory</vt:lpstr>
      <vt:lpstr>Deep within the temporal lobe - the amygdala</vt:lpstr>
      <vt:lpstr>Consolidation theory</vt:lpstr>
      <vt:lpstr>Consolidation theory</vt:lpstr>
      <vt:lpstr>RELIABILITY OF MEMORY</vt:lpstr>
      <vt:lpstr>Reliability of memory</vt:lpstr>
      <vt:lpstr>Effects of brain damage</vt:lpstr>
      <vt:lpstr>Amnesia</vt:lpstr>
      <vt:lpstr>Amnesia</vt:lpstr>
      <vt:lpstr>Dementia</vt:lpstr>
      <vt:lpstr>Alzheimer’s Disease</vt:lpstr>
      <vt:lpstr>Alzheimer’s Disease</vt:lpstr>
      <vt:lpstr>Alzheimer’s Disease - symptoms</vt:lpstr>
      <vt:lpstr>Measures of retention - recall</vt:lpstr>
      <vt:lpstr>Measures of retention - recall</vt:lpstr>
      <vt:lpstr>Measures of retention - Relearning</vt:lpstr>
      <vt:lpstr>Comparing measures of retention - sensitivity</vt:lpstr>
      <vt:lpstr>Reliability of memory</vt:lpstr>
      <vt:lpstr>Elaboration and organisation</vt:lpstr>
      <vt:lpstr>Context and State Dependent Cues</vt:lpstr>
      <vt:lpstr>Serial Position Effect</vt:lpstr>
      <vt:lpstr>Serial Position Effect</vt:lpstr>
      <vt:lpstr>Accuracy of memory - reconstruction</vt:lpstr>
      <vt:lpstr>Why so many errors?</vt:lpstr>
      <vt:lpstr>Loftus’ Leading Question research</vt:lpstr>
      <vt:lpstr>PowerPoint Presentation</vt:lpstr>
      <vt:lpstr>Loftus - study 1</vt:lpstr>
      <vt:lpstr>Results - Study 1</vt:lpstr>
      <vt:lpstr>Loftus -  Study 2</vt:lpstr>
      <vt:lpstr>Loftus - Study 2</vt:lpstr>
      <vt:lpstr>Loftus study 2 results</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REVISION LECTURE</dc:title>
  <cp:lastModifiedBy>bird.nima.a@scsc.vic.edu.au</cp:lastModifiedBy>
  <cp:revision>1</cp:revision>
  <dcterms:modified xsi:type="dcterms:W3CDTF">2018-06-05T03:09:03Z</dcterms:modified>
</cp:coreProperties>
</file>