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2"/>
  </p:notesMasterIdLst>
  <p:handoutMasterIdLst>
    <p:handoutMasterId r:id="rId73"/>
  </p:handoutMasterIdLst>
  <p:sldIdLst>
    <p:sldId id="440" r:id="rId2"/>
    <p:sldId id="452" r:id="rId3"/>
    <p:sldId id="453" r:id="rId4"/>
    <p:sldId id="441" r:id="rId5"/>
    <p:sldId id="454" r:id="rId6"/>
    <p:sldId id="455" r:id="rId7"/>
    <p:sldId id="456" r:id="rId8"/>
    <p:sldId id="457" r:id="rId9"/>
    <p:sldId id="458" r:id="rId10"/>
    <p:sldId id="462" r:id="rId11"/>
    <p:sldId id="442" r:id="rId12"/>
    <p:sldId id="459" r:id="rId13"/>
    <p:sldId id="443" r:id="rId14"/>
    <p:sldId id="460" r:id="rId15"/>
    <p:sldId id="461" r:id="rId16"/>
    <p:sldId id="463" r:id="rId17"/>
    <p:sldId id="464" r:id="rId18"/>
    <p:sldId id="465" r:id="rId19"/>
    <p:sldId id="466" r:id="rId20"/>
    <p:sldId id="467" r:id="rId21"/>
    <p:sldId id="468" r:id="rId22"/>
    <p:sldId id="469" r:id="rId23"/>
    <p:sldId id="445" r:id="rId24"/>
    <p:sldId id="444" r:id="rId25"/>
    <p:sldId id="470" r:id="rId26"/>
    <p:sldId id="471" r:id="rId27"/>
    <p:sldId id="472" r:id="rId28"/>
    <p:sldId id="473" r:id="rId29"/>
    <p:sldId id="474" r:id="rId30"/>
    <p:sldId id="446" r:id="rId31"/>
    <p:sldId id="447" r:id="rId32"/>
    <p:sldId id="448" r:id="rId33"/>
    <p:sldId id="449" r:id="rId34"/>
    <p:sldId id="450" r:id="rId35"/>
    <p:sldId id="451" r:id="rId36"/>
    <p:sldId id="363" r:id="rId37"/>
    <p:sldId id="312" r:id="rId38"/>
    <p:sldId id="417" r:id="rId39"/>
    <p:sldId id="475" r:id="rId40"/>
    <p:sldId id="365" r:id="rId41"/>
    <p:sldId id="420" r:id="rId42"/>
    <p:sldId id="422" r:id="rId43"/>
    <p:sldId id="476" r:id="rId44"/>
    <p:sldId id="423" r:id="rId45"/>
    <p:sldId id="477" r:id="rId46"/>
    <p:sldId id="424" r:id="rId47"/>
    <p:sldId id="425" r:id="rId48"/>
    <p:sldId id="478" r:id="rId49"/>
    <p:sldId id="426" r:id="rId50"/>
    <p:sldId id="479" r:id="rId51"/>
    <p:sldId id="427" r:id="rId52"/>
    <p:sldId id="480" r:id="rId53"/>
    <p:sldId id="428" r:id="rId54"/>
    <p:sldId id="429" r:id="rId55"/>
    <p:sldId id="430" r:id="rId56"/>
    <p:sldId id="433" r:id="rId57"/>
    <p:sldId id="434" r:id="rId58"/>
    <p:sldId id="436" r:id="rId59"/>
    <p:sldId id="340" r:id="rId60"/>
    <p:sldId id="341" r:id="rId61"/>
    <p:sldId id="342" r:id="rId62"/>
    <p:sldId id="343" r:id="rId63"/>
    <p:sldId id="344" r:id="rId64"/>
    <p:sldId id="345" r:id="rId65"/>
    <p:sldId id="346" r:id="rId66"/>
    <p:sldId id="347" r:id="rId67"/>
    <p:sldId id="348" r:id="rId68"/>
    <p:sldId id="349" r:id="rId69"/>
    <p:sldId id="439" r:id="rId70"/>
    <p:sldId id="310" r:id="rId7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Liu" initials="H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CAB"/>
    <a:srgbClr val="F9C5B3"/>
    <a:srgbClr val="97D3B7"/>
    <a:srgbClr val="F59CBE"/>
    <a:srgbClr val="F6AA94"/>
    <a:srgbClr val="6B9CCB"/>
    <a:srgbClr val="448ABF"/>
    <a:srgbClr val="D1E394"/>
    <a:srgbClr val="E6F0C7"/>
    <a:srgbClr val="D6E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3"/>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6"/>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0000"/>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88156" autoAdjust="0"/>
  </p:normalViewPr>
  <p:slideViewPr>
    <p:cSldViewPr snapToGrid="0" snapToObjects="1">
      <p:cViewPr>
        <p:scale>
          <a:sx n="115" d="100"/>
          <a:sy n="115" d="100"/>
        </p:scale>
        <p:origin x="552" y="-360"/>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99" d="100"/>
          <a:sy n="99" d="100"/>
        </p:scale>
        <p:origin x="329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56D8A-37A9-4F9F-8ACB-EC2960AAB358}"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E9122007-56B9-4849-A76C-80619A8B2F50}">
      <dgm:prSet phldrT="[Text]"/>
      <dgm:spPr>
        <a:solidFill>
          <a:srgbClr val="C6DE7A"/>
        </a:solidFill>
      </dgm:spPr>
      <dgm:t>
        <a:bodyPr/>
        <a:lstStyle/>
        <a:p>
          <a:r>
            <a:rPr lang="en-US" b="1" dirty="0">
              <a:latin typeface="Arial" panose="020B0604020202020204" pitchFamily="34" charset="0"/>
            </a:rPr>
            <a:t>Biological</a:t>
          </a:r>
        </a:p>
      </dgm:t>
    </dgm:pt>
    <dgm:pt modelId="{1EEFEC62-4438-4421-96C2-B9D022665153}" type="parTrans" cxnId="{F82D4EF2-FDAE-475D-8682-303775C790A5}">
      <dgm:prSet/>
      <dgm:spPr/>
      <dgm:t>
        <a:bodyPr/>
        <a:lstStyle/>
        <a:p>
          <a:endParaRPr lang="en-US">
            <a:latin typeface="Whitney Office" panose="02000000000000000000" pitchFamily="2" charset="0"/>
          </a:endParaRPr>
        </a:p>
      </dgm:t>
    </dgm:pt>
    <dgm:pt modelId="{5E30DEFA-28AB-434B-9277-2D8C1D92C7E8}" type="sibTrans" cxnId="{F82D4EF2-FDAE-475D-8682-303775C790A5}">
      <dgm:prSet/>
      <dgm:spPr/>
      <dgm:t>
        <a:bodyPr/>
        <a:lstStyle/>
        <a:p>
          <a:endParaRPr lang="en-US">
            <a:latin typeface="Whitney Office" panose="02000000000000000000" pitchFamily="2" charset="0"/>
          </a:endParaRPr>
        </a:p>
      </dgm:t>
    </dgm:pt>
    <dgm:pt modelId="{737EFEE8-DE8D-44F8-8AD7-113AB1714278}">
      <dgm:prSet phldrT="[Text]"/>
      <dgm:spPr/>
      <dgm:t>
        <a:bodyPr/>
        <a:lstStyle/>
        <a:p>
          <a:r>
            <a:rPr lang="en-US" b="0" i="0" dirty="0" err="1">
              <a:latin typeface="Arial" panose="020B0604020202020204" pitchFamily="34" charset="0"/>
            </a:rPr>
            <a:t>Benzodiazopines</a:t>
          </a:r>
          <a:r>
            <a:rPr lang="en-US" b="0" i="0" dirty="0">
              <a:latin typeface="Arial" panose="020B0604020202020204" pitchFamily="34" charset="0"/>
            </a:rPr>
            <a:t> &amp; relaxation techniques</a:t>
          </a:r>
          <a:endParaRPr lang="en-US" dirty="0">
            <a:latin typeface="Arial" panose="020B0604020202020204" pitchFamily="34" charset="0"/>
          </a:endParaRPr>
        </a:p>
      </dgm:t>
    </dgm:pt>
    <dgm:pt modelId="{86F308C5-3B31-4639-BDE9-CD29283A3550}" type="parTrans" cxnId="{05C6FE7F-1C2A-4C43-BDA2-340AAA383B2E}">
      <dgm:prSet/>
      <dgm:spPr/>
      <dgm:t>
        <a:bodyPr/>
        <a:lstStyle/>
        <a:p>
          <a:endParaRPr lang="en-US">
            <a:latin typeface="Whitney Office" panose="02000000000000000000" pitchFamily="2" charset="0"/>
          </a:endParaRPr>
        </a:p>
      </dgm:t>
    </dgm:pt>
    <dgm:pt modelId="{B5C822F8-C6BF-4E3E-B680-0F664A0A58C7}" type="sibTrans" cxnId="{05C6FE7F-1C2A-4C43-BDA2-340AAA383B2E}">
      <dgm:prSet/>
      <dgm:spPr/>
      <dgm:t>
        <a:bodyPr/>
        <a:lstStyle/>
        <a:p>
          <a:endParaRPr lang="en-US">
            <a:latin typeface="Whitney Office" panose="02000000000000000000" pitchFamily="2" charset="0"/>
          </a:endParaRPr>
        </a:p>
      </dgm:t>
    </dgm:pt>
    <dgm:pt modelId="{9DC3DE76-6E51-4C78-AE97-A8ED7AE37631}">
      <dgm:prSet phldrT="[Text]"/>
      <dgm:spPr>
        <a:solidFill>
          <a:srgbClr val="7DCAA8"/>
        </a:solidFill>
      </dgm:spPr>
      <dgm:t>
        <a:bodyPr/>
        <a:lstStyle/>
        <a:p>
          <a:r>
            <a:rPr lang="en-AU" b="1" i="0" dirty="0">
              <a:latin typeface="Arial" panose="020B0604020202020204" pitchFamily="34" charset="0"/>
            </a:rPr>
            <a:t>Psychological</a:t>
          </a:r>
          <a:endParaRPr lang="en-US" b="1" dirty="0">
            <a:latin typeface="Arial" panose="020B0604020202020204" pitchFamily="34" charset="0"/>
          </a:endParaRPr>
        </a:p>
      </dgm:t>
    </dgm:pt>
    <dgm:pt modelId="{A658733E-44E3-4C6D-803A-F8BC2B38087C}" type="parTrans" cxnId="{3AAF83D4-0021-4B31-BC61-BCF3D07C5ECB}">
      <dgm:prSet/>
      <dgm:spPr/>
      <dgm:t>
        <a:bodyPr/>
        <a:lstStyle/>
        <a:p>
          <a:endParaRPr lang="en-US">
            <a:latin typeface="Whitney Office" panose="02000000000000000000" pitchFamily="2" charset="0"/>
          </a:endParaRPr>
        </a:p>
      </dgm:t>
    </dgm:pt>
    <dgm:pt modelId="{D897F60E-7FE3-480B-8977-533786D246FD}" type="sibTrans" cxnId="{3AAF83D4-0021-4B31-BC61-BCF3D07C5ECB}">
      <dgm:prSet/>
      <dgm:spPr/>
      <dgm:t>
        <a:bodyPr/>
        <a:lstStyle/>
        <a:p>
          <a:endParaRPr lang="en-US">
            <a:latin typeface="Whitney Office" panose="02000000000000000000" pitchFamily="2" charset="0"/>
          </a:endParaRPr>
        </a:p>
      </dgm:t>
    </dgm:pt>
    <dgm:pt modelId="{E8E7A8F2-89A2-4924-A51A-124D64CFA3CF}">
      <dgm:prSet phldrT="[Text]"/>
      <dgm:spPr/>
      <dgm:t>
        <a:bodyPr/>
        <a:lstStyle/>
        <a:p>
          <a:r>
            <a:rPr lang="en-US" b="0" i="0" dirty="0">
              <a:latin typeface="Arial" panose="020B0604020202020204" pitchFamily="34" charset="0"/>
            </a:rPr>
            <a:t>Cognitive </a:t>
          </a:r>
          <a:r>
            <a:rPr lang="en-US" b="0" i="0" dirty="0" err="1">
              <a:latin typeface="Arial" panose="020B0604020202020204" pitchFamily="34" charset="0"/>
            </a:rPr>
            <a:t>behavioural</a:t>
          </a:r>
          <a:r>
            <a:rPr lang="en-US" b="0" i="0" dirty="0">
              <a:latin typeface="Arial" panose="020B0604020202020204" pitchFamily="34" charset="0"/>
            </a:rPr>
            <a:t> therapy &amp; systematic </a:t>
          </a:r>
          <a:r>
            <a:rPr lang="en-US" b="0" i="0" dirty="0" err="1">
              <a:latin typeface="Arial" panose="020B0604020202020204" pitchFamily="34" charset="0"/>
            </a:rPr>
            <a:t>desensitisation</a:t>
          </a:r>
          <a:endParaRPr lang="en-US" dirty="0">
            <a:latin typeface="Arial" panose="020B0604020202020204" pitchFamily="34" charset="0"/>
          </a:endParaRPr>
        </a:p>
      </dgm:t>
    </dgm:pt>
    <dgm:pt modelId="{D3E1F787-AF36-46BA-BF65-66559DD89C7B}" type="parTrans" cxnId="{06FF1CBA-C820-4BA0-9B6D-27BE52E853D8}">
      <dgm:prSet/>
      <dgm:spPr/>
      <dgm:t>
        <a:bodyPr/>
        <a:lstStyle/>
        <a:p>
          <a:endParaRPr lang="en-US">
            <a:latin typeface="Whitney Office" panose="02000000000000000000" pitchFamily="2" charset="0"/>
          </a:endParaRPr>
        </a:p>
      </dgm:t>
    </dgm:pt>
    <dgm:pt modelId="{BD5073C4-20DE-4E53-82A3-2C73CF63CCF6}" type="sibTrans" cxnId="{06FF1CBA-C820-4BA0-9B6D-27BE52E853D8}">
      <dgm:prSet/>
      <dgm:spPr/>
      <dgm:t>
        <a:bodyPr/>
        <a:lstStyle/>
        <a:p>
          <a:endParaRPr lang="en-US">
            <a:latin typeface="Whitney Office" panose="02000000000000000000" pitchFamily="2" charset="0"/>
          </a:endParaRPr>
        </a:p>
      </dgm:t>
    </dgm:pt>
    <dgm:pt modelId="{D38785F9-D2A4-407C-B999-6365A38ABE14}">
      <dgm:prSet phldrT="[Text]"/>
      <dgm:spPr>
        <a:solidFill>
          <a:srgbClr val="EF579A"/>
        </a:solidFill>
      </dgm:spPr>
      <dgm:t>
        <a:bodyPr/>
        <a:lstStyle/>
        <a:p>
          <a:r>
            <a:rPr lang="en-AU" b="1" i="0" dirty="0">
              <a:latin typeface="Arial" panose="020B0604020202020204" pitchFamily="34" charset="0"/>
            </a:rPr>
            <a:t>Social </a:t>
          </a:r>
          <a:endParaRPr lang="en-US" b="1" dirty="0">
            <a:latin typeface="Arial" panose="020B0604020202020204" pitchFamily="34" charset="0"/>
          </a:endParaRPr>
        </a:p>
      </dgm:t>
    </dgm:pt>
    <dgm:pt modelId="{A5C12D37-48A5-4B59-A835-0C00520CAADE}" type="parTrans" cxnId="{6097AE97-84C2-434B-BD5C-F2170BDF94BE}">
      <dgm:prSet/>
      <dgm:spPr/>
      <dgm:t>
        <a:bodyPr/>
        <a:lstStyle/>
        <a:p>
          <a:endParaRPr lang="en-US">
            <a:latin typeface="Whitney Office" panose="02000000000000000000" pitchFamily="2" charset="0"/>
          </a:endParaRPr>
        </a:p>
      </dgm:t>
    </dgm:pt>
    <dgm:pt modelId="{54E6A9AE-E5AF-44D1-B594-0F8D2F54313D}" type="sibTrans" cxnId="{6097AE97-84C2-434B-BD5C-F2170BDF94BE}">
      <dgm:prSet/>
      <dgm:spPr/>
      <dgm:t>
        <a:bodyPr/>
        <a:lstStyle/>
        <a:p>
          <a:endParaRPr lang="en-US">
            <a:latin typeface="Whitney Office" panose="02000000000000000000" pitchFamily="2" charset="0"/>
          </a:endParaRPr>
        </a:p>
      </dgm:t>
    </dgm:pt>
    <dgm:pt modelId="{75C882EC-025E-4861-9A23-4CB88EC20285}">
      <dgm:prSet phldrT="[Text]"/>
      <dgm:spPr>
        <a:solidFill>
          <a:srgbClr val="FBDDE8"/>
        </a:solidFill>
        <a:ln>
          <a:noFill/>
        </a:ln>
      </dgm:spPr>
      <dgm:t>
        <a:bodyPr/>
        <a:lstStyle/>
        <a:p>
          <a:r>
            <a:rPr lang="en-AU" b="0" i="0" dirty="0">
              <a:latin typeface="Arial" panose="020B0604020202020204" pitchFamily="34" charset="0"/>
            </a:rPr>
            <a:t>Psychoeducation for families</a:t>
          </a:r>
          <a:endParaRPr lang="en-US" dirty="0">
            <a:latin typeface="Arial" panose="020B0604020202020204" pitchFamily="34" charset="0"/>
          </a:endParaRPr>
        </a:p>
      </dgm:t>
    </dgm:pt>
    <dgm:pt modelId="{0D543FC8-5A33-4EEF-A50B-135D39E3099F}" type="parTrans" cxnId="{2302DF1A-3E6D-4158-80FE-D18432B54463}">
      <dgm:prSet/>
      <dgm:spPr/>
      <dgm:t>
        <a:bodyPr/>
        <a:lstStyle/>
        <a:p>
          <a:endParaRPr lang="en-US">
            <a:latin typeface="Whitney Office" panose="02000000000000000000" pitchFamily="2" charset="0"/>
          </a:endParaRPr>
        </a:p>
      </dgm:t>
    </dgm:pt>
    <dgm:pt modelId="{194C7484-5CB0-4A1E-ADB8-E8A61ACD874B}" type="sibTrans" cxnId="{2302DF1A-3E6D-4158-80FE-D18432B54463}">
      <dgm:prSet/>
      <dgm:spPr/>
      <dgm:t>
        <a:bodyPr/>
        <a:lstStyle/>
        <a:p>
          <a:endParaRPr lang="en-US">
            <a:latin typeface="Whitney Office" panose="02000000000000000000" pitchFamily="2" charset="0"/>
          </a:endParaRPr>
        </a:p>
      </dgm:t>
    </dgm:pt>
    <dgm:pt modelId="{8E9A3483-1672-49E3-BEF4-B9C4945AC68A}" type="pres">
      <dgm:prSet presAssocID="{58056D8A-37A9-4F9F-8ACB-EC2960AAB358}" presName="Name0" presStyleCnt="0">
        <dgm:presLayoutVars>
          <dgm:dir/>
          <dgm:animLvl val="lvl"/>
          <dgm:resizeHandles val="exact"/>
        </dgm:presLayoutVars>
      </dgm:prSet>
      <dgm:spPr/>
      <dgm:t>
        <a:bodyPr/>
        <a:lstStyle/>
        <a:p>
          <a:endParaRPr lang="en-US"/>
        </a:p>
      </dgm:t>
    </dgm:pt>
    <dgm:pt modelId="{D6F2CF45-CC81-4E47-BAEC-242EFFAFC178}" type="pres">
      <dgm:prSet presAssocID="{E9122007-56B9-4849-A76C-80619A8B2F50}" presName="linNode" presStyleCnt="0"/>
      <dgm:spPr/>
    </dgm:pt>
    <dgm:pt modelId="{3746D83B-5B18-477A-8765-4D703FADEA4C}" type="pres">
      <dgm:prSet presAssocID="{E9122007-56B9-4849-A76C-80619A8B2F50}" presName="parentText" presStyleLbl="node1" presStyleIdx="0" presStyleCnt="3">
        <dgm:presLayoutVars>
          <dgm:chMax val="1"/>
          <dgm:bulletEnabled val="1"/>
        </dgm:presLayoutVars>
      </dgm:prSet>
      <dgm:spPr/>
      <dgm:t>
        <a:bodyPr/>
        <a:lstStyle/>
        <a:p>
          <a:endParaRPr lang="en-US"/>
        </a:p>
      </dgm:t>
    </dgm:pt>
    <dgm:pt modelId="{8BFD3F14-8E9C-4BD6-9F19-390D0B177E23}" type="pres">
      <dgm:prSet presAssocID="{E9122007-56B9-4849-A76C-80619A8B2F50}" presName="descendantText" presStyleLbl="alignAccFollowNode1" presStyleIdx="0" presStyleCnt="3">
        <dgm:presLayoutVars>
          <dgm:bulletEnabled val="1"/>
        </dgm:presLayoutVars>
      </dgm:prSet>
      <dgm:spPr/>
      <dgm:t>
        <a:bodyPr/>
        <a:lstStyle/>
        <a:p>
          <a:endParaRPr lang="en-US"/>
        </a:p>
      </dgm:t>
    </dgm:pt>
    <dgm:pt modelId="{5C18D7BC-CCB5-45AB-87B6-05C0A0B9BC05}" type="pres">
      <dgm:prSet presAssocID="{5E30DEFA-28AB-434B-9277-2D8C1D92C7E8}" presName="sp" presStyleCnt="0"/>
      <dgm:spPr/>
    </dgm:pt>
    <dgm:pt modelId="{894FE702-887F-408E-B037-8816FFDDB4AD}" type="pres">
      <dgm:prSet presAssocID="{9DC3DE76-6E51-4C78-AE97-A8ED7AE37631}" presName="linNode" presStyleCnt="0"/>
      <dgm:spPr/>
    </dgm:pt>
    <dgm:pt modelId="{3F13CE19-BC03-4A43-9A70-454FC410F2D9}" type="pres">
      <dgm:prSet presAssocID="{9DC3DE76-6E51-4C78-AE97-A8ED7AE37631}" presName="parentText" presStyleLbl="node1" presStyleIdx="1" presStyleCnt="3">
        <dgm:presLayoutVars>
          <dgm:chMax val="1"/>
          <dgm:bulletEnabled val="1"/>
        </dgm:presLayoutVars>
      </dgm:prSet>
      <dgm:spPr/>
      <dgm:t>
        <a:bodyPr/>
        <a:lstStyle/>
        <a:p>
          <a:endParaRPr lang="en-US"/>
        </a:p>
      </dgm:t>
    </dgm:pt>
    <dgm:pt modelId="{3B5BAEE3-B485-4A23-946A-06AFC0511049}" type="pres">
      <dgm:prSet presAssocID="{9DC3DE76-6E51-4C78-AE97-A8ED7AE37631}" presName="descendantText" presStyleLbl="alignAccFollowNode1" presStyleIdx="1" presStyleCnt="3">
        <dgm:presLayoutVars>
          <dgm:bulletEnabled val="1"/>
        </dgm:presLayoutVars>
      </dgm:prSet>
      <dgm:spPr/>
      <dgm:t>
        <a:bodyPr/>
        <a:lstStyle/>
        <a:p>
          <a:endParaRPr lang="en-US"/>
        </a:p>
      </dgm:t>
    </dgm:pt>
    <dgm:pt modelId="{E5B37FE5-09E1-4CC1-A436-FF7478A46258}" type="pres">
      <dgm:prSet presAssocID="{D897F60E-7FE3-480B-8977-533786D246FD}" presName="sp" presStyleCnt="0"/>
      <dgm:spPr/>
    </dgm:pt>
    <dgm:pt modelId="{239BFBBE-1BC0-412B-BD34-5924433BB2FF}" type="pres">
      <dgm:prSet presAssocID="{D38785F9-D2A4-407C-B999-6365A38ABE14}" presName="linNode" presStyleCnt="0"/>
      <dgm:spPr/>
    </dgm:pt>
    <dgm:pt modelId="{4A006AAB-6F83-48DF-9CEA-9DDE2A38ADCC}" type="pres">
      <dgm:prSet presAssocID="{D38785F9-D2A4-407C-B999-6365A38ABE14}" presName="parentText" presStyleLbl="node1" presStyleIdx="2" presStyleCnt="3">
        <dgm:presLayoutVars>
          <dgm:chMax val="1"/>
          <dgm:bulletEnabled val="1"/>
        </dgm:presLayoutVars>
      </dgm:prSet>
      <dgm:spPr/>
      <dgm:t>
        <a:bodyPr/>
        <a:lstStyle/>
        <a:p>
          <a:endParaRPr lang="en-US"/>
        </a:p>
      </dgm:t>
    </dgm:pt>
    <dgm:pt modelId="{07E4B5F4-6598-47A3-8273-96AA109C4A22}" type="pres">
      <dgm:prSet presAssocID="{D38785F9-D2A4-407C-B999-6365A38ABE14}" presName="descendantText" presStyleLbl="alignAccFollowNode1" presStyleIdx="2" presStyleCnt="3">
        <dgm:presLayoutVars>
          <dgm:bulletEnabled val="1"/>
        </dgm:presLayoutVars>
      </dgm:prSet>
      <dgm:spPr/>
      <dgm:t>
        <a:bodyPr/>
        <a:lstStyle/>
        <a:p>
          <a:endParaRPr lang="en-US"/>
        </a:p>
      </dgm:t>
    </dgm:pt>
  </dgm:ptLst>
  <dgm:cxnLst>
    <dgm:cxn modelId="{7F501A6C-338F-48C8-9118-AD458C03C879}" type="presOf" srcId="{D38785F9-D2A4-407C-B999-6365A38ABE14}" destId="{4A006AAB-6F83-48DF-9CEA-9DDE2A38ADCC}" srcOrd="0" destOrd="0" presId="urn:microsoft.com/office/officeart/2005/8/layout/vList5"/>
    <dgm:cxn modelId="{2F63AF9D-2FED-4447-9460-3D5351F1EE5D}" type="presOf" srcId="{75C882EC-025E-4861-9A23-4CB88EC20285}" destId="{07E4B5F4-6598-47A3-8273-96AA109C4A22}" srcOrd="0" destOrd="0" presId="urn:microsoft.com/office/officeart/2005/8/layout/vList5"/>
    <dgm:cxn modelId="{05C6FE7F-1C2A-4C43-BDA2-340AAA383B2E}" srcId="{E9122007-56B9-4849-A76C-80619A8B2F50}" destId="{737EFEE8-DE8D-44F8-8AD7-113AB1714278}" srcOrd="0" destOrd="0" parTransId="{86F308C5-3B31-4639-BDE9-CD29283A3550}" sibTransId="{B5C822F8-C6BF-4E3E-B680-0F664A0A58C7}"/>
    <dgm:cxn modelId="{2302DF1A-3E6D-4158-80FE-D18432B54463}" srcId="{D38785F9-D2A4-407C-B999-6365A38ABE14}" destId="{75C882EC-025E-4861-9A23-4CB88EC20285}" srcOrd="0" destOrd="0" parTransId="{0D543FC8-5A33-4EEF-A50B-135D39E3099F}" sibTransId="{194C7484-5CB0-4A1E-ADB8-E8A61ACD874B}"/>
    <dgm:cxn modelId="{3AAF83D4-0021-4B31-BC61-BCF3D07C5ECB}" srcId="{58056D8A-37A9-4F9F-8ACB-EC2960AAB358}" destId="{9DC3DE76-6E51-4C78-AE97-A8ED7AE37631}" srcOrd="1" destOrd="0" parTransId="{A658733E-44E3-4C6D-803A-F8BC2B38087C}" sibTransId="{D897F60E-7FE3-480B-8977-533786D246FD}"/>
    <dgm:cxn modelId="{6097AE97-84C2-434B-BD5C-F2170BDF94BE}" srcId="{58056D8A-37A9-4F9F-8ACB-EC2960AAB358}" destId="{D38785F9-D2A4-407C-B999-6365A38ABE14}" srcOrd="2" destOrd="0" parTransId="{A5C12D37-48A5-4B59-A835-0C00520CAADE}" sibTransId="{54E6A9AE-E5AF-44D1-B594-0F8D2F54313D}"/>
    <dgm:cxn modelId="{ADD23C56-DDCE-478E-89C0-9040623CCAFC}" type="presOf" srcId="{737EFEE8-DE8D-44F8-8AD7-113AB1714278}" destId="{8BFD3F14-8E9C-4BD6-9F19-390D0B177E23}" srcOrd="0" destOrd="0" presId="urn:microsoft.com/office/officeart/2005/8/layout/vList5"/>
    <dgm:cxn modelId="{9E0661B4-4226-4B5F-A662-72540635D24C}" type="presOf" srcId="{E8E7A8F2-89A2-4924-A51A-124D64CFA3CF}" destId="{3B5BAEE3-B485-4A23-946A-06AFC0511049}" srcOrd="0" destOrd="0" presId="urn:microsoft.com/office/officeart/2005/8/layout/vList5"/>
    <dgm:cxn modelId="{7E5B2D51-B614-4FE7-B8FE-F331B04567CD}" type="presOf" srcId="{E9122007-56B9-4849-A76C-80619A8B2F50}" destId="{3746D83B-5B18-477A-8765-4D703FADEA4C}" srcOrd="0" destOrd="0" presId="urn:microsoft.com/office/officeart/2005/8/layout/vList5"/>
    <dgm:cxn modelId="{0F935674-23F3-4A4B-823E-42BE5985208B}" type="presOf" srcId="{58056D8A-37A9-4F9F-8ACB-EC2960AAB358}" destId="{8E9A3483-1672-49E3-BEF4-B9C4945AC68A}" srcOrd="0" destOrd="0" presId="urn:microsoft.com/office/officeart/2005/8/layout/vList5"/>
    <dgm:cxn modelId="{F82D4EF2-FDAE-475D-8682-303775C790A5}" srcId="{58056D8A-37A9-4F9F-8ACB-EC2960AAB358}" destId="{E9122007-56B9-4849-A76C-80619A8B2F50}" srcOrd="0" destOrd="0" parTransId="{1EEFEC62-4438-4421-96C2-B9D022665153}" sibTransId="{5E30DEFA-28AB-434B-9277-2D8C1D92C7E8}"/>
    <dgm:cxn modelId="{06FF1CBA-C820-4BA0-9B6D-27BE52E853D8}" srcId="{9DC3DE76-6E51-4C78-AE97-A8ED7AE37631}" destId="{E8E7A8F2-89A2-4924-A51A-124D64CFA3CF}" srcOrd="0" destOrd="0" parTransId="{D3E1F787-AF36-46BA-BF65-66559DD89C7B}" sibTransId="{BD5073C4-20DE-4E53-82A3-2C73CF63CCF6}"/>
    <dgm:cxn modelId="{0E68C60C-57B3-41B2-937A-571346EAEF86}" type="presOf" srcId="{9DC3DE76-6E51-4C78-AE97-A8ED7AE37631}" destId="{3F13CE19-BC03-4A43-9A70-454FC410F2D9}" srcOrd="0" destOrd="0" presId="urn:microsoft.com/office/officeart/2005/8/layout/vList5"/>
    <dgm:cxn modelId="{7FE6DA63-C010-4DA6-A3C4-66C866E5DB03}" type="presParOf" srcId="{8E9A3483-1672-49E3-BEF4-B9C4945AC68A}" destId="{D6F2CF45-CC81-4E47-BAEC-242EFFAFC178}" srcOrd="0" destOrd="0" presId="urn:microsoft.com/office/officeart/2005/8/layout/vList5"/>
    <dgm:cxn modelId="{696257F3-5A46-4602-A1B7-41FBE0DADA07}" type="presParOf" srcId="{D6F2CF45-CC81-4E47-BAEC-242EFFAFC178}" destId="{3746D83B-5B18-477A-8765-4D703FADEA4C}" srcOrd="0" destOrd="0" presId="urn:microsoft.com/office/officeart/2005/8/layout/vList5"/>
    <dgm:cxn modelId="{2738E646-1172-4938-9616-3DDE171B12B2}" type="presParOf" srcId="{D6F2CF45-CC81-4E47-BAEC-242EFFAFC178}" destId="{8BFD3F14-8E9C-4BD6-9F19-390D0B177E23}" srcOrd="1" destOrd="0" presId="urn:microsoft.com/office/officeart/2005/8/layout/vList5"/>
    <dgm:cxn modelId="{B79C0CC6-94EC-438A-BFE6-C14DF9DEDA7A}" type="presParOf" srcId="{8E9A3483-1672-49E3-BEF4-B9C4945AC68A}" destId="{5C18D7BC-CCB5-45AB-87B6-05C0A0B9BC05}" srcOrd="1" destOrd="0" presId="urn:microsoft.com/office/officeart/2005/8/layout/vList5"/>
    <dgm:cxn modelId="{B5796379-111E-4EB8-8072-9A0239771B31}" type="presParOf" srcId="{8E9A3483-1672-49E3-BEF4-B9C4945AC68A}" destId="{894FE702-887F-408E-B037-8816FFDDB4AD}" srcOrd="2" destOrd="0" presId="urn:microsoft.com/office/officeart/2005/8/layout/vList5"/>
    <dgm:cxn modelId="{C075365C-A9D7-44E5-A11F-9B8FCDE7F35F}" type="presParOf" srcId="{894FE702-887F-408E-B037-8816FFDDB4AD}" destId="{3F13CE19-BC03-4A43-9A70-454FC410F2D9}" srcOrd="0" destOrd="0" presId="urn:microsoft.com/office/officeart/2005/8/layout/vList5"/>
    <dgm:cxn modelId="{DC23DD2B-3D2B-4DB3-BF6F-7436FF20C31F}" type="presParOf" srcId="{894FE702-887F-408E-B037-8816FFDDB4AD}" destId="{3B5BAEE3-B485-4A23-946A-06AFC0511049}" srcOrd="1" destOrd="0" presId="urn:microsoft.com/office/officeart/2005/8/layout/vList5"/>
    <dgm:cxn modelId="{220FBB7B-896B-4EC2-BDF2-7E4C975F4DEF}" type="presParOf" srcId="{8E9A3483-1672-49E3-BEF4-B9C4945AC68A}" destId="{E5B37FE5-09E1-4CC1-A436-FF7478A46258}" srcOrd="3" destOrd="0" presId="urn:microsoft.com/office/officeart/2005/8/layout/vList5"/>
    <dgm:cxn modelId="{F919598A-5CE7-41A0-821C-C13EC2487A3E}" type="presParOf" srcId="{8E9A3483-1672-49E3-BEF4-B9C4945AC68A}" destId="{239BFBBE-1BC0-412B-BD34-5924433BB2FF}" srcOrd="4" destOrd="0" presId="urn:microsoft.com/office/officeart/2005/8/layout/vList5"/>
    <dgm:cxn modelId="{C44E523F-9578-4D15-A4E6-6FC35D990586}" type="presParOf" srcId="{239BFBBE-1BC0-412B-BD34-5924433BB2FF}" destId="{4A006AAB-6F83-48DF-9CEA-9DDE2A38ADCC}" srcOrd="0" destOrd="0" presId="urn:microsoft.com/office/officeart/2005/8/layout/vList5"/>
    <dgm:cxn modelId="{12703552-7E1C-4821-83CE-B513B6BBAA6D}" type="presParOf" srcId="{239BFBBE-1BC0-412B-BD34-5924433BB2FF}" destId="{07E4B5F4-6598-47A3-8273-96AA109C4A2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B01C2-97D0-4208-A72A-E103876B11C2}"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lang="en-US"/>
        </a:p>
      </dgm:t>
    </dgm:pt>
    <dgm:pt modelId="{56F78965-2A4A-4821-85D3-ABF1557EB0FE}">
      <dgm:prSet phldrT="[Text]" custT="1"/>
      <dgm:spPr>
        <a:solidFill>
          <a:srgbClr val="F6AA94"/>
        </a:solidFill>
      </dgm:spPr>
      <dgm:t>
        <a:bodyPr/>
        <a:lstStyle/>
        <a:p>
          <a:pPr>
            <a:lnSpc>
              <a:spcPct val="100000"/>
            </a:lnSpc>
          </a:pPr>
          <a:r>
            <a:rPr lang="en-US" sz="2400" b="1" dirty="0">
              <a:latin typeface="Arial" panose="020B0604020202020204" pitchFamily="34" charset="0"/>
            </a:rPr>
            <a:t>Feelings </a:t>
          </a:r>
        </a:p>
        <a:p>
          <a:pPr>
            <a:lnSpc>
              <a:spcPct val="100000"/>
            </a:lnSpc>
          </a:pPr>
          <a:r>
            <a:rPr lang="en-US" sz="1400" dirty="0">
              <a:latin typeface="Arial" panose="020B0604020202020204" pitchFamily="34" charset="0"/>
            </a:rPr>
            <a:t>Create behaviour</a:t>
          </a:r>
        </a:p>
      </dgm:t>
    </dgm:pt>
    <dgm:pt modelId="{87FA770F-F03A-4E0A-B175-C863A10CA026}" type="parTrans" cxnId="{C5C1EB09-D9BF-49FB-A29D-67D29CD613CE}">
      <dgm:prSet/>
      <dgm:spPr/>
      <dgm:t>
        <a:bodyPr/>
        <a:lstStyle/>
        <a:p>
          <a:endParaRPr lang="en-US">
            <a:latin typeface="Whitney Office" panose="02000000000000000000" pitchFamily="2" charset="0"/>
          </a:endParaRPr>
        </a:p>
      </dgm:t>
    </dgm:pt>
    <dgm:pt modelId="{C426E05E-9C91-4B0F-AE26-BE961511EF7B}" type="sibTrans" cxnId="{C5C1EB09-D9BF-49FB-A29D-67D29CD613CE}">
      <dgm:prSet/>
      <dgm:spPr/>
      <dgm:t>
        <a:bodyPr/>
        <a:lstStyle/>
        <a:p>
          <a:endParaRPr lang="en-US">
            <a:latin typeface="Whitney Office" panose="02000000000000000000" pitchFamily="2" charset="0"/>
          </a:endParaRPr>
        </a:p>
      </dgm:t>
    </dgm:pt>
    <dgm:pt modelId="{9527B6DE-DF6C-4D79-A72A-5581DC3C8747}">
      <dgm:prSet phldrT="[Text]" custT="1"/>
      <dgm:spPr>
        <a:solidFill>
          <a:srgbClr val="F59CBE"/>
        </a:solidFill>
      </dgm:spPr>
      <dgm:t>
        <a:bodyPr/>
        <a:lstStyle/>
        <a:p>
          <a:r>
            <a:rPr lang="en-US" sz="2000" b="1" dirty="0">
              <a:latin typeface="Arial" panose="020B0604020202020204" pitchFamily="34" charset="0"/>
            </a:rPr>
            <a:t>Behaviour </a:t>
          </a:r>
        </a:p>
        <a:p>
          <a:r>
            <a:rPr lang="en-US" sz="1400" b="0" dirty="0">
              <a:latin typeface="Arial" panose="020B0604020202020204" pitchFamily="34" charset="0"/>
            </a:rPr>
            <a:t>Creates thoughts</a:t>
          </a:r>
        </a:p>
      </dgm:t>
    </dgm:pt>
    <dgm:pt modelId="{4BF22903-EA02-4325-B034-E8553A3153FF}" type="parTrans" cxnId="{3DD5074A-5798-4FAB-8BEF-707DA846C43C}">
      <dgm:prSet/>
      <dgm:spPr/>
      <dgm:t>
        <a:bodyPr/>
        <a:lstStyle/>
        <a:p>
          <a:endParaRPr lang="en-US">
            <a:latin typeface="Whitney Office" panose="02000000000000000000" pitchFamily="2" charset="0"/>
          </a:endParaRPr>
        </a:p>
      </dgm:t>
    </dgm:pt>
    <dgm:pt modelId="{ABA94C63-60A5-4C99-967A-1E1CCF49CC35}" type="sibTrans" cxnId="{3DD5074A-5798-4FAB-8BEF-707DA846C43C}">
      <dgm:prSet/>
      <dgm:spPr/>
      <dgm:t>
        <a:bodyPr/>
        <a:lstStyle/>
        <a:p>
          <a:endParaRPr lang="en-US">
            <a:latin typeface="Whitney Office" panose="02000000000000000000" pitchFamily="2" charset="0"/>
          </a:endParaRPr>
        </a:p>
      </dgm:t>
    </dgm:pt>
    <dgm:pt modelId="{9C19998B-37F3-4A66-9B13-B1C8567EA7FD}">
      <dgm:prSet phldrT="[Text]" custT="1"/>
      <dgm:spPr>
        <a:solidFill>
          <a:srgbClr val="F7ACAB"/>
        </a:solidFill>
      </dgm:spPr>
      <dgm:t>
        <a:bodyPr/>
        <a:lstStyle/>
        <a:p>
          <a:r>
            <a:rPr lang="en-US" sz="2000" b="1" dirty="0">
              <a:latin typeface="Arial" panose="020B0604020202020204" pitchFamily="34" charset="0"/>
            </a:rPr>
            <a:t>Thoughts</a:t>
          </a:r>
          <a:r>
            <a:rPr lang="en-US" sz="2400" b="1" dirty="0">
              <a:latin typeface="Arial" panose="020B0604020202020204" pitchFamily="34" charset="0"/>
            </a:rPr>
            <a:t> </a:t>
          </a:r>
        </a:p>
        <a:p>
          <a:r>
            <a:rPr lang="en-US" sz="1400" b="0" dirty="0">
              <a:latin typeface="Arial" panose="020B0604020202020204" pitchFamily="34" charset="0"/>
            </a:rPr>
            <a:t>Create feelings</a:t>
          </a:r>
        </a:p>
      </dgm:t>
    </dgm:pt>
    <dgm:pt modelId="{B6298693-B8D7-48C8-9325-ED2D6030FEDA}" type="parTrans" cxnId="{070EAFE3-9158-4FE8-AF2A-F9C841F13784}">
      <dgm:prSet/>
      <dgm:spPr/>
      <dgm:t>
        <a:bodyPr/>
        <a:lstStyle/>
        <a:p>
          <a:endParaRPr lang="en-US">
            <a:latin typeface="Whitney Office" panose="02000000000000000000" pitchFamily="2" charset="0"/>
          </a:endParaRPr>
        </a:p>
      </dgm:t>
    </dgm:pt>
    <dgm:pt modelId="{FE42E307-5B97-4D22-B36F-03D75DED4E14}" type="sibTrans" cxnId="{070EAFE3-9158-4FE8-AF2A-F9C841F13784}">
      <dgm:prSet/>
      <dgm:spPr/>
      <dgm:t>
        <a:bodyPr/>
        <a:lstStyle/>
        <a:p>
          <a:endParaRPr lang="en-US">
            <a:latin typeface="Whitney Office" panose="02000000000000000000" pitchFamily="2" charset="0"/>
          </a:endParaRPr>
        </a:p>
      </dgm:t>
    </dgm:pt>
    <dgm:pt modelId="{C1F7CBDB-8E2E-4BFB-80E2-E99EF6610962}" type="pres">
      <dgm:prSet presAssocID="{3A3B01C2-97D0-4208-A72A-E103876B11C2}" presName="Name0" presStyleCnt="0">
        <dgm:presLayoutVars>
          <dgm:dir/>
          <dgm:resizeHandles val="exact"/>
        </dgm:presLayoutVars>
      </dgm:prSet>
      <dgm:spPr/>
      <dgm:t>
        <a:bodyPr/>
        <a:lstStyle/>
        <a:p>
          <a:endParaRPr lang="en-US"/>
        </a:p>
      </dgm:t>
    </dgm:pt>
    <dgm:pt modelId="{48ACEEF1-127C-4F8F-B070-01E1D566BE32}" type="pres">
      <dgm:prSet presAssocID="{3A3B01C2-97D0-4208-A72A-E103876B11C2}" presName="cycle" presStyleCnt="0"/>
      <dgm:spPr/>
    </dgm:pt>
    <dgm:pt modelId="{D777D58C-3F8A-403B-885F-60C89293170D}" type="pres">
      <dgm:prSet presAssocID="{56F78965-2A4A-4821-85D3-ABF1557EB0FE}" presName="nodeFirstNode" presStyleLbl="node1" presStyleIdx="0" presStyleCnt="3" custScaleX="64409" custScaleY="64409">
        <dgm:presLayoutVars>
          <dgm:bulletEnabled val="1"/>
        </dgm:presLayoutVars>
      </dgm:prSet>
      <dgm:spPr/>
      <dgm:t>
        <a:bodyPr/>
        <a:lstStyle/>
        <a:p>
          <a:endParaRPr lang="en-US"/>
        </a:p>
      </dgm:t>
    </dgm:pt>
    <dgm:pt modelId="{B9C9F979-9B85-44FB-808A-F141269F75A8}" type="pres">
      <dgm:prSet presAssocID="{C426E05E-9C91-4B0F-AE26-BE961511EF7B}" presName="sibTransFirstNode" presStyleLbl="bgShp" presStyleIdx="0" presStyleCnt="1"/>
      <dgm:spPr/>
      <dgm:t>
        <a:bodyPr/>
        <a:lstStyle/>
        <a:p>
          <a:endParaRPr lang="en-US"/>
        </a:p>
      </dgm:t>
    </dgm:pt>
    <dgm:pt modelId="{711F2429-3E01-44AB-869C-6C5229AEAF5F}" type="pres">
      <dgm:prSet presAssocID="{9527B6DE-DF6C-4D79-A72A-5581DC3C8747}" presName="nodeFollowingNodes" presStyleLbl="node1" presStyleIdx="1" presStyleCnt="3" custScaleX="65053" custScaleY="65053">
        <dgm:presLayoutVars>
          <dgm:bulletEnabled val="1"/>
        </dgm:presLayoutVars>
      </dgm:prSet>
      <dgm:spPr/>
      <dgm:t>
        <a:bodyPr/>
        <a:lstStyle/>
        <a:p>
          <a:endParaRPr lang="en-US"/>
        </a:p>
      </dgm:t>
    </dgm:pt>
    <dgm:pt modelId="{58F85986-1C60-4085-9BE2-CE51D73DAF1D}" type="pres">
      <dgm:prSet presAssocID="{9C19998B-37F3-4A66-9B13-B1C8567EA7FD}" presName="nodeFollowingNodes" presStyleLbl="node1" presStyleIdx="2" presStyleCnt="3" custScaleX="65662" custScaleY="65662">
        <dgm:presLayoutVars>
          <dgm:bulletEnabled val="1"/>
        </dgm:presLayoutVars>
      </dgm:prSet>
      <dgm:spPr/>
      <dgm:t>
        <a:bodyPr/>
        <a:lstStyle/>
        <a:p>
          <a:endParaRPr lang="en-US"/>
        </a:p>
      </dgm:t>
    </dgm:pt>
  </dgm:ptLst>
  <dgm:cxnLst>
    <dgm:cxn modelId="{3DD5074A-5798-4FAB-8BEF-707DA846C43C}" srcId="{3A3B01C2-97D0-4208-A72A-E103876B11C2}" destId="{9527B6DE-DF6C-4D79-A72A-5581DC3C8747}" srcOrd="1" destOrd="0" parTransId="{4BF22903-EA02-4325-B034-E8553A3153FF}" sibTransId="{ABA94C63-60A5-4C99-967A-1E1CCF49CC35}"/>
    <dgm:cxn modelId="{C5C1EB09-D9BF-49FB-A29D-67D29CD613CE}" srcId="{3A3B01C2-97D0-4208-A72A-E103876B11C2}" destId="{56F78965-2A4A-4821-85D3-ABF1557EB0FE}" srcOrd="0" destOrd="0" parTransId="{87FA770F-F03A-4E0A-B175-C863A10CA026}" sibTransId="{C426E05E-9C91-4B0F-AE26-BE961511EF7B}"/>
    <dgm:cxn modelId="{79ADDDA2-E278-4C7C-9222-DD717EA76569}" type="presOf" srcId="{C426E05E-9C91-4B0F-AE26-BE961511EF7B}" destId="{B9C9F979-9B85-44FB-808A-F141269F75A8}" srcOrd="0" destOrd="0" presId="urn:microsoft.com/office/officeart/2005/8/layout/cycle3"/>
    <dgm:cxn modelId="{449FFDA7-B461-4B79-9EBE-C0E416769B14}" type="presOf" srcId="{9527B6DE-DF6C-4D79-A72A-5581DC3C8747}" destId="{711F2429-3E01-44AB-869C-6C5229AEAF5F}" srcOrd="0" destOrd="0" presId="urn:microsoft.com/office/officeart/2005/8/layout/cycle3"/>
    <dgm:cxn modelId="{4DD886B4-7BC9-44B5-A6A5-AF93A646E0EC}" type="presOf" srcId="{3A3B01C2-97D0-4208-A72A-E103876B11C2}" destId="{C1F7CBDB-8E2E-4BFB-80E2-E99EF6610962}" srcOrd="0" destOrd="0" presId="urn:microsoft.com/office/officeart/2005/8/layout/cycle3"/>
    <dgm:cxn modelId="{4584F0A0-D2E3-4D63-B284-B70AB6C04088}" type="presOf" srcId="{9C19998B-37F3-4A66-9B13-B1C8567EA7FD}" destId="{58F85986-1C60-4085-9BE2-CE51D73DAF1D}" srcOrd="0" destOrd="0" presId="urn:microsoft.com/office/officeart/2005/8/layout/cycle3"/>
    <dgm:cxn modelId="{070EAFE3-9158-4FE8-AF2A-F9C841F13784}" srcId="{3A3B01C2-97D0-4208-A72A-E103876B11C2}" destId="{9C19998B-37F3-4A66-9B13-B1C8567EA7FD}" srcOrd="2" destOrd="0" parTransId="{B6298693-B8D7-48C8-9325-ED2D6030FEDA}" sibTransId="{FE42E307-5B97-4D22-B36F-03D75DED4E14}"/>
    <dgm:cxn modelId="{B0DFEC70-6C83-4594-BBA2-72833B492281}" type="presOf" srcId="{56F78965-2A4A-4821-85D3-ABF1557EB0FE}" destId="{D777D58C-3F8A-403B-885F-60C89293170D}" srcOrd="0" destOrd="0" presId="urn:microsoft.com/office/officeart/2005/8/layout/cycle3"/>
    <dgm:cxn modelId="{8011AA2D-3FF6-4EB2-B5BB-2EFED114E80C}" type="presParOf" srcId="{C1F7CBDB-8E2E-4BFB-80E2-E99EF6610962}" destId="{48ACEEF1-127C-4F8F-B070-01E1D566BE32}" srcOrd="0" destOrd="0" presId="urn:microsoft.com/office/officeart/2005/8/layout/cycle3"/>
    <dgm:cxn modelId="{FD45C266-F14B-4EF5-96E2-166D97CF0060}" type="presParOf" srcId="{48ACEEF1-127C-4F8F-B070-01E1D566BE32}" destId="{D777D58C-3F8A-403B-885F-60C89293170D}" srcOrd="0" destOrd="0" presId="urn:microsoft.com/office/officeart/2005/8/layout/cycle3"/>
    <dgm:cxn modelId="{D60F003E-2C48-4492-A204-29BEBE7BA704}" type="presParOf" srcId="{48ACEEF1-127C-4F8F-B070-01E1D566BE32}" destId="{B9C9F979-9B85-44FB-808A-F141269F75A8}" srcOrd="1" destOrd="0" presId="urn:microsoft.com/office/officeart/2005/8/layout/cycle3"/>
    <dgm:cxn modelId="{87BBE7BB-2093-4FCB-80FA-D8A5BCD69726}" type="presParOf" srcId="{48ACEEF1-127C-4F8F-B070-01E1D566BE32}" destId="{711F2429-3E01-44AB-869C-6C5229AEAF5F}" srcOrd="2" destOrd="0" presId="urn:microsoft.com/office/officeart/2005/8/layout/cycle3"/>
    <dgm:cxn modelId="{B8B455CA-FB39-4A6D-A04A-76D699DD6A1D}" type="presParOf" srcId="{48ACEEF1-127C-4F8F-B070-01E1D566BE32}" destId="{58F85986-1C60-4085-9BE2-CE51D73DAF1D}"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D3F14-8E9C-4BD6-9F19-390D0B177E23}">
      <dsp:nvSpPr>
        <dsp:cNvPr id="0" name=""/>
        <dsp:cNvSpPr/>
      </dsp:nvSpPr>
      <dsp:spPr>
        <a:xfrm rot="5400000">
          <a:off x="3914399" y="-1452433"/>
          <a:ext cx="994988" cy="415237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0" i="0" kern="1200" dirty="0" err="1">
              <a:latin typeface="Arial" panose="020B0604020202020204" pitchFamily="34" charset="0"/>
            </a:rPr>
            <a:t>Benzodiazopines</a:t>
          </a:r>
          <a:r>
            <a:rPr lang="en-US" sz="2200" b="0" i="0" kern="1200" dirty="0">
              <a:latin typeface="Arial" panose="020B0604020202020204" pitchFamily="34" charset="0"/>
            </a:rPr>
            <a:t> &amp; relaxation techniques</a:t>
          </a:r>
          <a:endParaRPr lang="en-US" sz="2200" kern="1200" dirty="0">
            <a:latin typeface="Arial" panose="020B0604020202020204" pitchFamily="34" charset="0"/>
          </a:endParaRPr>
        </a:p>
      </dsp:txBody>
      <dsp:txXfrm rot="-5400000">
        <a:off x="2335709" y="174828"/>
        <a:ext cx="4103799" cy="897846"/>
      </dsp:txXfrm>
    </dsp:sp>
    <dsp:sp modelId="{3746D83B-5B18-477A-8765-4D703FADEA4C}">
      <dsp:nvSpPr>
        <dsp:cNvPr id="0" name=""/>
        <dsp:cNvSpPr/>
      </dsp:nvSpPr>
      <dsp:spPr>
        <a:xfrm>
          <a:off x="0" y="1884"/>
          <a:ext cx="2335708" cy="1243735"/>
        </a:xfrm>
        <a:prstGeom prst="roundRect">
          <a:avLst/>
        </a:prstGeom>
        <a:solidFill>
          <a:srgbClr val="C6DE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kern="1200" dirty="0">
              <a:latin typeface="Arial" panose="020B0604020202020204" pitchFamily="34" charset="0"/>
            </a:rPr>
            <a:t>Biological</a:t>
          </a:r>
        </a:p>
      </dsp:txBody>
      <dsp:txXfrm>
        <a:off x="60714" y="62598"/>
        <a:ext cx="2214280" cy="1122307"/>
      </dsp:txXfrm>
    </dsp:sp>
    <dsp:sp modelId="{3B5BAEE3-B485-4A23-946A-06AFC0511049}">
      <dsp:nvSpPr>
        <dsp:cNvPr id="0" name=""/>
        <dsp:cNvSpPr/>
      </dsp:nvSpPr>
      <dsp:spPr>
        <a:xfrm rot="5400000">
          <a:off x="3914399" y="-146511"/>
          <a:ext cx="994988" cy="4152370"/>
        </a:xfrm>
        <a:prstGeom prst="round2SameRect">
          <a:avLst/>
        </a:prstGeom>
        <a:solidFill>
          <a:schemeClr val="accent3">
            <a:tint val="40000"/>
            <a:alpha val="90000"/>
            <a:hueOff val="5358426"/>
            <a:satOff val="-6896"/>
            <a:lumOff val="-537"/>
            <a:alphaOff val="0"/>
          </a:schemeClr>
        </a:solidFill>
        <a:ln w="25400" cap="flat" cmpd="sng" algn="ctr">
          <a:solidFill>
            <a:schemeClr val="accent3">
              <a:tint val="40000"/>
              <a:alpha val="90000"/>
              <a:hueOff val="5358426"/>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0" i="0" kern="1200" dirty="0">
              <a:latin typeface="Arial" panose="020B0604020202020204" pitchFamily="34" charset="0"/>
            </a:rPr>
            <a:t>Cognitive </a:t>
          </a:r>
          <a:r>
            <a:rPr lang="en-US" sz="2200" b="0" i="0" kern="1200" dirty="0" err="1">
              <a:latin typeface="Arial" panose="020B0604020202020204" pitchFamily="34" charset="0"/>
            </a:rPr>
            <a:t>behavioural</a:t>
          </a:r>
          <a:r>
            <a:rPr lang="en-US" sz="2200" b="0" i="0" kern="1200" dirty="0">
              <a:latin typeface="Arial" panose="020B0604020202020204" pitchFamily="34" charset="0"/>
            </a:rPr>
            <a:t> therapy &amp; systematic </a:t>
          </a:r>
          <a:r>
            <a:rPr lang="en-US" sz="2200" b="0" i="0" kern="1200" dirty="0" err="1">
              <a:latin typeface="Arial" panose="020B0604020202020204" pitchFamily="34" charset="0"/>
            </a:rPr>
            <a:t>desensitisation</a:t>
          </a:r>
          <a:endParaRPr lang="en-US" sz="2200" kern="1200" dirty="0">
            <a:latin typeface="Arial" panose="020B0604020202020204" pitchFamily="34" charset="0"/>
          </a:endParaRPr>
        </a:p>
      </dsp:txBody>
      <dsp:txXfrm rot="-5400000">
        <a:off x="2335709" y="1480750"/>
        <a:ext cx="4103799" cy="897846"/>
      </dsp:txXfrm>
    </dsp:sp>
    <dsp:sp modelId="{3F13CE19-BC03-4A43-9A70-454FC410F2D9}">
      <dsp:nvSpPr>
        <dsp:cNvPr id="0" name=""/>
        <dsp:cNvSpPr/>
      </dsp:nvSpPr>
      <dsp:spPr>
        <a:xfrm>
          <a:off x="0" y="1307806"/>
          <a:ext cx="2335708" cy="1243735"/>
        </a:xfrm>
        <a:prstGeom prst="roundRect">
          <a:avLst/>
        </a:prstGeom>
        <a:solidFill>
          <a:srgbClr val="7DCAA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AU" sz="2200" b="1" i="0" kern="1200" dirty="0">
              <a:latin typeface="Arial" panose="020B0604020202020204" pitchFamily="34" charset="0"/>
            </a:rPr>
            <a:t>Psychological</a:t>
          </a:r>
          <a:endParaRPr lang="en-US" sz="2200" b="1" kern="1200" dirty="0">
            <a:latin typeface="Arial" panose="020B0604020202020204" pitchFamily="34" charset="0"/>
          </a:endParaRPr>
        </a:p>
      </dsp:txBody>
      <dsp:txXfrm>
        <a:off x="60714" y="1368520"/>
        <a:ext cx="2214280" cy="1122307"/>
      </dsp:txXfrm>
    </dsp:sp>
    <dsp:sp modelId="{07E4B5F4-6598-47A3-8273-96AA109C4A22}">
      <dsp:nvSpPr>
        <dsp:cNvPr id="0" name=""/>
        <dsp:cNvSpPr/>
      </dsp:nvSpPr>
      <dsp:spPr>
        <a:xfrm rot="5400000">
          <a:off x="3914399" y="1159410"/>
          <a:ext cx="994988" cy="4152370"/>
        </a:xfrm>
        <a:prstGeom prst="round2SameRect">
          <a:avLst/>
        </a:prstGeom>
        <a:solidFill>
          <a:srgbClr val="FBDDE8"/>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AU" sz="2200" b="0" i="0" kern="1200" dirty="0">
              <a:latin typeface="Arial" panose="020B0604020202020204" pitchFamily="34" charset="0"/>
            </a:rPr>
            <a:t>Psychoeducation for families</a:t>
          </a:r>
          <a:endParaRPr lang="en-US" sz="2200" kern="1200" dirty="0">
            <a:latin typeface="Arial" panose="020B0604020202020204" pitchFamily="34" charset="0"/>
          </a:endParaRPr>
        </a:p>
      </dsp:txBody>
      <dsp:txXfrm rot="-5400000">
        <a:off x="2335709" y="2786672"/>
        <a:ext cx="4103799" cy="897846"/>
      </dsp:txXfrm>
    </dsp:sp>
    <dsp:sp modelId="{4A006AAB-6F83-48DF-9CEA-9DDE2A38ADCC}">
      <dsp:nvSpPr>
        <dsp:cNvPr id="0" name=""/>
        <dsp:cNvSpPr/>
      </dsp:nvSpPr>
      <dsp:spPr>
        <a:xfrm>
          <a:off x="0" y="2613728"/>
          <a:ext cx="2335708" cy="1243735"/>
        </a:xfrm>
        <a:prstGeom prst="roundRect">
          <a:avLst/>
        </a:prstGeom>
        <a:solidFill>
          <a:srgbClr val="EF57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AU" sz="2200" b="1" i="0" kern="1200" dirty="0">
              <a:latin typeface="Arial" panose="020B0604020202020204" pitchFamily="34" charset="0"/>
            </a:rPr>
            <a:t>Social </a:t>
          </a:r>
          <a:endParaRPr lang="en-US" sz="2200" b="1" kern="1200" dirty="0">
            <a:latin typeface="Arial" panose="020B0604020202020204" pitchFamily="34" charset="0"/>
          </a:endParaRPr>
        </a:p>
      </dsp:txBody>
      <dsp:txXfrm>
        <a:off x="60714" y="2674442"/>
        <a:ext cx="2214280" cy="1122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9F979-9B85-44FB-808A-F141269F75A8}">
      <dsp:nvSpPr>
        <dsp:cNvPr id="0" name=""/>
        <dsp:cNvSpPr/>
      </dsp:nvSpPr>
      <dsp:spPr>
        <a:xfrm>
          <a:off x="1213514" y="256580"/>
          <a:ext cx="4709545" cy="4709545"/>
        </a:xfrm>
        <a:prstGeom prst="circularArrow">
          <a:avLst>
            <a:gd name="adj1" fmla="val 5689"/>
            <a:gd name="adj2" fmla="val 340510"/>
            <a:gd name="adj3" fmla="val 13831184"/>
            <a:gd name="adj4" fmla="val 17346477"/>
            <a:gd name="adj5" fmla="val 5908"/>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7D58C-3F8A-403B-885F-60C89293170D}">
      <dsp:nvSpPr>
        <dsp:cNvPr id="0" name=""/>
        <dsp:cNvSpPr/>
      </dsp:nvSpPr>
      <dsp:spPr>
        <a:xfrm>
          <a:off x="2500328" y="290516"/>
          <a:ext cx="2135916" cy="1067958"/>
        </a:xfrm>
        <a:prstGeom prst="roundRect">
          <a:avLst/>
        </a:prstGeom>
        <a:solidFill>
          <a:srgbClr val="F6AA9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100000"/>
            </a:lnSpc>
            <a:spcBef>
              <a:spcPct val="0"/>
            </a:spcBef>
            <a:spcAft>
              <a:spcPct val="35000"/>
            </a:spcAft>
          </a:pPr>
          <a:r>
            <a:rPr lang="en-US" sz="2400" b="1" kern="1200" dirty="0">
              <a:latin typeface="Arial" panose="020B0604020202020204" pitchFamily="34" charset="0"/>
            </a:rPr>
            <a:t>Feelings </a:t>
          </a:r>
        </a:p>
        <a:p>
          <a:pPr lvl="0" algn="ctr" defTabSz="1066800">
            <a:lnSpc>
              <a:spcPct val="100000"/>
            </a:lnSpc>
            <a:spcBef>
              <a:spcPct val="0"/>
            </a:spcBef>
            <a:spcAft>
              <a:spcPct val="35000"/>
            </a:spcAft>
          </a:pPr>
          <a:r>
            <a:rPr lang="en-US" sz="1400" kern="1200" dirty="0">
              <a:latin typeface="Arial" panose="020B0604020202020204" pitchFamily="34" charset="0"/>
            </a:rPr>
            <a:t>Create behaviour</a:t>
          </a:r>
        </a:p>
      </dsp:txBody>
      <dsp:txXfrm>
        <a:off x="2552461" y="342649"/>
        <a:ext cx="2031650" cy="963692"/>
      </dsp:txXfrm>
    </dsp:sp>
    <dsp:sp modelId="{711F2429-3E01-44AB-869C-6C5229AEAF5F}">
      <dsp:nvSpPr>
        <dsp:cNvPr id="0" name=""/>
        <dsp:cNvSpPr/>
      </dsp:nvSpPr>
      <dsp:spPr>
        <a:xfrm>
          <a:off x="4274589" y="3376782"/>
          <a:ext cx="2157272" cy="1078636"/>
        </a:xfrm>
        <a:prstGeom prst="roundRect">
          <a:avLst/>
        </a:prstGeom>
        <a:solidFill>
          <a:srgbClr val="F59CB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panose="020B0604020202020204" pitchFamily="34" charset="0"/>
            </a:rPr>
            <a:t>Behaviour </a:t>
          </a:r>
        </a:p>
        <a:p>
          <a:pPr lvl="0" algn="ctr" defTabSz="889000">
            <a:lnSpc>
              <a:spcPct val="90000"/>
            </a:lnSpc>
            <a:spcBef>
              <a:spcPct val="0"/>
            </a:spcBef>
            <a:spcAft>
              <a:spcPct val="35000"/>
            </a:spcAft>
          </a:pPr>
          <a:r>
            <a:rPr lang="en-US" sz="1400" b="0" kern="1200" dirty="0">
              <a:latin typeface="Arial" panose="020B0604020202020204" pitchFamily="34" charset="0"/>
            </a:rPr>
            <a:t>Creates thoughts</a:t>
          </a:r>
        </a:p>
      </dsp:txBody>
      <dsp:txXfrm>
        <a:off x="4327244" y="3429437"/>
        <a:ext cx="2051962" cy="973326"/>
      </dsp:txXfrm>
    </dsp:sp>
    <dsp:sp modelId="{58F85986-1C60-4085-9BE2-CE51D73DAF1D}">
      <dsp:nvSpPr>
        <dsp:cNvPr id="0" name=""/>
        <dsp:cNvSpPr/>
      </dsp:nvSpPr>
      <dsp:spPr>
        <a:xfrm>
          <a:off x="694613" y="3371733"/>
          <a:ext cx="2177468" cy="1088734"/>
        </a:xfrm>
        <a:prstGeom prst="roundRect">
          <a:avLst/>
        </a:prstGeom>
        <a:solidFill>
          <a:srgbClr val="F7AC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Arial" panose="020B0604020202020204" pitchFamily="34" charset="0"/>
            </a:rPr>
            <a:t>Thoughts</a:t>
          </a:r>
          <a:r>
            <a:rPr lang="en-US" sz="2400" b="1" kern="1200" dirty="0">
              <a:latin typeface="Arial" panose="020B0604020202020204" pitchFamily="34" charset="0"/>
            </a:rPr>
            <a:t> </a:t>
          </a:r>
        </a:p>
        <a:p>
          <a:pPr lvl="0" algn="ctr" defTabSz="889000">
            <a:lnSpc>
              <a:spcPct val="90000"/>
            </a:lnSpc>
            <a:spcBef>
              <a:spcPct val="0"/>
            </a:spcBef>
            <a:spcAft>
              <a:spcPct val="35000"/>
            </a:spcAft>
          </a:pPr>
          <a:r>
            <a:rPr lang="en-US" sz="1400" b="0" kern="1200" dirty="0">
              <a:latin typeface="Arial" panose="020B0604020202020204" pitchFamily="34" charset="0"/>
            </a:rPr>
            <a:t>Create feelings</a:t>
          </a:r>
        </a:p>
      </dsp:txBody>
      <dsp:txXfrm>
        <a:off x="747761" y="3424881"/>
        <a:ext cx="2071172" cy="98243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038392-EC76-40DE-9117-22A825DB4661}" type="datetimeFigureOut">
              <a:rPr lang="en-AU" smtClean="0"/>
              <a:t>3/09/2017</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BFBB45-5271-4F41-AD3D-75E8B3140C4C}" type="slidenum">
              <a:rPr lang="en-AU" smtClean="0"/>
              <a:t>‹#›</a:t>
            </a:fld>
            <a:endParaRPr lang="en-AU"/>
          </a:p>
        </p:txBody>
      </p:sp>
    </p:spTree>
    <p:extLst>
      <p:ext uri="{BB962C8B-B14F-4D97-AF65-F5344CB8AC3E}">
        <p14:creationId xmlns:p14="http://schemas.microsoft.com/office/powerpoint/2010/main" val="1722174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6302178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2097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235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129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078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2255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pixabay.com</a:t>
            </a:r>
            <a:r>
              <a:rPr lang="en-US" dirty="0"/>
              <a:t>/</a:t>
            </a:r>
            <a:r>
              <a:rPr lang="en-US" dirty="0" err="1"/>
              <a:t>en</a:t>
            </a:r>
            <a:r>
              <a:rPr lang="en-US" dirty="0"/>
              <a:t>/soldier-daughter-child-looking-870387/</a:t>
            </a:r>
          </a:p>
        </p:txBody>
      </p:sp>
    </p:spTree>
    <p:extLst>
      <p:ext uri="{BB962C8B-B14F-4D97-AF65-F5344CB8AC3E}">
        <p14:creationId xmlns:p14="http://schemas.microsoft.com/office/powerpoint/2010/main" val="2100257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pixabay.com</a:t>
            </a:r>
            <a:r>
              <a:rPr lang="en-US" dirty="0"/>
              <a:t>/</a:t>
            </a:r>
            <a:r>
              <a:rPr lang="en-US" dirty="0" err="1"/>
              <a:t>en</a:t>
            </a:r>
            <a:r>
              <a:rPr lang="en-US" dirty="0"/>
              <a:t>/soldier-daughter-child-looking-870387/</a:t>
            </a:r>
          </a:p>
        </p:txBody>
      </p:sp>
    </p:spTree>
    <p:extLst>
      <p:ext uri="{BB962C8B-B14F-4D97-AF65-F5344CB8AC3E}">
        <p14:creationId xmlns:p14="http://schemas.microsoft.com/office/powerpoint/2010/main" val="112903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pixabay.com</a:t>
            </a:r>
            <a:r>
              <a:rPr lang="en-US" dirty="0"/>
              <a:t>/</a:t>
            </a:r>
            <a:r>
              <a:rPr lang="en-US" dirty="0" err="1"/>
              <a:t>en</a:t>
            </a:r>
            <a:r>
              <a:rPr lang="en-US" dirty="0"/>
              <a:t>/soldier-daughter-child-looking-870387/</a:t>
            </a:r>
          </a:p>
        </p:txBody>
      </p:sp>
    </p:spTree>
    <p:extLst>
      <p:ext uri="{BB962C8B-B14F-4D97-AF65-F5344CB8AC3E}">
        <p14:creationId xmlns:p14="http://schemas.microsoft.com/office/powerpoint/2010/main" val="170674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297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83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075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481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82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005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54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0938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6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3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04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36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08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73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39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AU">
                <a:solidFill>
                  <a:prstClr val="white">
                    <a:lumMod val="50000"/>
                  </a:prstClr>
                </a:solidFill>
              </a:rPr>
              <a:t>© Teacher Name &amp; Edrolo 2016</a:t>
            </a:r>
            <a:endParaRPr lang="en-US" dirty="0">
              <a:solidFill>
                <a:prstClr val="white">
                  <a:lumMod val="50000"/>
                </a:prstClr>
              </a:solidFill>
            </a:endParaRPr>
          </a:p>
        </p:txBody>
      </p:sp>
      <p:sp>
        <p:nvSpPr>
          <p:cNvPr id="9" name="Slide Number Placeholder 8"/>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txBox="1">
            <a:spLocks/>
          </p:cNvSpPr>
          <p:nvPr userDrawn="1"/>
        </p:nvSpPr>
        <p:spPr>
          <a:xfrm>
            <a:off x="4809067" y="8684346"/>
            <a:ext cx="5486400" cy="486833"/>
          </a:xfrm>
          <a:prstGeom prst="rect">
            <a:avLst/>
          </a:prstGeom>
        </p:spPr>
        <p:txBody>
          <a:bodyPr lIns="91440" tIns="45720" rIns="91440" bIns="4572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600">
                <a:solidFill>
                  <a:prstClr val="white">
                    <a:lumMod val="50000"/>
                  </a:prstClr>
                </a:solidFill>
              </a:rPr>
              <a:t>© Teacher Name &amp; Edrolo 2016</a:t>
            </a:r>
            <a:endParaRPr lang="en-US" sz="1600" dirty="0">
              <a:solidFill>
                <a:prstClr val="white">
                  <a:lumMod val="50000"/>
                </a:prstClr>
              </a:solidFill>
            </a:endParaRPr>
          </a:p>
        </p:txBody>
      </p:sp>
    </p:spTree>
    <p:extLst>
      <p:ext uri="{BB962C8B-B14F-4D97-AF65-F5344CB8AC3E}">
        <p14:creationId xmlns:p14="http://schemas.microsoft.com/office/powerpoint/2010/main" val="98306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52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705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989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9/3/17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lumMod val="50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8424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2810" y="274638"/>
            <a:ext cx="8389589"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hangingPunct="1"/>
            <a:endParaRPr lang="en-US" kern="1200" dirty="0">
              <a:solidFill>
                <a:prstClr val="black">
                  <a:tint val="75000"/>
                </a:prstClr>
              </a:solidFill>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hangingPunct="1"/>
            <a:endParaRPr lang="en-US" kern="1200">
              <a:solidFill>
                <a:prstClr val="black">
                  <a:tint val="75000"/>
                </a:prstClr>
              </a:solidFill>
              <a:ea typeface="+mn-ea"/>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hangingPunct="1"/>
            <a:fld id="{31FF82EB-CF44-BE4C-BDBB-12CF31ED5AF3}" type="slidenum">
              <a:rPr lang="en-US" kern="1200" smtClean="0">
                <a:solidFill>
                  <a:prstClr val="black">
                    <a:tint val="75000"/>
                  </a:prstClr>
                </a:solidFill>
                <a:ea typeface="+mn-ea"/>
                <a:cs typeface="+mn-cs"/>
              </a:rPr>
              <a:pPr defTabSz="457189" hangingPunct="1"/>
              <a:t>‹#›</a:t>
            </a:fld>
            <a:endParaRPr lang="en-US" kern="1200" dirty="0">
              <a:solidFill>
                <a:prstClr val="black">
                  <a:tint val="75000"/>
                </a:prstClr>
              </a:solidFill>
              <a:ea typeface="+mn-ea"/>
              <a:cs typeface="+mn-cs"/>
            </a:endParaRPr>
          </a:p>
        </p:txBody>
      </p:sp>
      <p:pic>
        <p:nvPicPr>
          <p:cNvPr id="8" name="Picture 7" descr="Logo - Edrolo.png"/>
          <p:cNvPicPr>
            <a:picLocks noChangeAspect="1"/>
          </p:cNvPicPr>
          <p:nvPr userDrawn="1"/>
        </p:nvPicPr>
        <p:blipFill>
          <a:blip r:embed="rId13" cstate="print">
            <a:alphaModFix amt="62000"/>
            <a:extLst>
              <a:ext uri="{28A0092B-C50C-407E-A947-70E740481C1C}">
                <a14:useLocalDpi xmlns:a14="http://schemas.microsoft.com/office/drawing/2010/main" val="0"/>
              </a:ext>
            </a:extLst>
          </a:blip>
          <a:stretch>
            <a:fillRect/>
          </a:stretch>
        </p:blipFill>
        <p:spPr>
          <a:xfrm>
            <a:off x="10055499" y="6165304"/>
            <a:ext cx="2017167" cy="607672"/>
          </a:xfrm>
          <a:prstGeom prst="rect">
            <a:avLst/>
          </a:prstGeom>
        </p:spPr>
      </p:pic>
      <p:sp>
        <p:nvSpPr>
          <p:cNvPr id="9" name="Footer Placeholder 4"/>
          <p:cNvSpPr txBox="1">
            <a:spLocks/>
          </p:cNvSpPr>
          <p:nvPr userDrawn="1"/>
        </p:nvSpPr>
        <p:spPr>
          <a:xfrm>
            <a:off x="3192811" y="6349792"/>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rPr>
              <a:t>© Kristy Kendall &amp; Edrolo 2016</a:t>
            </a:r>
            <a:endParaRPr lang="en-US" sz="1200" dirty="0">
              <a:solidFill>
                <a:prstClr val="white">
                  <a:lumMod val="50000"/>
                </a:prstClr>
              </a:solidFill>
            </a:endParaRPr>
          </a:p>
        </p:txBody>
      </p:sp>
    </p:spTree>
    <p:extLst>
      <p:ext uri="{BB962C8B-B14F-4D97-AF65-F5344CB8AC3E}">
        <p14:creationId xmlns:p14="http://schemas.microsoft.com/office/powerpoint/2010/main" val="31890783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457200" rtl="0" eaLnBrk="1" latinLnBrk="0" hangingPunct="1">
        <a:spcBef>
          <a:spcPct val="0"/>
        </a:spcBef>
        <a:buNone/>
        <a:defRPr sz="3600" b="1" kern="1200">
          <a:solidFill>
            <a:srgbClr val="EE7860"/>
          </a:solidFill>
          <a:latin typeface="Arial" panose="020B0604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hyperlink" Target="http://www.health.nsw.gov.au/mentalhealth/Factsheets/Pages/benzodiazepines.aspx" TargetMode="External"/><Relationship Id="rId4" Type="http://schemas.openxmlformats.org/officeDocument/2006/relationships/hyperlink" Target="https://www.youtube.com/watch?v=oDaUnKlY4w0"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vcaa.vic.edu.au/" TargetMode="Externa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83300" y="3416300"/>
            <a:ext cx="25400" cy="25400"/>
          </a:xfrm>
          <a:prstGeom prst="rect">
            <a:avLst/>
          </a:prstGeom>
        </p:spPr>
      </p:pic>
      <p:pic>
        <p:nvPicPr>
          <p:cNvPr id="5" name="Picture 4"/>
          <p:cNvPicPr>
            <a:picLocks noChangeAspect="1"/>
          </p:cNvPicPr>
          <p:nvPr/>
        </p:nvPicPr>
        <p:blipFill>
          <a:blip r:embed="rId2"/>
          <a:stretch>
            <a:fillRect/>
          </a:stretch>
        </p:blipFill>
        <p:spPr>
          <a:xfrm>
            <a:off x="6083300" y="3416300"/>
            <a:ext cx="25400" cy="25400"/>
          </a:xfrm>
          <a:prstGeom prst="rect">
            <a:avLst/>
          </a:prstGeom>
        </p:spPr>
      </p:pic>
      <p:sp>
        <p:nvSpPr>
          <p:cNvPr id="2" name="Title 1"/>
          <p:cNvSpPr>
            <a:spLocks noGrp="1"/>
          </p:cNvSpPr>
          <p:nvPr>
            <p:ph type="ctrTitle"/>
          </p:nvPr>
        </p:nvSpPr>
        <p:spPr>
          <a:xfrm>
            <a:off x="914400" y="1066800"/>
            <a:ext cx="10363200" cy="2533653"/>
          </a:xfrm>
        </p:spPr>
        <p:txBody>
          <a:bodyPr>
            <a:noAutofit/>
          </a:bodyPr>
          <a:lstStyle/>
          <a:p>
            <a:r>
              <a:rPr lang="en-US" sz="8000" cap="all" dirty="0" smtClean="0">
                <a:latin typeface="Impact" panose="020B0806030902050204" pitchFamily="34" charset="0"/>
                <a:cs typeface="Gotham Condensed Bold" pitchFamily="50" charset="0"/>
                <a:sym typeface="Arial"/>
                <a:rtl val="0"/>
              </a:rPr>
              <a:t/>
            </a:r>
            <a:br>
              <a:rPr lang="en-US" sz="8000" cap="all" dirty="0" smtClean="0">
                <a:latin typeface="Impact" panose="020B0806030902050204" pitchFamily="34" charset="0"/>
                <a:cs typeface="Gotham Condensed Bold" pitchFamily="50" charset="0"/>
                <a:sym typeface="Arial"/>
                <a:rtl val="0"/>
              </a:rPr>
            </a:br>
            <a:r>
              <a:rPr lang="en-US" sz="8000" cap="all" dirty="0" smtClean="0">
                <a:latin typeface="Impact" panose="020B0806030902050204" pitchFamily="34" charset="0"/>
                <a:cs typeface="Gotham Condensed Bold" pitchFamily="50" charset="0"/>
                <a:sym typeface="Arial"/>
                <a:rtl val="0"/>
              </a:rPr>
              <a:t>CONTRIBUTING FACTOTRS: PHOBIS’S</a:t>
            </a:r>
            <a:r>
              <a:rPr lang="en-US" sz="8000" cap="all" dirty="0">
                <a:latin typeface="Impact" panose="020B0806030902050204" pitchFamily="34" charset="0"/>
                <a:cs typeface="Gotham Condensed Bold" pitchFamily="50" charset="0"/>
                <a:sym typeface="Arial"/>
                <a:rtl val="0"/>
              </a:rPr>
              <a:t/>
            </a:r>
            <a:br>
              <a:rPr lang="en-US" sz="8000" cap="all" dirty="0">
                <a:latin typeface="Impact" panose="020B0806030902050204" pitchFamily="34" charset="0"/>
                <a:cs typeface="Gotham Condensed Bold" pitchFamily="50" charset="0"/>
                <a:sym typeface="Arial"/>
                <a:rtl val="0"/>
              </a:rPr>
            </a:br>
            <a:endParaRPr lang="en-US" sz="8000" dirty="0"/>
          </a:p>
        </p:txBody>
      </p:sp>
      <p:sp>
        <p:nvSpPr>
          <p:cNvPr id="3" name="Subtitle 2"/>
          <p:cNvSpPr>
            <a:spLocks noGrp="1"/>
          </p:cNvSpPr>
          <p:nvPr>
            <p:ph type="subTitle" idx="1"/>
          </p:nvPr>
        </p:nvSpPr>
        <p:spPr>
          <a:xfrm>
            <a:off x="647700" y="3886200"/>
            <a:ext cx="10629900" cy="2730500"/>
          </a:xfrm>
        </p:spPr>
        <p:txBody>
          <a:bodyPr>
            <a:normAutofit fontScale="40000" lnSpcReduction="20000"/>
          </a:bodyPr>
          <a:lstStyle/>
          <a:p>
            <a:endParaRPr lang="en-US" dirty="0"/>
          </a:p>
          <a:p>
            <a:r>
              <a:rPr lang="en-US" dirty="0" smtClean="0"/>
              <a:t> </a:t>
            </a:r>
            <a:endParaRPr lang="en-US" dirty="0"/>
          </a:p>
          <a:p>
            <a:pPr algn="l"/>
            <a:r>
              <a:rPr lang="en-US" sz="5500" dirty="0" smtClean="0">
                <a:solidFill>
                  <a:schemeClr val="tx1"/>
                </a:solidFill>
              </a:rPr>
              <a:t>STUDY DESIGN DOT POINT</a:t>
            </a:r>
          </a:p>
          <a:p>
            <a:pPr algn="l"/>
            <a:r>
              <a:rPr lang="en-US" sz="5500" dirty="0" smtClean="0">
                <a:solidFill>
                  <a:schemeClr val="tx1"/>
                </a:solidFill>
              </a:rPr>
              <a:t>the </a:t>
            </a:r>
            <a:r>
              <a:rPr lang="en-US" sz="5500" dirty="0">
                <a:solidFill>
                  <a:schemeClr val="tx1"/>
                </a:solidFill>
              </a:rPr>
              <a:t>relative influences of contributing factors to the development of specific phobia with reference to: gamma amino butyric acid (GABA) dysfunction, the role of stress response and long-term potentiation (biological); </a:t>
            </a:r>
            <a:r>
              <a:rPr lang="en-US" sz="5500" dirty="0" err="1">
                <a:solidFill>
                  <a:schemeClr val="tx1"/>
                </a:solidFill>
              </a:rPr>
              <a:t>behavioural</a:t>
            </a:r>
            <a:r>
              <a:rPr lang="en-US" sz="5500" dirty="0">
                <a:solidFill>
                  <a:schemeClr val="tx1"/>
                </a:solidFill>
              </a:rPr>
              <a:t> models involving precipitation by classical conditioning and perpetuation by operant conditioning, cognitive bias including memory bias and catastrophic thinking (psychological); specific environmental triggers and stigma around seeking treatment (social)</a:t>
            </a:r>
          </a:p>
          <a:p>
            <a:endParaRPr lang="en-US" dirty="0"/>
          </a:p>
        </p:txBody>
      </p:sp>
    </p:spTree>
    <p:extLst>
      <p:ext uri="{BB962C8B-B14F-4D97-AF65-F5344CB8AC3E}">
        <p14:creationId xmlns:p14="http://schemas.microsoft.com/office/powerpoint/2010/main" val="31475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0"/>
            <a:ext cx="8745742" cy="6858000"/>
          </a:xfrm>
          <a:prstGeom prst="rect">
            <a:avLst/>
          </a:prstGeom>
        </p:spPr>
      </p:pic>
    </p:spTree>
    <p:extLst>
      <p:ext uri="{BB962C8B-B14F-4D97-AF65-F5344CB8AC3E}">
        <p14:creationId xmlns:p14="http://schemas.microsoft.com/office/powerpoint/2010/main" val="56022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7338"/>
            <a:ext cx="8389589" cy="1143000"/>
          </a:xfrm>
        </p:spPr>
        <p:txBody>
          <a:bodyPr/>
          <a:lstStyle/>
          <a:p>
            <a:r>
              <a:rPr lang="en-US"/>
              <a:t>Biological Contributing Factors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739900"/>
            <a:ext cx="10668000" cy="4002881"/>
          </a:xfrm>
        </p:spPr>
      </p:pic>
    </p:spTree>
    <p:extLst>
      <p:ext uri="{BB962C8B-B14F-4D97-AF65-F5344CB8AC3E}">
        <p14:creationId xmlns:p14="http://schemas.microsoft.com/office/powerpoint/2010/main" val="1196099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938"/>
            <a:ext cx="8389589" cy="1143000"/>
          </a:xfrm>
        </p:spPr>
        <p:txBody>
          <a:bodyPr/>
          <a:lstStyle/>
          <a:p>
            <a:r>
              <a:rPr lang="en-US" dirty="0"/>
              <a:t>GABA AND GLUTAMATE</a:t>
            </a:r>
            <a:endParaRPr lang="en-US" dirty="0"/>
          </a:p>
        </p:txBody>
      </p:sp>
      <p:sp>
        <p:nvSpPr>
          <p:cNvPr id="3" name="Content Placeholder 2"/>
          <p:cNvSpPr>
            <a:spLocks noGrp="1"/>
          </p:cNvSpPr>
          <p:nvPr>
            <p:ph idx="1"/>
          </p:nvPr>
        </p:nvSpPr>
        <p:spPr>
          <a:xfrm>
            <a:off x="250785" y="1404938"/>
            <a:ext cx="10972800" cy="4525963"/>
          </a:xfrm>
        </p:spPr>
        <p:txBody>
          <a:bodyPr>
            <a:normAutofit fontScale="92500" lnSpcReduction="10000"/>
          </a:bodyPr>
          <a:lstStyle/>
          <a:p>
            <a:r>
              <a:rPr lang="en-US" dirty="0"/>
              <a:t>The neurotransmitters GABA (gamma-amino butyric acid) and glutamate play </a:t>
            </a:r>
            <a:r>
              <a:rPr lang="en-US" dirty="0" smtClean="0"/>
              <a:t>an important </a:t>
            </a:r>
            <a:r>
              <a:rPr lang="en-US" dirty="0"/>
              <a:t>role in maintaining the right balance in our nervous system so that </a:t>
            </a:r>
            <a:r>
              <a:rPr lang="en-US" dirty="0" smtClean="0"/>
              <a:t>our levels </a:t>
            </a:r>
            <a:r>
              <a:rPr lang="en-US" dirty="0"/>
              <a:t>of anxiety (physiological arousal) remain at an optimal level. </a:t>
            </a:r>
            <a:endParaRPr lang="en-US" dirty="0" smtClean="0"/>
          </a:p>
          <a:p>
            <a:r>
              <a:rPr lang="en-US" dirty="0" smtClean="0"/>
              <a:t>GABA </a:t>
            </a:r>
            <a:r>
              <a:rPr lang="en-US" dirty="0"/>
              <a:t>has </a:t>
            </a:r>
            <a:r>
              <a:rPr lang="en-US" dirty="0" smtClean="0"/>
              <a:t>an inhibitory </a:t>
            </a:r>
            <a:r>
              <a:rPr lang="en-US" dirty="0"/>
              <a:t>role on the </a:t>
            </a:r>
            <a:r>
              <a:rPr lang="en-US" dirty="0" smtClean="0"/>
              <a:t>fight-flight-freeze </a:t>
            </a:r>
            <a:r>
              <a:rPr lang="en-US" dirty="0"/>
              <a:t>response and glutamate has an </a:t>
            </a:r>
            <a:r>
              <a:rPr lang="en-US" dirty="0" smtClean="0"/>
              <a:t>excitatory role</a:t>
            </a:r>
            <a:r>
              <a:rPr lang="en-US" dirty="0"/>
              <a:t>, and the two transmitters work together. </a:t>
            </a:r>
            <a:endParaRPr lang="en-US" dirty="0" smtClean="0"/>
          </a:p>
          <a:p>
            <a:r>
              <a:rPr lang="en-US" dirty="0" smtClean="0"/>
              <a:t>When </a:t>
            </a:r>
            <a:r>
              <a:rPr lang="en-US" dirty="0"/>
              <a:t>a person has low levels of </a:t>
            </a:r>
            <a:r>
              <a:rPr lang="en-US" dirty="0" smtClean="0"/>
              <a:t>GABA, the </a:t>
            </a:r>
            <a:r>
              <a:rPr lang="en-US" dirty="0"/>
              <a:t>increased presence of glutamate increases agitation and anxiety and can </a:t>
            </a:r>
            <a:r>
              <a:rPr lang="en-US" dirty="0" smtClean="0"/>
              <a:t>contribute to </a:t>
            </a:r>
            <a:r>
              <a:rPr lang="en-US" dirty="0"/>
              <a:t>their developing a </a:t>
            </a:r>
            <a:r>
              <a:rPr lang="en-US" dirty="0" smtClean="0"/>
              <a:t>specific </a:t>
            </a:r>
            <a:r>
              <a:rPr lang="en-US" dirty="0"/>
              <a:t>phobia</a:t>
            </a:r>
            <a:endParaRPr lang="en-US" dirty="0"/>
          </a:p>
        </p:txBody>
      </p:sp>
    </p:spTree>
    <p:extLst>
      <p:ext uri="{BB962C8B-B14F-4D97-AF65-F5344CB8AC3E}">
        <p14:creationId xmlns:p14="http://schemas.microsoft.com/office/powerpoint/2010/main" val="1507571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772" y="0"/>
            <a:ext cx="8389589" cy="1143000"/>
          </a:xfrm>
        </p:spPr>
        <p:txBody>
          <a:bodyPr>
            <a:noAutofit/>
          </a:bodyPr>
          <a:lstStyle/>
          <a:p>
            <a:r>
              <a:rPr lang="en-US" b="0" dirty="0"/>
              <a:t/>
            </a:r>
            <a:br>
              <a:rPr lang="en-US" b="0" dirty="0"/>
            </a:br>
            <a:r>
              <a:rPr lang="en-US" dirty="0" smtClean="0"/>
              <a:t>GABA IN SUMMARY</a:t>
            </a:r>
            <a:endParaRPr lang="en-US" dirty="0"/>
          </a:p>
        </p:txBody>
      </p:sp>
      <p:sp>
        <p:nvSpPr>
          <p:cNvPr id="3" name="Content Placeholder 2"/>
          <p:cNvSpPr>
            <a:spLocks noGrp="1"/>
          </p:cNvSpPr>
          <p:nvPr>
            <p:ph idx="1"/>
          </p:nvPr>
        </p:nvSpPr>
        <p:spPr>
          <a:xfrm>
            <a:off x="231494" y="1143000"/>
            <a:ext cx="10961225" cy="4525963"/>
          </a:xfrm>
        </p:spPr>
        <p:txBody>
          <a:bodyPr>
            <a:normAutofit/>
          </a:bodyPr>
          <a:lstStyle/>
          <a:p>
            <a:r>
              <a:rPr lang="en-US" dirty="0" smtClean="0"/>
              <a:t>Gamma </a:t>
            </a:r>
            <a:r>
              <a:rPr lang="en-US" dirty="0"/>
              <a:t>Amino Butyric Acid (GABA) has an inhibitory role -makes postsynaptic neuron less likely to fire. </a:t>
            </a:r>
            <a:endParaRPr lang="en-US" dirty="0" smtClean="0"/>
          </a:p>
          <a:p>
            <a:r>
              <a:rPr lang="en-US" dirty="0" smtClean="0"/>
              <a:t>Regulates anxiety, arousal and sleep</a:t>
            </a:r>
          </a:p>
          <a:p>
            <a:r>
              <a:rPr lang="en-US" dirty="0" err="1" smtClean="0"/>
              <a:t>Gaba</a:t>
            </a:r>
            <a:r>
              <a:rPr lang="en-US" dirty="0" smtClean="0"/>
              <a:t> acts as a sedative</a:t>
            </a:r>
            <a:endParaRPr lang="en-US" dirty="0"/>
          </a:p>
          <a:p>
            <a:r>
              <a:rPr lang="en-US" dirty="0" smtClean="0">
                <a:solidFill>
                  <a:srgbClr val="FF0000"/>
                </a:solidFill>
              </a:rPr>
              <a:t>Low </a:t>
            </a:r>
            <a:r>
              <a:rPr lang="en-US" dirty="0">
                <a:solidFill>
                  <a:srgbClr val="FF0000"/>
                </a:solidFill>
              </a:rPr>
              <a:t>levels of GABA can mean higher levels of anxiety (not enough GABA to regulate anxiety or phobic response</a:t>
            </a:r>
            <a:r>
              <a:rPr lang="en-US" dirty="0" smtClean="0">
                <a:solidFill>
                  <a:srgbClr val="FF0000"/>
                </a:solidFill>
              </a:rPr>
              <a:t>)</a:t>
            </a:r>
          </a:p>
          <a:p>
            <a:endParaRPr lang="en-US" dirty="0"/>
          </a:p>
          <a:p>
            <a:r>
              <a:rPr lang="en-US" b="1" dirty="0" err="1"/>
              <a:t>Gabaergicneurons</a:t>
            </a:r>
            <a:r>
              <a:rPr lang="en-US" b="1" dirty="0"/>
              <a:t> which produce GABA </a:t>
            </a:r>
            <a:endParaRPr lang="en-US" dirty="0"/>
          </a:p>
        </p:txBody>
      </p:sp>
      <p:pic>
        <p:nvPicPr>
          <p:cNvPr id="4" name="Picture 3"/>
          <p:cNvPicPr>
            <a:picLocks noChangeAspect="1"/>
          </p:cNvPicPr>
          <p:nvPr/>
        </p:nvPicPr>
        <p:blipFill>
          <a:blip r:embed="rId2"/>
          <a:stretch>
            <a:fillRect/>
          </a:stretch>
        </p:blipFill>
        <p:spPr>
          <a:xfrm>
            <a:off x="7290155" y="1725609"/>
            <a:ext cx="4089399" cy="3638536"/>
          </a:xfrm>
          <a:prstGeom prst="rect">
            <a:avLst/>
          </a:prstGeom>
        </p:spPr>
      </p:pic>
    </p:spTree>
    <p:extLst>
      <p:ext uri="{BB962C8B-B14F-4D97-AF65-F5344CB8AC3E}">
        <p14:creationId xmlns:p14="http://schemas.microsoft.com/office/powerpoint/2010/main" val="307499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850" y="758031"/>
            <a:ext cx="10274300" cy="4978400"/>
          </a:xfrm>
        </p:spPr>
      </p:pic>
    </p:spTree>
    <p:extLst>
      <p:ext uri="{BB962C8B-B14F-4D97-AF65-F5344CB8AC3E}">
        <p14:creationId xmlns:p14="http://schemas.microsoft.com/office/powerpoint/2010/main" val="2061336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3838"/>
            <a:ext cx="8389589" cy="1143000"/>
          </a:xfrm>
        </p:spPr>
        <p:txBody>
          <a:bodyPr/>
          <a:lstStyle/>
          <a:p>
            <a:r>
              <a:rPr lang="en-US" b="0"/>
              <a:t>Long-term potentiation</a:t>
            </a:r>
            <a:endParaRPr lang="en-US"/>
          </a:p>
        </p:txBody>
      </p:sp>
      <p:sp>
        <p:nvSpPr>
          <p:cNvPr id="3" name="Content Placeholder 2"/>
          <p:cNvSpPr>
            <a:spLocks noGrp="1"/>
          </p:cNvSpPr>
          <p:nvPr>
            <p:ph idx="1"/>
          </p:nvPr>
        </p:nvSpPr>
        <p:spPr>
          <a:xfrm>
            <a:off x="609600" y="1600203"/>
            <a:ext cx="11582400" cy="4525963"/>
          </a:xfrm>
        </p:spPr>
        <p:txBody>
          <a:bodyPr>
            <a:normAutofit fontScale="77500" lnSpcReduction="20000"/>
          </a:bodyPr>
          <a:lstStyle/>
          <a:p>
            <a:r>
              <a:rPr lang="en-US" dirty="0"/>
              <a:t>Long-term potentiation is an ‘experience-dependent’ type of brain plasticity </a:t>
            </a:r>
            <a:r>
              <a:rPr lang="en-US" dirty="0" smtClean="0"/>
              <a:t>where physical </a:t>
            </a:r>
            <a:r>
              <a:rPr lang="en-US" dirty="0"/>
              <a:t>changes occur as a result of the repeated stimulation of a neural </a:t>
            </a:r>
            <a:r>
              <a:rPr lang="en-US" dirty="0" smtClean="0"/>
              <a:t>pathway during </a:t>
            </a:r>
            <a:r>
              <a:rPr lang="en-US" dirty="0"/>
              <a:t>learning. </a:t>
            </a:r>
            <a:endParaRPr lang="en-US" dirty="0"/>
          </a:p>
          <a:p>
            <a:r>
              <a:rPr lang="en-US" dirty="0" smtClean="0"/>
              <a:t>What </a:t>
            </a:r>
            <a:r>
              <a:rPr lang="en-US" dirty="0"/>
              <a:t>is the relevance of long-term potentiation to </a:t>
            </a:r>
            <a:r>
              <a:rPr lang="en-US" dirty="0" smtClean="0"/>
              <a:t>specific </a:t>
            </a:r>
            <a:r>
              <a:rPr lang="en-US" dirty="0"/>
              <a:t>phobia?</a:t>
            </a:r>
          </a:p>
          <a:p>
            <a:r>
              <a:rPr lang="en-US" dirty="0"/>
              <a:t>Researchers have discovered that there is a link between long-term potentiation </a:t>
            </a:r>
            <a:r>
              <a:rPr lang="en-US" dirty="0" smtClean="0"/>
              <a:t>and </a:t>
            </a:r>
            <a:r>
              <a:rPr lang="en-US" dirty="0"/>
              <a:t>memory. </a:t>
            </a:r>
            <a:endParaRPr lang="en-US" dirty="0" smtClean="0"/>
          </a:p>
          <a:p>
            <a:r>
              <a:rPr lang="en-US" dirty="0" smtClean="0"/>
              <a:t>A </a:t>
            </a:r>
            <a:r>
              <a:rPr lang="en-US" dirty="0"/>
              <a:t>person knows if they have a phobia of spiders because every time </a:t>
            </a:r>
            <a:r>
              <a:rPr lang="en-US" dirty="0" smtClean="0"/>
              <a:t>they see </a:t>
            </a:r>
            <a:r>
              <a:rPr lang="en-US" dirty="0"/>
              <a:t>one, they experience psychological distress and the fight-flight-freeze response.</a:t>
            </a:r>
          </a:p>
          <a:p>
            <a:r>
              <a:rPr lang="en-US" dirty="0"/>
              <a:t>The memory of this fear, ‘Spiders are eight-legged, scary and harmful’, has </a:t>
            </a:r>
            <a:r>
              <a:rPr lang="en-US" dirty="0" smtClean="0"/>
              <a:t>been consolidated </a:t>
            </a:r>
            <a:r>
              <a:rPr lang="en-US" dirty="0"/>
              <a:t>by the hippocampus. </a:t>
            </a:r>
            <a:endParaRPr lang="en-US" dirty="0" smtClean="0"/>
          </a:p>
          <a:p>
            <a:r>
              <a:rPr lang="en-US" dirty="0" smtClean="0"/>
              <a:t>The </a:t>
            </a:r>
            <a:r>
              <a:rPr lang="en-US" dirty="0"/>
              <a:t>intense physiological arousal (</a:t>
            </a:r>
            <a:r>
              <a:rPr lang="en-US" dirty="0" smtClean="0"/>
              <a:t>fight-flight-freeze response</a:t>
            </a:r>
            <a:r>
              <a:rPr lang="en-US" dirty="0"/>
              <a:t>) that accompanies that thought each time they see or think they see </a:t>
            </a:r>
            <a:r>
              <a:rPr lang="en-US" dirty="0" smtClean="0"/>
              <a:t>a spider</a:t>
            </a:r>
            <a:r>
              <a:rPr lang="en-US" dirty="0"/>
              <a:t>, is stored by the amygdala</a:t>
            </a:r>
            <a:r>
              <a:rPr lang="en-US" dirty="0" smtClean="0"/>
              <a:t>.</a:t>
            </a:r>
            <a:endParaRPr lang="en-US" dirty="0"/>
          </a:p>
        </p:txBody>
      </p:sp>
    </p:spTree>
    <p:extLst>
      <p:ext uri="{BB962C8B-B14F-4D97-AF65-F5344CB8AC3E}">
        <p14:creationId xmlns:p14="http://schemas.microsoft.com/office/powerpoint/2010/main" val="1533247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36" y="185194"/>
            <a:ext cx="11477263" cy="1105443"/>
          </a:xfrm>
        </p:spPr>
        <p:txBody>
          <a:bodyPr>
            <a:noAutofit/>
          </a:bodyPr>
          <a:lstStyle/>
          <a:p>
            <a:r>
              <a:rPr lang="en-US" dirty="0"/>
              <a:t>GENETIC PREDISPOSITION </a:t>
            </a:r>
            <a:r>
              <a:rPr lang="en-US" dirty="0" smtClean="0"/>
              <a:t>AND INHERITED VULNERABILITIES</a:t>
            </a:r>
            <a:endParaRPr lang="en-US" dirty="0"/>
          </a:p>
        </p:txBody>
      </p:sp>
      <p:sp>
        <p:nvSpPr>
          <p:cNvPr id="3" name="Content Placeholder 2"/>
          <p:cNvSpPr>
            <a:spLocks noGrp="1"/>
          </p:cNvSpPr>
          <p:nvPr>
            <p:ph idx="1"/>
          </p:nvPr>
        </p:nvSpPr>
        <p:spPr>
          <a:xfrm>
            <a:off x="560114" y="1472882"/>
            <a:ext cx="10657551" cy="4525963"/>
          </a:xfrm>
        </p:spPr>
        <p:txBody>
          <a:bodyPr>
            <a:normAutofit fontScale="85000" lnSpcReduction="10000"/>
          </a:bodyPr>
          <a:lstStyle/>
          <a:p>
            <a:r>
              <a:rPr lang="en-US" dirty="0"/>
              <a:t>Can a </a:t>
            </a:r>
            <a:r>
              <a:rPr lang="en-US" dirty="0" smtClean="0"/>
              <a:t>specific </a:t>
            </a:r>
            <a:r>
              <a:rPr lang="en-US" dirty="0"/>
              <a:t>phobia be inherited? In a way, </a:t>
            </a:r>
            <a:r>
              <a:rPr lang="en-US" dirty="0" smtClean="0"/>
              <a:t>it can</a:t>
            </a:r>
            <a:r>
              <a:rPr lang="en-US" dirty="0"/>
              <a:t>. It is not the phobia itself, however, that </a:t>
            </a:r>
            <a:r>
              <a:rPr lang="en-US" dirty="0" smtClean="0"/>
              <a:t>is inherited</a:t>
            </a:r>
            <a:r>
              <a:rPr lang="en-US" dirty="0"/>
              <a:t>, but the person’s biological make </a:t>
            </a:r>
            <a:r>
              <a:rPr lang="en-US" dirty="0" smtClean="0"/>
              <a:t>up that </a:t>
            </a:r>
            <a:r>
              <a:rPr lang="en-US" dirty="0"/>
              <a:t>can lead to a genetic vulnerability – </a:t>
            </a:r>
            <a:r>
              <a:rPr lang="en-US" dirty="0" smtClean="0"/>
              <a:t>such as </a:t>
            </a:r>
            <a:r>
              <a:rPr lang="en-US" dirty="0">
                <a:solidFill>
                  <a:srgbClr val="FF0000"/>
                </a:solidFill>
              </a:rPr>
              <a:t>being born with low levels of GABA. </a:t>
            </a:r>
            <a:endParaRPr lang="en-US" dirty="0" smtClean="0">
              <a:solidFill>
                <a:srgbClr val="FF0000"/>
              </a:solidFill>
            </a:endParaRPr>
          </a:p>
          <a:p>
            <a:r>
              <a:rPr lang="en-US" dirty="0" smtClean="0"/>
              <a:t>This</a:t>
            </a:r>
            <a:r>
              <a:rPr lang="en-US" dirty="0"/>
              <a:t> </a:t>
            </a:r>
            <a:r>
              <a:rPr lang="en-US" dirty="0" smtClean="0"/>
              <a:t>vulnerability </a:t>
            </a:r>
            <a:r>
              <a:rPr lang="en-US" dirty="0"/>
              <a:t>is also expressed in personality:</a:t>
            </a:r>
          </a:p>
          <a:p>
            <a:pPr>
              <a:buFontTx/>
              <a:buChar char="-"/>
            </a:pPr>
            <a:r>
              <a:rPr lang="en-US" dirty="0" smtClean="0"/>
              <a:t>individuals </a:t>
            </a:r>
            <a:r>
              <a:rPr lang="en-US" dirty="0"/>
              <a:t>who are apprehensive </a:t>
            </a:r>
            <a:r>
              <a:rPr lang="en-US" dirty="0" smtClean="0"/>
              <a:t>about environmental </a:t>
            </a:r>
            <a:r>
              <a:rPr lang="en-US" dirty="0"/>
              <a:t>objects and events are </a:t>
            </a:r>
            <a:r>
              <a:rPr lang="en-US" dirty="0" smtClean="0"/>
              <a:t>more likely </a:t>
            </a:r>
            <a:r>
              <a:rPr lang="en-US" dirty="0"/>
              <a:t>to develop anxiety disorders and </a:t>
            </a:r>
            <a:r>
              <a:rPr lang="en-US" dirty="0" smtClean="0"/>
              <a:t>specific</a:t>
            </a:r>
            <a:r>
              <a:rPr lang="en-US" dirty="0"/>
              <a:t> </a:t>
            </a:r>
            <a:r>
              <a:rPr lang="en-US" dirty="0" smtClean="0"/>
              <a:t>phobias</a:t>
            </a:r>
            <a:r>
              <a:rPr lang="en-US" dirty="0"/>
              <a:t>. </a:t>
            </a:r>
            <a:endParaRPr lang="en-US" dirty="0" smtClean="0"/>
          </a:p>
          <a:p>
            <a:pPr>
              <a:buFontTx/>
              <a:buChar char="-"/>
            </a:pPr>
            <a:r>
              <a:rPr lang="en-US" dirty="0" smtClean="0"/>
              <a:t>Although </a:t>
            </a:r>
            <a:r>
              <a:rPr lang="en-US" dirty="0"/>
              <a:t>a person may have </a:t>
            </a:r>
            <a:r>
              <a:rPr lang="en-US" dirty="0" smtClean="0"/>
              <a:t>the genetic </a:t>
            </a:r>
            <a:r>
              <a:rPr lang="en-US" dirty="0"/>
              <a:t>predisposition to develop a </a:t>
            </a:r>
            <a:r>
              <a:rPr lang="en-US" dirty="0" smtClean="0"/>
              <a:t>specific phobia</a:t>
            </a:r>
            <a:r>
              <a:rPr lang="en-US" dirty="0"/>
              <a:t>, they will not necessarily develop one.</a:t>
            </a:r>
          </a:p>
          <a:p>
            <a:r>
              <a:rPr lang="en-US" dirty="0"/>
              <a:t>Certain psychological, social and </a:t>
            </a:r>
            <a:r>
              <a:rPr lang="en-US" dirty="0" smtClean="0"/>
              <a:t>environmental influences </a:t>
            </a:r>
            <a:r>
              <a:rPr lang="en-US" dirty="0"/>
              <a:t>will increase this likelihood.</a:t>
            </a:r>
            <a:endParaRPr lang="en-US" dirty="0"/>
          </a:p>
        </p:txBody>
      </p:sp>
    </p:spTree>
    <p:extLst>
      <p:ext uri="{BB962C8B-B14F-4D97-AF65-F5344CB8AC3E}">
        <p14:creationId xmlns:p14="http://schemas.microsoft.com/office/powerpoint/2010/main" val="452272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210" y="93518"/>
            <a:ext cx="8389589" cy="977933"/>
          </a:xfrm>
        </p:spPr>
        <p:txBody>
          <a:bodyPr/>
          <a:lstStyle/>
          <a:p>
            <a:r>
              <a:rPr lang="en-US" dirty="0"/>
              <a:t>Contributing psychological factors</a:t>
            </a:r>
            <a:endParaRPr lang="en-US" dirty="0"/>
          </a:p>
        </p:txBody>
      </p:sp>
      <p:sp>
        <p:nvSpPr>
          <p:cNvPr id="3" name="Content Placeholder 2"/>
          <p:cNvSpPr>
            <a:spLocks noGrp="1"/>
          </p:cNvSpPr>
          <p:nvPr>
            <p:ph idx="1"/>
          </p:nvPr>
        </p:nvSpPr>
        <p:spPr>
          <a:xfrm>
            <a:off x="301336" y="1071451"/>
            <a:ext cx="11014364" cy="4525963"/>
          </a:xfrm>
        </p:spPr>
        <p:txBody>
          <a:bodyPr>
            <a:noAutofit/>
          </a:bodyPr>
          <a:lstStyle/>
          <a:p>
            <a:r>
              <a:rPr lang="en-US" sz="2400" dirty="0"/>
              <a:t>The </a:t>
            </a:r>
            <a:r>
              <a:rPr lang="en-US" sz="2400" dirty="0">
                <a:solidFill>
                  <a:srgbClr val="FF0000"/>
                </a:solidFill>
              </a:rPr>
              <a:t>psychological factors </a:t>
            </a:r>
            <a:r>
              <a:rPr lang="en-US" sz="2400" dirty="0"/>
              <a:t>involved in developing a specific phobia refer </a:t>
            </a:r>
            <a:r>
              <a:rPr lang="en-US" sz="2400" dirty="0" smtClean="0"/>
              <a:t>to our </a:t>
            </a:r>
            <a:r>
              <a:rPr lang="en-US" sz="2400" dirty="0">
                <a:solidFill>
                  <a:srgbClr val="FF0000"/>
                </a:solidFill>
              </a:rPr>
              <a:t>thoughts, beliefs and perception about ourselves, our experiences and </a:t>
            </a:r>
            <a:r>
              <a:rPr lang="en-US" sz="2400" dirty="0" smtClean="0">
                <a:solidFill>
                  <a:srgbClr val="FF0000"/>
                </a:solidFill>
              </a:rPr>
              <a:t>our environment</a:t>
            </a:r>
          </a:p>
          <a:p>
            <a:r>
              <a:rPr lang="en-US" sz="2400" dirty="0" smtClean="0"/>
              <a:t> Essentially</a:t>
            </a:r>
            <a:r>
              <a:rPr lang="en-US" sz="2400" dirty="0"/>
              <a:t>, we are the sum of our </a:t>
            </a:r>
            <a:r>
              <a:rPr lang="en-US" sz="2400" dirty="0" smtClean="0"/>
              <a:t>experiences and</a:t>
            </a:r>
            <a:r>
              <a:rPr lang="en-US" sz="2400" dirty="0"/>
              <a:t>, depending on genetics and personality, we will </a:t>
            </a:r>
            <a:r>
              <a:rPr lang="en-US" sz="2400" dirty="0">
                <a:solidFill>
                  <a:srgbClr val="FF0000"/>
                </a:solidFill>
              </a:rPr>
              <a:t>interpret </a:t>
            </a:r>
            <a:r>
              <a:rPr lang="en-US" sz="2400" dirty="0" smtClean="0">
                <a:solidFill>
                  <a:srgbClr val="FF0000"/>
                </a:solidFill>
              </a:rPr>
              <a:t>environmental events </a:t>
            </a:r>
            <a:r>
              <a:rPr lang="en-US" sz="2400" dirty="0">
                <a:solidFill>
                  <a:srgbClr val="FF0000"/>
                </a:solidFill>
              </a:rPr>
              <a:t>in our own unique </a:t>
            </a:r>
            <a:r>
              <a:rPr lang="en-US" sz="2400" dirty="0" smtClean="0">
                <a:solidFill>
                  <a:srgbClr val="FF0000"/>
                </a:solidFill>
              </a:rPr>
              <a:t>way </a:t>
            </a:r>
          </a:p>
          <a:p>
            <a:r>
              <a:rPr lang="en-US" sz="2400" dirty="0" smtClean="0"/>
              <a:t>Those </a:t>
            </a:r>
            <a:r>
              <a:rPr lang="en-US" sz="2400" dirty="0"/>
              <a:t>who are more sensitive and anxious and </a:t>
            </a:r>
            <a:r>
              <a:rPr lang="en-US" sz="2400" dirty="0" smtClean="0"/>
              <a:t>feel less </a:t>
            </a:r>
            <a:r>
              <a:rPr lang="en-US" sz="2400" dirty="0"/>
              <a:t>in control are more likely to notice events in their environment and to </a:t>
            </a:r>
            <a:r>
              <a:rPr lang="en-US" sz="2400" dirty="0" smtClean="0"/>
              <a:t>view them </a:t>
            </a:r>
            <a:r>
              <a:rPr lang="en-US" sz="2400" dirty="0"/>
              <a:t>as potentially threatening, even though they may not be. </a:t>
            </a:r>
            <a:endParaRPr lang="en-US" sz="2400" dirty="0" smtClean="0"/>
          </a:p>
          <a:p>
            <a:r>
              <a:rPr lang="en-US" sz="2400" dirty="0" smtClean="0"/>
              <a:t>These </a:t>
            </a:r>
            <a:r>
              <a:rPr lang="en-US" sz="2400" dirty="0"/>
              <a:t>thoughts </a:t>
            </a:r>
            <a:r>
              <a:rPr lang="en-US" sz="2400" dirty="0" smtClean="0"/>
              <a:t>and perceptions </a:t>
            </a:r>
            <a:r>
              <a:rPr lang="en-US" sz="2400" dirty="0"/>
              <a:t>play a key role in developing </a:t>
            </a:r>
            <a:endParaRPr lang="en-US" sz="2400" dirty="0" smtClean="0"/>
          </a:p>
          <a:p>
            <a:pPr marL="0" indent="0">
              <a:buNone/>
            </a:pPr>
            <a:r>
              <a:rPr lang="en-US" sz="2400" dirty="0" smtClean="0"/>
              <a:t>     a </a:t>
            </a:r>
            <a:r>
              <a:rPr lang="en-US" sz="2400" dirty="0"/>
              <a:t>specific phobia</a:t>
            </a:r>
            <a:r>
              <a:rPr lang="en-US" sz="2400" dirty="0" smtClean="0"/>
              <a:t>.</a:t>
            </a:r>
          </a:p>
          <a:p>
            <a:r>
              <a:rPr lang="en-US" sz="2400" dirty="0" smtClean="0"/>
              <a:t>There are 2 models that attempt to explain phobia’s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8276" y="3941379"/>
            <a:ext cx="3783724" cy="2414777"/>
          </a:xfrm>
          <a:prstGeom prst="rect">
            <a:avLst/>
          </a:prstGeom>
        </p:spPr>
      </p:pic>
    </p:spTree>
    <p:extLst>
      <p:ext uri="{BB962C8B-B14F-4D97-AF65-F5344CB8AC3E}">
        <p14:creationId xmlns:p14="http://schemas.microsoft.com/office/powerpoint/2010/main" val="987796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5" y="259773"/>
            <a:ext cx="8389589" cy="841663"/>
          </a:xfrm>
        </p:spPr>
        <p:txBody>
          <a:bodyPr/>
          <a:lstStyle/>
          <a:p>
            <a:r>
              <a:rPr lang="en-US" b="0"/>
              <a:t>THE BEHAVIOURAL MODEL</a:t>
            </a:r>
            <a:endParaRPr lang="en-US"/>
          </a:p>
        </p:txBody>
      </p:sp>
      <p:sp>
        <p:nvSpPr>
          <p:cNvPr id="3" name="Content Placeholder 2"/>
          <p:cNvSpPr>
            <a:spLocks noGrp="1"/>
          </p:cNvSpPr>
          <p:nvPr>
            <p:ph idx="1"/>
          </p:nvPr>
        </p:nvSpPr>
        <p:spPr>
          <a:xfrm>
            <a:off x="280553" y="1287029"/>
            <a:ext cx="9466119" cy="4525963"/>
          </a:xfrm>
        </p:spPr>
        <p:txBody>
          <a:bodyPr>
            <a:normAutofit/>
          </a:bodyPr>
          <a:lstStyle/>
          <a:p>
            <a:pPr marL="0" indent="0">
              <a:buNone/>
            </a:pPr>
            <a:r>
              <a:rPr lang="en-US" b="1" dirty="0">
                <a:solidFill>
                  <a:srgbClr val="00B050"/>
                </a:solidFill>
              </a:rPr>
              <a:t>Precipitation of specific phobia through classical conditioning</a:t>
            </a:r>
          </a:p>
          <a:p>
            <a:r>
              <a:rPr lang="en-US" sz="2400" dirty="0"/>
              <a:t>The </a:t>
            </a:r>
            <a:r>
              <a:rPr lang="en-US" sz="2400" dirty="0" smtClean="0"/>
              <a:t>behavioral </a:t>
            </a:r>
            <a:r>
              <a:rPr lang="en-US" sz="2400" dirty="0"/>
              <a:t>approach examines how an organism’s </a:t>
            </a:r>
            <a:r>
              <a:rPr lang="en-US" sz="2400" dirty="0" err="1"/>
              <a:t>behaviours</a:t>
            </a:r>
            <a:r>
              <a:rPr lang="en-US" sz="2400" dirty="0"/>
              <a:t> are </a:t>
            </a:r>
            <a:r>
              <a:rPr lang="en-US" sz="2400" dirty="0" smtClean="0"/>
              <a:t>influenced by </a:t>
            </a:r>
            <a:r>
              <a:rPr lang="en-US" sz="2400" dirty="0"/>
              <a:t>environmental factors and downplays the importance of thinking </a:t>
            </a:r>
            <a:r>
              <a:rPr lang="en-US" sz="2400" dirty="0" smtClean="0"/>
              <a:t>processes (cognition</a:t>
            </a:r>
            <a:r>
              <a:rPr lang="en-US" sz="2400" dirty="0"/>
              <a:t>). </a:t>
            </a:r>
            <a:endParaRPr lang="en-US" sz="2400" dirty="0" smtClean="0"/>
          </a:p>
          <a:p>
            <a:r>
              <a:rPr lang="en-US" sz="2400" dirty="0" smtClean="0"/>
              <a:t>According </a:t>
            </a:r>
            <a:r>
              <a:rPr lang="en-US" sz="2400" dirty="0"/>
              <a:t>to the </a:t>
            </a:r>
            <a:r>
              <a:rPr lang="en-US" sz="2400" dirty="0" smtClean="0"/>
              <a:t>behavioral </a:t>
            </a:r>
            <a:r>
              <a:rPr lang="en-US" sz="2400" dirty="0"/>
              <a:t>model, </a:t>
            </a:r>
            <a:r>
              <a:rPr lang="en-US" sz="2400" dirty="0">
                <a:solidFill>
                  <a:srgbClr val="FF0000"/>
                </a:solidFill>
              </a:rPr>
              <a:t>specific phobias are learnt </a:t>
            </a:r>
            <a:r>
              <a:rPr lang="en-US" sz="2400" dirty="0" smtClean="0">
                <a:solidFill>
                  <a:srgbClr val="FF0000"/>
                </a:solidFill>
              </a:rPr>
              <a:t>through classical </a:t>
            </a:r>
            <a:r>
              <a:rPr lang="en-US" sz="2400" dirty="0">
                <a:solidFill>
                  <a:srgbClr val="FF0000"/>
                </a:solidFill>
              </a:rPr>
              <a:t>conditioning </a:t>
            </a:r>
            <a:r>
              <a:rPr lang="en-US" sz="2400" dirty="0" smtClean="0">
                <a:solidFill>
                  <a:srgbClr val="FF0000"/>
                </a:solidFill>
              </a:rPr>
              <a:t>and </a:t>
            </a:r>
            <a:r>
              <a:rPr lang="en-US" sz="2400" dirty="0">
                <a:solidFill>
                  <a:srgbClr val="FF0000"/>
                </a:solidFill>
              </a:rPr>
              <a:t>maintained </a:t>
            </a:r>
            <a:r>
              <a:rPr lang="en-US" sz="2400" dirty="0" smtClean="0">
                <a:solidFill>
                  <a:srgbClr val="FF0000"/>
                </a:solidFill>
              </a:rPr>
              <a:t>through operant </a:t>
            </a:r>
            <a:r>
              <a:rPr lang="en-US" sz="2400" dirty="0">
                <a:solidFill>
                  <a:srgbClr val="FF0000"/>
                </a:solidFill>
              </a:rPr>
              <a:t>conditioning.</a:t>
            </a:r>
            <a:endParaRPr lang="en-US" sz="2400" dirty="0">
              <a:solidFill>
                <a:srgbClr val="FF0000"/>
              </a:solidFill>
            </a:endParaRPr>
          </a:p>
        </p:txBody>
      </p:sp>
    </p:spTree>
    <p:extLst>
      <p:ext uri="{BB962C8B-B14F-4D97-AF65-F5344CB8AC3E}">
        <p14:creationId xmlns:p14="http://schemas.microsoft.com/office/powerpoint/2010/main" val="1321367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1" y="311729"/>
            <a:ext cx="10972800" cy="6194174"/>
          </a:xfrm>
        </p:spPr>
        <p:txBody>
          <a:bodyPr>
            <a:normAutofit fontScale="92500" lnSpcReduction="20000"/>
          </a:bodyPr>
          <a:lstStyle/>
          <a:p>
            <a:pPr marL="0" indent="0">
              <a:buNone/>
            </a:pPr>
            <a:r>
              <a:rPr lang="en-US" dirty="0" smtClean="0"/>
              <a:t>Remember the process of Classical conditioning. </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W</a:t>
            </a:r>
            <a:r>
              <a:rPr lang="en-US" dirty="0" smtClean="0"/>
              <a:t>e can </a:t>
            </a:r>
            <a:r>
              <a:rPr lang="en-US" dirty="0"/>
              <a:t>develop a phobia of a neutral stimulus </a:t>
            </a:r>
            <a:r>
              <a:rPr lang="en-US" dirty="0" smtClean="0"/>
              <a:t>because we </a:t>
            </a:r>
            <a:r>
              <a:rPr lang="en-US" dirty="0"/>
              <a:t>have been conditioned to associate it with fear.</a:t>
            </a:r>
          </a:p>
          <a:p>
            <a:r>
              <a:rPr lang="en-US" dirty="0"/>
              <a:t>Through this process people can develop </a:t>
            </a:r>
            <a:r>
              <a:rPr lang="en-US" dirty="0" smtClean="0"/>
              <a:t>phobias. While </a:t>
            </a:r>
            <a:r>
              <a:rPr lang="en-US" dirty="0"/>
              <a:t>some people may view </a:t>
            </a:r>
            <a:r>
              <a:rPr lang="en-US" dirty="0" smtClean="0"/>
              <a:t>certain things </a:t>
            </a:r>
            <a:r>
              <a:rPr lang="en-US" dirty="0"/>
              <a:t>as </a:t>
            </a:r>
            <a:r>
              <a:rPr lang="en-US" dirty="0" smtClean="0"/>
              <a:t>harmless, others </a:t>
            </a:r>
            <a:r>
              <a:rPr lang="en-US" dirty="0"/>
              <a:t>have been conditioned to be afraid of them</a:t>
            </a:r>
            <a:r>
              <a:rPr lang="en-US" dirty="0" smtClean="0"/>
              <a:t>.</a:t>
            </a:r>
          </a:p>
          <a:p>
            <a:r>
              <a:rPr lang="en-US" dirty="0" smtClean="0"/>
              <a:t>EG Little Albert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799" y="819805"/>
            <a:ext cx="6348249" cy="3192955"/>
          </a:xfrm>
          <a:prstGeom prst="rect">
            <a:avLst/>
          </a:prstGeom>
        </p:spPr>
      </p:pic>
    </p:spTree>
    <p:extLst>
      <p:ext uri="{BB962C8B-B14F-4D97-AF65-F5344CB8AC3E}">
        <p14:creationId xmlns:p14="http://schemas.microsoft.com/office/powerpoint/2010/main" val="577223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610" y="300038"/>
            <a:ext cx="8389589" cy="1143000"/>
          </a:xfrm>
        </p:spPr>
        <p:txBody>
          <a:bodyPr/>
          <a:lstStyle/>
          <a:p>
            <a:r>
              <a:rPr lang="en-US" b="0"/>
              <a:t>Age of onset</a:t>
            </a:r>
            <a:endParaRPr lang="en-US"/>
          </a:p>
        </p:txBody>
      </p:sp>
      <p:sp>
        <p:nvSpPr>
          <p:cNvPr id="3" name="Content Placeholder 2"/>
          <p:cNvSpPr>
            <a:spLocks noGrp="1"/>
          </p:cNvSpPr>
          <p:nvPr>
            <p:ph idx="1"/>
          </p:nvPr>
        </p:nvSpPr>
        <p:spPr/>
        <p:txBody>
          <a:bodyPr/>
          <a:lstStyle/>
          <a:p>
            <a:r>
              <a:rPr lang="en-US" dirty="0"/>
              <a:t>For specific phobias, the age of onset depends on the </a:t>
            </a:r>
            <a:r>
              <a:rPr lang="en-US" dirty="0" smtClean="0"/>
              <a:t>phobia. </a:t>
            </a:r>
          </a:p>
          <a:p>
            <a:r>
              <a:rPr lang="en-US" dirty="0" smtClean="0"/>
              <a:t>Most specific </a:t>
            </a:r>
            <a:r>
              <a:rPr lang="en-US" dirty="0"/>
              <a:t>phobias develop during childhood and eventually disappear. Those </a:t>
            </a:r>
            <a:r>
              <a:rPr lang="en-US" dirty="0" smtClean="0"/>
              <a:t>that persist </a:t>
            </a:r>
            <a:r>
              <a:rPr lang="en-US" dirty="0"/>
              <a:t>into adulthood rarely go away without treatment.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604" y="4572000"/>
            <a:ext cx="9982200" cy="2133600"/>
          </a:xfrm>
          <a:prstGeom prst="rect">
            <a:avLst/>
          </a:prstGeom>
        </p:spPr>
      </p:pic>
    </p:spTree>
    <p:extLst>
      <p:ext uri="{BB962C8B-B14F-4D97-AF65-F5344CB8AC3E}">
        <p14:creationId xmlns:p14="http://schemas.microsoft.com/office/powerpoint/2010/main" val="287088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63684"/>
            <a:ext cx="10972800" cy="5721805"/>
          </a:xfrm>
        </p:spPr>
        <p:txBody>
          <a:bodyPr>
            <a:normAutofit fontScale="70000" lnSpcReduction="20000"/>
          </a:bodyPr>
          <a:lstStyle/>
          <a:p>
            <a:pPr marL="0" indent="0">
              <a:buNone/>
            </a:pPr>
            <a:r>
              <a:rPr lang="en-US" sz="4100" b="1" dirty="0">
                <a:solidFill>
                  <a:srgbClr val="00B050"/>
                </a:solidFill>
              </a:rPr>
              <a:t>Perpetuation of specific phobia through operant </a:t>
            </a:r>
            <a:r>
              <a:rPr lang="en-US" sz="4100" b="1" dirty="0" smtClean="0">
                <a:solidFill>
                  <a:srgbClr val="00B050"/>
                </a:solidFill>
              </a:rPr>
              <a:t>conditioning</a:t>
            </a:r>
          </a:p>
          <a:p>
            <a:pPr marL="0" indent="0">
              <a:buNone/>
            </a:pPr>
            <a:endParaRPr lang="en-US" sz="4100" b="1" dirty="0">
              <a:solidFill>
                <a:srgbClr val="00B050"/>
              </a:solidFill>
            </a:endParaRPr>
          </a:p>
          <a:p>
            <a:r>
              <a:rPr lang="en-US" sz="3600" dirty="0"/>
              <a:t>Having a specific phobia is not just as simple as learning through association.</a:t>
            </a:r>
          </a:p>
          <a:p>
            <a:r>
              <a:rPr lang="en-US" sz="3600" dirty="0"/>
              <a:t>The process of a child actively avoiding a visit to the dentist or having a </a:t>
            </a:r>
            <a:r>
              <a:rPr lang="en-US" sz="3600" dirty="0" smtClean="0"/>
              <a:t>tantrum that </a:t>
            </a:r>
            <a:r>
              <a:rPr lang="en-US" sz="3600" dirty="0"/>
              <a:t>makes a session impossible has more to do with </a:t>
            </a:r>
            <a:r>
              <a:rPr lang="en-US" sz="3600" dirty="0">
                <a:solidFill>
                  <a:srgbClr val="FF0000"/>
                </a:solidFill>
              </a:rPr>
              <a:t>operant conditioning</a:t>
            </a:r>
            <a:r>
              <a:rPr lang="en-US" sz="3600" dirty="0"/>
              <a:t>.</a:t>
            </a:r>
          </a:p>
          <a:p>
            <a:r>
              <a:rPr lang="en-US" sz="3600" dirty="0"/>
              <a:t>In the case of the dentist phobia, the </a:t>
            </a:r>
            <a:r>
              <a:rPr lang="en-US" sz="3600" dirty="0">
                <a:solidFill>
                  <a:srgbClr val="FF0000"/>
                </a:solidFill>
              </a:rPr>
              <a:t>avoidance of an unpleasant injection acts </a:t>
            </a:r>
            <a:r>
              <a:rPr lang="en-US" sz="3600" dirty="0" smtClean="0">
                <a:solidFill>
                  <a:srgbClr val="FF0000"/>
                </a:solidFill>
              </a:rPr>
              <a:t>as a </a:t>
            </a:r>
            <a:r>
              <a:rPr lang="en-US" sz="3600" dirty="0">
                <a:solidFill>
                  <a:srgbClr val="FF0000"/>
                </a:solidFill>
              </a:rPr>
              <a:t>negative </a:t>
            </a:r>
            <a:r>
              <a:rPr lang="en-US" sz="3600" dirty="0" smtClean="0">
                <a:solidFill>
                  <a:srgbClr val="FF0000"/>
                </a:solidFill>
              </a:rPr>
              <a:t>re-</a:t>
            </a:r>
            <a:r>
              <a:rPr lang="en-US" sz="3600" dirty="0" err="1" smtClean="0">
                <a:solidFill>
                  <a:srgbClr val="FF0000"/>
                </a:solidFill>
              </a:rPr>
              <a:t>inforcer</a:t>
            </a:r>
            <a:r>
              <a:rPr lang="en-US" sz="3600" dirty="0" smtClean="0">
                <a:solidFill>
                  <a:srgbClr val="FF0000"/>
                </a:solidFill>
              </a:rPr>
              <a:t>, removes a negative consequence, </a:t>
            </a:r>
            <a:r>
              <a:rPr lang="en-US" sz="3600" dirty="0">
                <a:solidFill>
                  <a:srgbClr val="FF0000"/>
                </a:solidFill>
              </a:rPr>
              <a:t>that strengthens the likelihood of that </a:t>
            </a:r>
            <a:r>
              <a:rPr lang="en-US" sz="3600" dirty="0" smtClean="0">
                <a:solidFill>
                  <a:srgbClr val="FF0000"/>
                </a:solidFill>
              </a:rPr>
              <a:t>behavior </a:t>
            </a:r>
            <a:r>
              <a:rPr lang="en-US" sz="3600" dirty="0">
                <a:solidFill>
                  <a:srgbClr val="FF0000"/>
                </a:solidFill>
              </a:rPr>
              <a:t>being </a:t>
            </a:r>
            <a:r>
              <a:rPr lang="en-US" sz="3600" dirty="0" smtClean="0">
                <a:solidFill>
                  <a:srgbClr val="FF0000"/>
                </a:solidFill>
              </a:rPr>
              <a:t>repeated</a:t>
            </a:r>
          </a:p>
          <a:p>
            <a:r>
              <a:rPr lang="en-US" sz="3600" dirty="0"/>
              <a:t>You could also say that the ‘</a:t>
            </a:r>
            <a:r>
              <a:rPr lang="en-US" sz="3600" dirty="0">
                <a:solidFill>
                  <a:srgbClr val="FF0000"/>
                </a:solidFill>
              </a:rPr>
              <a:t>good’ feeling of relief </a:t>
            </a:r>
            <a:r>
              <a:rPr lang="en-US" sz="3600" dirty="0"/>
              <a:t>(at being able to avoid the </a:t>
            </a:r>
            <a:r>
              <a:rPr lang="en-US" sz="3600" dirty="0" smtClean="0"/>
              <a:t>injection) presents </a:t>
            </a:r>
            <a:r>
              <a:rPr lang="en-US" sz="3600" dirty="0"/>
              <a:t>a </a:t>
            </a:r>
            <a:r>
              <a:rPr lang="en-US" sz="3600" dirty="0">
                <a:solidFill>
                  <a:srgbClr val="FF0000"/>
                </a:solidFill>
              </a:rPr>
              <a:t>positive reinforcement </a:t>
            </a:r>
            <a:r>
              <a:rPr lang="en-US" sz="3600" dirty="0"/>
              <a:t>of the </a:t>
            </a:r>
            <a:r>
              <a:rPr lang="en-US" sz="3600" dirty="0" smtClean="0"/>
              <a:t>behavior</a:t>
            </a:r>
            <a:r>
              <a:rPr lang="en-US" sz="3600" dirty="0"/>
              <a:t>.</a:t>
            </a:r>
          </a:p>
          <a:p>
            <a:r>
              <a:rPr lang="en-US" sz="3600" dirty="0"/>
              <a:t>While classical and operant conditioning provide convincing </a:t>
            </a:r>
            <a:r>
              <a:rPr lang="en-US" sz="3600" dirty="0" smtClean="0"/>
              <a:t>behavioral explanations </a:t>
            </a:r>
            <a:r>
              <a:rPr lang="en-US" sz="3600" dirty="0"/>
              <a:t>for the acquisition of a specific phobia, they do not fully explain </a:t>
            </a:r>
            <a:r>
              <a:rPr lang="en-US" sz="3600" dirty="0" smtClean="0"/>
              <a:t>situations where </a:t>
            </a:r>
            <a:r>
              <a:rPr lang="en-US" sz="3600" dirty="0"/>
              <a:t>people are phobic about objects or events that they have never experienced.</a:t>
            </a:r>
            <a:endParaRPr lang="en-US" sz="3600" dirty="0"/>
          </a:p>
        </p:txBody>
      </p:sp>
    </p:spTree>
    <p:extLst>
      <p:ext uri="{BB962C8B-B14F-4D97-AF65-F5344CB8AC3E}">
        <p14:creationId xmlns:p14="http://schemas.microsoft.com/office/powerpoint/2010/main" val="1588697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107"/>
            <a:ext cx="8389589" cy="1143000"/>
          </a:xfrm>
        </p:spPr>
        <p:txBody>
          <a:bodyPr/>
          <a:lstStyle/>
          <a:p>
            <a:r>
              <a:rPr lang="en-US" b="0"/>
              <a:t>THE COGNITIVE MODEL</a:t>
            </a:r>
            <a:endParaRPr lang="en-US"/>
          </a:p>
        </p:txBody>
      </p:sp>
      <p:sp>
        <p:nvSpPr>
          <p:cNvPr id="3" name="Content Placeholder 2"/>
          <p:cNvSpPr>
            <a:spLocks noGrp="1"/>
          </p:cNvSpPr>
          <p:nvPr>
            <p:ph idx="1"/>
          </p:nvPr>
        </p:nvSpPr>
        <p:spPr>
          <a:xfrm>
            <a:off x="609600" y="1600203"/>
            <a:ext cx="10972800" cy="4926721"/>
          </a:xfrm>
        </p:spPr>
        <p:txBody>
          <a:bodyPr>
            <a:normAutofit fontScale="77500" lnSpcReduction="20000"/>
          </a:bodyPr>
          <a:lstStyle/>
          <a:p>
            <a:r>
              <a:rPr lang="en-US" dirty="0">
                <a:solidFill>
                  <a:srgbClr val="FF0000"/>
                </a:solidFill>
              </a:rPr>
              <a:t>Cognitive bias </a:t>
            </a:r>
            <a:r>
              <a:rPr lang="en-US" dirty="0" smtClean="0">
                <a:solidFill>
                  <a:srgbClr val="FF0000"/>
                </a:solidFill>
              </a:rPr>
              <a:t>= ‘</a:t>
            </a:r>
            <a:r>
              <a:rPr lang="en-US" dirty="0">
                <a:solidFill>
                  <a:srgbClr val="FF0000"/>
                </a:solidFill>
              </a:rPr>
              <a:t>systematic error in thinking that affects the </a:t>
            </a:r>
            <a:r>
              <a:rPr lang="en-US" dirty="0" smtClean="0">
                <a:solidFill>
                  <a:srgbClr val="FF0000"/>
                </a:solidFill>
              </a:rPr>
              <a:t>decisions and </a:t>
            </a:r>
            <a:r>
              <a:rPr lang="en-US" dirty="0">
                <a:solidFill>
                  <a:srgbClr val="FF0000"/>
                </a:solidFill>
              </a:rPr>
              <a:t>judgements that people make’. </a:t>
            </a:r>
            <a:endParaRPr lang="en-US" dirty="0" smtClean="0">
              <a:solidFill>
                <a:srgbClr val="FF0000"/>
              </a:solidFill>
            </a:endParaRPr>
          </a:p>
          <a:p>
            <a:r>
              <a:rPr lang="en-US" dirty="0"/>
              <a:t>C</a:t>
            </a:r>
            <a:r>
              <a:rPr lang="en-US" dirty="0" smtClean="0"/>
              <a:t>an </a:t>
            </a:r>
            <a:r>
              <a:rPr lang="en-US" dirty="0"/>
              <a:t>also involve </a:t>
            </a:r>
            <a:r>
              <a:rPr lang="en-US" dirty="0">
                <a:solidFill>
                  <a:srgbClr val="00B050"/>
                </a:solidFill>
              </a:rPr>
              <a:t>memory </a:t>
            </a:r>
            <a:r>
              <a:rPr lang="en-US" dirty="0" smtClean="0">
                <a:solidFill>
                  <a:srgbClr val="00B050"/>
                </a:solidFill>
              </a:rPr>
              <a:t>bias </a:t>
            </a:r>
            <a:r>
              <a:rPr lang="en-US" dirty="0" smtClean="0"/>
              <a:t>= </a:t>
            </a:r>
            <a:r>
              <a:rPr lang="en-US" dirty="0" smtClean="0">
                <a:solidFill>
                  <a:srgbClr val="00B050"/>
                </a:solidFill>
              </a:rPr>
              <a:t>memory </a:t>
            </a:r>
            <a:r>
              <a:rPr lang="en-US" dirty="0">
                <a:solidFill>
                  <a:srgbClr val="00B050"/>
                </a:solidFill>
              </a:rPr>
              <a:t>has been encoded inaccurately and influenced by the person’s </a:t>
            </a:r>
            <a:r>
              <a:rPr lang="en-US" dirty="0" smtClean="0">
                <a:solidFill>
                  <a:srgbClr val="00B050"/>
                </a:solidFill>
              </a:rPr>
              <a:t>distorted thinking</a:t>
            </a:r>
            <a:r>
              <a:rPr lang="en-US" dirty="0">
                <a:solidFill>
                  <a:srgbClr val="00B050"/>
                </a:solidFill>
              </a:rPr>
              <a:t>. </a:t>
            </a:r>
            <a:endParaRPr lang="en-US" dirty="0" smtClean="0">
              <a:solidFill>
                <a:srgbClr val="00B050"/>
              </a:solidFill>
            </a:endParaRPr>
          </a:p>
          <a:p>
            <a:r>
              <a:rPr lang="en-US" dirty="0" smtClean="0"/>
              <a:t>Consequently</a:t>
            </a:r>
            <a:r>
              <a:rPr lang="en-US" dirty="0"/>
              <a:t>, each time the person remembers the situation, object </a:t>
            </a:r>
            <a:r>
              <a:rPr lang="en-US" dirty="0" smtClean="0"/>
              <a:t>or event</a:t>
            </a:r>
            <a:r>
              <a:rPr lang="en-US" dirty="0"/>
              <a:t>, it is usually more catastrophic or threatening than it really is.</a:t>
            </a:r>
          </a:p>
          <a:p>
            <a:r>
              <a:rPr lang="en-US" dirty="0" smtClean="0"/>
              <a:t>Can </a:t>
            </a:r>
            <a:r>
              <a:rPr lang="en-US" dirty="0"/>
              <a:t>involve </a:t>
            </a:r>
            <a:r>
              <a:rPr lang="en-US" dirty="0">
                <a:solidFill>
                  <a:srgbClr val="00B050"/>
                </a:solidFill>
              </a:rPr>
              <a:t>catastrophic </a:t>
            </a:r>
            <a:r>
              <a:rPr lang="en-US" dirty="0" smtClean="0">
                <a:solidFill>
                  <a:srgbClr val="00B050"/>
                </a:solidFill>
              </a:rPr>
              <a:t>thinking</a:t>
            </a:r>
            <a:r>
              <a:rPr lang="en-US" dirty="0" smtClean="0"/>
              <a:t> = </a:t>
            </a:r>
            <a:r>
              <a:rPr lang="en-US" dirty="0" smtClean="0">
                <a:solidFill>
                  <a:srgbClr val="00B050"/>
                </a:solidFill>
              </a:rPr>
              <a:t>a </a:t>
            </a:r>
            <a:r>
              <a:rPr lang="en-US" dirty="0">
                <a:solidFill>
                  <a:srgbClr val="00B050"/>
                </a:solidFill>
              </a:rPr>
              <a:t>person </a:t>
            </a:r>
            <a:r>
              <a:rPr lang="en-US" dirty="0" smtClean="0">
                <a:solidFill>
                  <a:srgbClr val="00B050"/>
                </a:solidFill>
              </a:rPr>
              <a:t>ruminates or </a:t>
            </a:r>
            <a:r>
              <a:rPr lang="en-US" dirty="0">
                <a:solidFill>
                  <a:srgbClr val="00B050"/>
                </a:solidFill>
              </a:rPr>
              <a:t>obsessively thinks about a perceived threat</a:t>
            </a:r>
            <a:r>
              <a:rPr lang="en-US" dirty="0"/>
              <a:t>. As the person overestimates the </a:t>
            </a:r>
            <a:r>
              <a:rPr lang="en-US" dirty="0" smtClean="0"/>
              <a:t>threat in </a:t>
            </a:r>
            <a:r>
              <a:rPr lang="en-US" dirty="0"/>
              <a:t>a way that is often irrational, thoughts of worst-case scenarios lead them to </a:t>
            </a:r>
            <a:r>
              <a:rPr lang="en-US" dirty="0" smtClean="0"/>
              <a:t>an increased </a:t>
            </a:r>
            <a:r>
              <a:rPr lang="en-US" dirty="0"/>
              <a:t>state of anxiety about the (often imagined) potential dangers of their </a:t>
            </a:r>
            <a:r>
              <a:rPr lang="en-US" dirty="0" smtClean="0"/>
              <a:t>specific phobia</a:t>
            </a:r>
            <a:r>
              <a:rPr lang="en-US" dirty="0"/>
              <a:t>.</a:t>
            </a:r>
          </a:p>
          <a:p>
            <a:r>
              <a:rPr lang="en-US" dirty="0"/>
              <a:t>This situation can be worsened when the person shows an </a:t>
            </a:r>
            <a:r>
              <a:rPr lang="en-US" dirty="0">
                <a:solidFill>
                  <a:srgbClr val="00B050"/>
                </a:solidFill>
              </a:rPr>
              <a:t>attentional </a:t>
            </a:r>
            <a:r>
              <a:rPr lang="en-US" dirty="0" smtClean="0">
                <a:solidFill>
                  <a:srgbClr val="00B050"/>
                </a:solidFill>
              </a:rPr>
              <a:t>bias = preference </a:t>
            </a:r>
            <a:r>
              <a:rPr lang="en-US" dirty="0">
                <a:solidFill>
                  <a:srgbClr val="00B050"/>
                </a:solidFill>
              </a:rPr>
              <a:t>for noticing threat-relevant information as they remain more </a:t>
            </a:r>
            <a:r>
              <a:rPr lang="en-US" dirty="0" smtClean="0">
                <a:solidFill>
                  <a:srgbClr val="00B050"/>
                </a:solidFill>
              </a:rPr>
              <a:t>alert to </a:t>
            </a:r>
            <a:r>
              <a:rPr lang="en-US" dirty="0">
                <a:solidFill>
                  <a:srgbClr val="00B050"/>
                </a:solidFill>
              </a:rPr>
              <a:t>their environment</a:t>
            </a:r>
            <a:r>
              <a:rPr lang="en-US" dirty="0"/>
              <a:t>. </a:t>
            </a:r>
            <a:endParaRPr lang="en-US" dirty="0" smtClean="0"/>
          </a:p>
        </p:txBody>
      </p:sp>
    </p:spTree>
    <p:extLst>
      <p:ext uri="{BB962C8B-B14F-4D97-AF65-F5344CB8AC3E}">
        <p14:creationId xmlns:p14="http://schemas.microsoft.com/office/powerpoint/2010/main" val="641789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EG. a person who suffers from arachnophobia will remain on high alert at all times in case there is a spider nearby. This can lead to the misreading of ambiguous stimuli – such as a small piece of fuzzy black fabric – as a spider and can lead the person to believe that the probability of being harmed by a spider is greater than it actually is.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3683" y="4056994"/>
            <a:ext cx="3878317" cy="2801006"/>
          </a:xfrm>
          <a:prstGeom prst="rect">
            <a:avLst/>
          </a:prstGeom>
        </p:spPr>
      </p:pic>
    </p:spTree>
    <p:extLst>
      <p:ext uri="{BB962C8B-B14F-4D97-AF65-F5344CB8AC3E}">
        <p14:creationId xmlns:p14="http://schemas.microsoft.com/office/powerpoint/2010/main" val="1112168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0038"/>
            <a:ext cx="8389589" cy="1143000"/>
          </a:xfrm>
        </p:spPr>
        <p:txBody>
          <a:bodyPr/>
          <a:lstStyle/>
          <a:p>
            <a:r>
              <a:rPr lang="en-US"/>
              <a:t>Cognitive bias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443038"/>
            <a:ext cx="5983275" cy="4525963"/>
          </a:xfrm>
        </p:spPr>
      </p:pic>
      <p:pic>
        <p:nvPicPr>
          <p:cNvPr id="5" name="Picture 4"/>
          <p:cNvPicPr>
            <a:picLocks noChangeAspect="1"/>
          </p:cNvPicPr>
          <p:nvPr/>
        </p:nvPicPr>
        <p:blipFill>
          <a:blip r:embed="rId3"/>
          <a:stretch>
            <a:fillRect/>
          </a:stretch>
        </p:blipFill>
        <p:spPr>
          <a:xfrm>
            <a:off x="7271680" y="1369219"/>
            <a:ext cx="4920320" cy="5488781"/>
          </a:xfrm>
          <a:prstGeom prst="rect">
            <a:avLst/>
          </a:prstGeom>
        </p:spPr>
      </p:pic>
    </p:spTree>
    <p:extLst>
      <p:ext uri="{BB962C8B-B14F-4D97-AF65-F5344CB8AC3E}">
        <p14:creationId xmlns:p14="http://schemas.microsoft.com/office/powerpoint/2010/main" val="1875183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9238"/>
            <a:ext cx="8389589" cy="1143000"/>
          </a:xfrm>
        </p:spPr>
        <p:txBody>
          <a:bodyPr/>
          <a:lstStyle/>
          <a:p>
            <a:r>
              <a:rPr lang="en-US"/>
              <a:t>Psychological Contributing Factors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4346" y="1392238"/>
            <a:ext cx="8480154" cy="4919662"/>
          </a:xfrm>
        </p:spPr>
      </p:pic>
    </p:spTree>
    <p:extLst>
      <p:ext uri="{BB962C8B-B14F-4D97-AF65-F5344CB8AC3E}">
        <p14:creationId xmlns:p14="http://schemas.microsoft.com/office/powerpoint/2010/main" val="1143551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1576"/>
            <a:ext cx="8389589" cy="1143000"/>
          </a:xfrm>
        </p:spPr>
        <p:txBody>
          <a:bodyPr/>
          <a:lstStyle/>
          <a:p>
            <a:r>
              <a:rPr lang="en-US" dirty="0"/>
              <a:t>Contributing social factors</a:t>
            </a:r>
            <a:endParaRPr lang="en-US" dirty="0"/>
          </a:p>
        </p:txBody>
      </p:sp>
      <p:sp>
        <p:nvSpPr>
          <p:cNvPr id="3" name="Content Placeholder 2"/>
          <p:cNvSpPr>
            <a:spLocks noGrp="1"/>
          </p:cNvSpPr>
          <p:nvPr>
            <p:ph idx="1"/>
          </p:nvPr>
        </p:nvSpPr>
        <p:spPr/>
        <p:txBody>
          <a:bodyPr>
            <a:normAutofit lnSpcReduction="10000"/>
          </a:bodyPr>
          <a:lstStyle/>
          <a:p>
            <a:r>
              <a:rPr lang="en-US" dirty="0"/>
              <a:t>Social and cultural factors can contribute to the type and incidence of specific phobia.</a:t>
            </a:r>
          </a:p>
          <a:p>
            <a:r>
              <a:rPr lang="en-US" dirty="0"/>
              <a:t>Research has found that a child whose parent suffers from a phobia of moths, </a:t>
            </a:r>
            <a:r>
              <a:rPr lang="en-US" dirty="0" smtClean="0"/>
              <a:t>for example</a:t>
            </a:r>
            <a:r>
              <a:rPr lang="en-US" dirty="0"/>
              <a:t>, is more likely to develop the same phobia as a result of simply </a:t>
            </a:r>
            <a:r>
              <a:rPr lang="en-US" dirty="0" smtClean="0"/>
              <a:t>observing their </a:t>
            </a:r>
            <a:r>
              <a:rPr lang="en-US" dirty="0"/>
              <a:t>parent’s fear response and making the cognitive connection that ‘moths </a:t>
            </a:r>
            <a:r>
              <a:rPr lang="en-US" dirty="0" smtClean="0"/>
              <a:t>are dangerous</a:t>
            </a:r>
            <a:r>
              <a:rPr lang="en-US" dirty="0"/>
              <a:t>’.</a:t>
            </a:r>
          </a:p>
          <a:p>
            <a:r>
              <a:rPr lang="en-US" dirty="0"/>
              <a:t>Sometimes, a parent, partner or friend may help to maintain the </a:t>
            </a:r>
            <a:r>
              <a:rPr lang="en-US" dirty="0" smtClean="0"/>
              <a:t>avoidance </a:t>
            </a:r>
            <a:r>
              <a:rPr lang="en-US" dirty="0" err="1" smtClean="0"/>
              <a:t>behaviour</a:t>
            </a:r>
            <a:r>
              <a:rPr lang="en-US" dirty="0" smtClean="0"/>
              <a:t> </a:t>
            </a:r>
            <a:r>
              <a:rPr lang="en-US" dirty="0"/>
              <a:t>by trying to be helpful.</a:t>
            </a:r>
            <a:endParaRPr lang="en-US" dirty="0"/>
          </a:p>
        </p:txBody>
      </p:sp>
    </p:spTree>
    <p:extLst>
      <p:ext uri="{BB962C8B-B14F-4D97-AF65-F5344CB8AC3E}">
        <p14:creationId xmlns:p14="http://schemas.microsoft.com/office/powerpoint/2010/main" val="162562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ENVIRONMENTAL TRIGGERS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 many instances, specific environmental triggers can lead to the development </a:t>
            </a:r>
            <a:r>
              <a:rPr lang="en-US" dirty="0" smtClean="0"/>
              <a:t>of a </a:t>
            </a:r>
            <a:r>
              <a:rPr lang="en-US" dirty="0"/>
              <a:t>specific phobia. There are three possible environmental paths:</a:t>
            </a:r>
          </a:p>
          <a:p>
            <a:pPr marL="0" indent="0">
              <a:buNone/>
            </a:pPr>
            <a:r>
              <a:rPr lang="en-US" dirty="0"/>
              <a:t>1 </a:t>
            </a:r>
            <a:r>
              <a:rPr lang="en-US" dirty="0" smtClean="0"/>
              <a:t>- direct </a:t>
            </a:r>
            <a:r>
              <a:rPr lang="en-US" dirty="0"/>
              <a:t>exposure to a distressing or traumatic event, such as being attacked by a dog</a:t>
            </a:r>
          </a:p>
          <a:p>
            <a:pPr marL="0" indent="0">
              <a:buNone/>
            </a:pPr>
            <a:r>
              <a:rPr lang="en-US" dirty="0"/>
              <a:t>2 </a:t>
            </a:r>
            <a:r>
              <a:rPr lang="en-US" dirty="0" smtClean="0"/>
              <a:t>- witnessing </a:t>
            </a:r>
            <a:r>
              <a:rPr lang="en-US" dirty="0"/>
              <a:t>other people experiencing a traumatic event, such as seeing another </a:t>
            </a:r>
            <a:r>
              <a:rPr lang="en-US" dirty="0" smtClean="0"/>
              <a:t>person being </a:t>
            </a:r>
            <a:r>
              <a:rPr lang="en-US" dirty="0"/>
              <a:t>attacked by a dog</a:t>
            </a:r>
          </a:p>
          <a:p>
            <a:pPr marL="0" indent="0">
              <a:buNone/>
            </a:pPr>
            <a:r>
              <a:rPr lang="en-US" dirty="0"/>
              <a:t>3 </a:t>
            </a:r>
            <a:r>
              <a:rPr lang="en-US" dirty="0" smtClean="0"/>
              <a:t>- reading </a:t>
            </a:r>
            <a:r>
              <a:rPr lang="en-US" dirty="0"/>
              <a:t>or hearing about dangerous situations or events, for example, developing </a:t>
            </a:r>
            <a:r>
              <a:rPr lang="en-US" dirty="0" smtClean="0"/>
              <a:t>a fear </a:t>
            </a:r>
            <a:r>
              <a:rPr lang="en-US" dirty="0"/>
              <a:t>of dogs after hearing stories about children, adults or family pets being </a:t>
            </a:r>
            <a:r>
              <a:rPr lang="en-US" dirty="0" smtClean="0"/>
              <a:t>attacked by </a:t>
            </a:r>
            <a:r>
              <a:rPr lang="en-US" dirty="0"/>
              <a:t>a dog.</a:t>
            </a:r>
            <a:endParaRPr lang="en-US" dirty="0"/>
          </a:p>
        </p:txBody>
      </p:sp>
    </p:spTree>
    <p:extLst>
      <p:ext uri="{BB962C8B-B14F-4D97-AF65-F5344CB8AC3E}">
        <p14:creationId xmlns:p14="http://schemas.microsoft.com/office/powerpoint/2010/main" val="307304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4127"/>
            <a:ext cx="8389589" cy="1143000"/>
          </a:xfrm>
        </p:spPr>
        <p:txBody>
          <a:bodyPr/>
          <a:lstStyle/>
          <a:p>
            <a:r>
              <a:rPr lang="en-US" b="0"/>
              <a:t>PARENTAL MODELLING</a:t>
            </a:r>
            <a:endParaRPr lang="en-US"/>
          </a:p>
        </p:txBody>
      </p:sp>
      <p:sp>
        <p:nvSpPr>
          <p:cNvPr id="3" name="Content Placeholder 2"/>
          <p:cNvSpPr>
            <a:spLocks noGrp="1"/>
          </p:cNvSpPr>
          <p:nvPr>
            <p:ph idx="1"/>
          </p:nvPr>
        </p:nvSpPr>
        <p:spPr>
          <a:xfrm>
            <a:off x="609600" y="1600203"/>
            <a:ext cx="10972800" cy="5147438"/>
          </a:xfrm>
        </p:spPr>
        <p:txBody>
          <a:bodyPr>
            <a:normAutofit fontScale="85000" lnSpcReduction="20000"/>
          </a:bodyPr>
          <a:lstStyle/>
          <a:p>
            <a:r>
              <a:rPr lang="en-US" dirty="0"/>
              <a:t>Albert Bandura combined </a:t>
            </a:r>
            <a:r>
              <a:rPr lang="en-US" dirty="0" err="1"/>
              <a:t>behavioural</a:t>
            </a:r>
            <a:r>
              <a:rPr lang="en-US" dirty="0"/>
              <a:t> and cognitive approaches to develop </a:t>
            </a:r>
            <a:r>
              <a:rPr lang="en-US" dirty="0" smtClean="0"/>
              <a:t>social learning </a:t>
            </a:r>
            <a:r>
              <a:rPr lang="en-US" dirty="0"/>
              <a:t>theory. </a:t>
            </a:r>
            <a:endParaRPr lang="en-US" dirty="0" smtClean="0"/>
          </a:p>
          <a:p>
            <a:r>
              <a:rPr lang="en-US" dirty="0" smtClean="0"/>
              <a:t>According </a:t>
            </a:r>
            <a:r>
              <a:rPr lang="en-US" dirty="0"/>
              <a:t>to this theory </a:t>
            </a:r>
            <a:r>
              <a:rPr lang="en-US" dirty="0" smtClean="0"/>
              <a:t>a </a:t>
            </a:r>
            <a:r>
              <a:rPr lang="en-US" dirty="0"/>
              <a:t>great deal </a:t>
            </a:r>
            <a:r>
              <a:rPr lang="en-US" dirty="0" smtClean="0"/>
              <a:t>of our </a:t>
            </a:r>
            <a:r>
              <a:rPr lang="en-US" dirty="0" err="1"/>
              <a:t>behaviour</a:t>
            </a:r>
            <a:r>
              <a:rPr lang="en-US" dirty="0"/>
              <a:t> is learnt through imitating or modelling other people’s </a:t>
            </a:r>
            <a:r>
              <a:rPr lang="en-US" dirty="0" err="1"/>
              <a:t>behaviours</a:t>
            </a:r>
            <a:r>
              <a:rPr lang="en-US" dirty="0"/>
              <a:t>.</a:t>
            </a:r>
          </a:p>
          <a:p>
            <a:r>
              <a:rPr lang="en-US" dirty="0"/>
              <a:t>According to this theory, specific phobias can be learnt by observing other </a:t>
            </a:r>
            <a:r>
              <a:rPr lang="en-US" dirty="0" smtClean="0"/>
              <a:t>people’s phobic </a:t>
            </a:r>
            <a:r>
              <a:rPr lang="en-US" dirty="0"/>
              <a:t>reactions. </a:t>
            </a:r>
            <a:endParaRPr lang="en-US" dirty="0" smtClean="0"/>
          </a:p>
          <a:p>
            <a:pPr marL="0" indent="0">
              <a:buNone/>
            </a:pPr>
            <a:r>
              <a:rPr lang="en-US" dirty="0" smtClean="0"/>
              <a:t>EG. a </a:t>
            </a:r>
            <a:r>
              <a:rPr lang="en-US" dirty="0"/>
              <a:t>child is raised in a household where </a:t>
            </a:r>
            <a:r>
              <a:rPr lang="en-US" dirty="0" smtClean="0"/>
              <a:t>a </a:t>
            </a:r>
            <a:r>
              <a:rPr lang="en-US" dirty="0"/>
              <a:t>parent is terrified of moths. Each time the parent sees one, they exhibit their fear </a:t>
            </a:r>
            <a:r>
              <a:rPr lang="en-US" dirty="0" smtClean="0"/>
              <a:t>by screaming </a:t>
            </a:r>
            <a:r>
              <a:rPr lang="en-US" dirty="0"/>
              <a:t>and running out of the house. This increases the child’s anxiety and </a:t>
            </a:r>
            <a:r>
              <a:rPr lang="en-US" dirty="0" smtClean="0"/>
              <a:t>leads them </a:t>
            </a:r>
            <a:r>
              <a:rPr lang="en-US" dirty="0"/>
              <a:t>to believe that moths are dangerous and should be avoided at all costs. </a:t>
            </a:r>
            <a:r>
              <a:rPr lang="en-US" dirty="0" err="1" smtClean="0"/>
              <a:t>Thus,children</a:t>
            </a:r>
            <a:r>
              <a:rPr lang="en-US" dirty="0" smtClean="0"/>
              <a:t> </a:t>
            </a:r>
            <a:r>
              <a:rPr lang="en-US" dirty="0"/>
              <a:t>whose parents show phobic responses are more likely to develop </a:t>
            </a:r>
            <a:r>
              <a:rPr lang="en-US" dirty="0" smtClean="0"/>
              <a:t>comparable fears </a:t>
            </a:r>
            <a:r>
              <a:rPr lang="en-US" dirty="0"/>
              <a:t>of similar </a:t>
            </a:r>
            <a:r>
              <a:rPr lang="en-US" dirty="0" smtClean="0"/>
              <a:t>stimuli.</a:t>
            </a:r>
          </a:p>
          <a:p>
            <a:r>
              <a:rPr lang="en-US" dirty="0" smtClean="0">
                <a:solidFill>
                  <a:srgbClr val="FF0000"/>
                </a:solidFill>
              </a:rPr>
              <a:t>Parental </a:t>
            </a:r>
            <a:r>
              <a:rPr lang="en-US" dirty="0">
                <a:solidFill>
                  <a:srgbClr val="FF0000"/>
                </a:solidFill>
              </a:rPr>
              <a:t>modelling can lead to the transmission of </a:t>
            </a:r>
            <a:r>
              <a:rPr lang="en-US" dirty="0" smtClean="0">
                <a:solidFill>
                  <a:srgbClr val="FF0000"/>
                </a:solidFill>
              </a:rPr>
              <a:t>threat information</a:t>
            </a:r>
            <a:r>
              <a:rPr lang="en-US" dirty="0">
                <a:solidFill>
                  <a:srgbClr val="FF0000"/>
                </a:solidFill>
              </a:rPr>
              <a:t>, which is incorporated into the child’s long-term memory.</a:t>
            </a:r>
            <a:endParaRPr lang="en-US" dirty="0">
              <a:solidFill>
                <a:srgbClr val="FF0000"/>
              </a:solidFill>
            </a:endParaRPr>
          </a:p>
        </p:txBody>
      </p:sp>
    </p:spTree>
    <p:extLst>
      <p:ext uri="{BB962C8B-B14F-4D97-AF65-F5344CB8AC3E}">
        <p14:creationId xmlns:p14="http://schemas.microsoft.com/office/powerpoint/2010/main" val="508460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107"/>
            <a:ext cx="9722069" cy="1143000"/>
          </a:xfrm>
        </p:spPr>
        <p:txBody>
          <a:bodyPr>
            <a:normAutofit/>
          </a:bodyPr>
          <a:lstStyle/>
          <a:p>
            <a:r>
              <a:rPr lang="en-US" b="0"/>
              <a:t>TRANSMISSION OF THREAT INFORMATION</a:t>
            </a:r>
            <a:endParaRPr lang="en-US"/>
          </a:p>
        </p:txBody>
      </p:sp>
      <p:sp>
        <p:nvSpPr>
          <p:cNvPr id="3" name="Content Placeholder 2"/>
          <p:cNvSpPr>
            <a:spLocks noGrp="1"/>
          </p:cNvSpPr>
          <p:nvPr>
            <p:ph idx="1"/>
          </p:nvPr>
        </p:nvSpPr>
        <p:spPr/>
        <p:txBody>
          <a:bodyPr>
            <a:normAutofit fontScale="92500" lnSpcReduction="10000"/>
          </a:bodyPr>
          <a:lstStyle/>
          <a:p>
            <a:r>
              <a:rPr lang="en-US" dirty="0"/>
              <a:t>The transmission of information that a person perceives as threatening is not </a:t>
            </a:r>
            <a:r>
              <a:rPr lang="en-US" dirty="0" smtClean="0"/>
              <a:t>limited to </a:t>
            </a:r>
            <a:r>
              <a:rPr lang="en-US" dirty="0"/>
              <a:t>the parent and child relationship. </a:t>
            </a:r>
            <a:endParaRPr lang="en-US" dirty="0" smtClean="0"/>
          </a:p>
          <a:p>
            <a:r>
              <a:rPr lang="en-US" dirty="0" smtClean="0"/>
              <a:t>Information </a:t>
            </a:r>
            <a:r>
              <a:rPr lang="en-US" dirty="0"/>
              <a:t>can be received from a range </a:t>
            </a:r>
            <a:r>
              <a:rPr lang="en-US" dirty="0" smtClean="0"/>
              <a:t>of different </a:t>
            </a:r>
            <a:r>
              <a:rPr lang="en-US" dirty="0"/>
              <a:t>sources including the media, internet, friends and school. </a:t>
            </a:r>
            <a:endParaRPr lang="en-US" dirty="0" smtClean="0"/>
          </a:p>
          <a:p>
            <a:r>
              <a:rPr lang="en-US" dirty="0" smtClean="0"/>
              <a:t>A </a:t>
            </a:r>
            <a:r>
              <a:rPr lang="en-US" dirty="0"/>
              <a:t>student, who </a:t>
            </a:r>
            <a:r>
              <a:rPr lang="en-US" dirty="0" smtClean="0"/>
              <a:t>is interested </a:t>
            </a:r>
            <a:r>
              <a:rPr lang="en-US" dirty="0"/>
              <a:t>in travelling, might develop a fear of flying if each time they Google ‘</a:t>
            </a:r>
            <a:r>
              <a:rPr lang="en-US" dirty="0" smtClean="0"/>
              <a:t>travel or </a:t>
            </a:r>
            <a:r>
              <a:rPr lang="en-US" dirty="0"/>
              <a:t>flying’ they get plane crash websites with graphic pictures or video clips. </a:t>
            </a:r>
            <a:endParaRPr lang="en-US" dirty="0" smtClean="0"/>
          </a:p>
          <a:p>
            <a:r>
              <a:rPr lang="en-US" dirty="0" smtClean="0"/>
              <a:t>If their fear </a:t>
            </a:r>
            <a:r>
              <a:rPr lang="en-US" dirty="0"/>
              <a:t>prevents them from being able to board a plane, then threat information </a:t>
            </a:r>
            <a:r>
              <a:rPr lang="en-US" dirty="0" smtClean="0"/>
              <a:t>delivered by </a:t>
            </a:r>
            <a:r>
              <a:rPr lang="en-US" dirty="0"/>
              <a:t>the internet has led to a specific phobia.</a:t>
            </a:r>
            <a:endParaRPr lang="en-US" dirty="0"/>
          </a:p>
        </p:txBody>
      </p:sp>
    </p:spTree>
    <p:extLst>
      <p:ext uri="{BB962C8B-B14F-4D97-AF65-F5344CB8AC3E}">
        <p14:creationId xmlns:p14="http://schemas.microsoft.com/office/powerpoint/2010/main" val="37785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1065"/>
            <a:ext cx="8389589" cy="1143000"/>
          </a:xfrm>
        </p:spPr>
        <p:txBody>
          <a:bodyPr>
            <a:normAutofit fontScale="90000"/>
          </a:bodyPr>
          <a:lstStyle/>
          <a:p>
            <a:r>
              <a:rPr lang="en-US" b="0" dirty="0"/>
              <a:t>STIGMA AROUND SEEKING TREATMENT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As with a number of different mental health conditions, there is often a </a:t>
            </a:r>
            <a:r>
              <a:rPr lang="en-US" dirty="0" smtClean="0"/>
              <a:t>stigma attached </a:t>
            </a:r>
            <a:r>
              <a:rPr lang="en-US" dirty="0"/>
              <a:t>to a person seeking treatment. </a:t>
            </a:r>
            <a:endParaRPr lang="en-US" dirty="0" smtClean="0"/>
          </a:p>
          <a:p>
            <a:r>
              <a:rPr lang="en-US" dirty="0" smtClean="0"/>
              <a:t>Stigma </a:t>
            </a:r>
            <a:r>
              <a:rPr lang="en-US" dirty="0"/>
              <a:t>refers to a </a:t>
            </a:r>
            <a:r>
              <a:rPr lang="en-US" dirty="0">
                <a:solidFill>
                  <a:srgbClr val="FF0000"/>
                </a:solidFill>
              </a:rPr>
              <a:t>‘mark of disgrace’ </a:t>
            </a:r>
            <a:r>
              <a:rPr lang="en-US" dirty="0" smtClean="0"/>
              <a:t>that labels </a:t>
            </a:r>
            <a:r>
              <a:rPr lang="en-US" dirty="0"/>
              <a:t>a person as different and separates them from others. </a:t>
            </a:r>
            <a:endParaRPr lang="en-US" dirty="0" smtClean="0"/>
          </a:p>
          <a:p>
            <a:r>
              <a:rPr lang="en-US" dirty="0" smtClean="0"/>
              <a:t>A </a:t>
            </a:r>
            <a:r>
              <a:rPr lang="en-US" dirty="0"/>
              <a:t>person suffering </a:t>
            </a:r>
            <a:r>
              <a:rPr lang="en-US" dirty="0" smtClean="0"/>
              <a:t>from a </a:t>
            </a:r>
            <a:r>
              <a:rPr lang="en-US" dirty="0"/>
              <a:t>specific phobia may experience embarrassment, shame, distress, </a:t>
            </a:r>
            <a:r>
              <a:rPr lang="en-US" dirty="0" smtClean="0"/>
              <a:t>helplessness, sadness </a:t>
            </a:r>
            <a:r>
              <a:rPr lang="en-US" dirty="0"/>
              <a:t>or anxiety as a result of their illness.</a:t>
            </a:r>
          </a:p>
          <a:p>
            <a:r>
              <a:rPr lang="en-US" dirty="0"/>
              <a:t>Consequently, individuals are less likely to seek or accept help and often </a:t>
            </a:r>
            <a:r>
              <a:rPr lang="en-US" dirty="0" smtClean="0"/>
              <a:t>go untreated </a:t>
            </a:r>
            <a:r>
              <a:rPr lang="en-US" dirty="0"/>
              <a:t>for years. </a:t>
            </a:r>
            <a:endParaRPr lang="en-US" dirty="0" smtClean="0"/>
          </a:p>
          <a:p>
            <a:r>
              <a:rPr lang="en-US" dirty="0" smtClean="0"/>
              <a:t>This </a:t>
            </a:r>
            <a:r>
              <a:rPr lang="en-US" dirty="0"/>
              <a:t>not only affects the person suffering with the </a:t>
            </a:r>
            <a:r>
              <a:rPr lang="en-US" dirty="0" smtClean="0"/>
              <a:t>mental disorder</a:t>
            </a:r>
            <a:r>
              <a:rPr lang="en-US" dirty="0"/>
              <a:t>, but also their family and friendship group</a:t>
            </a:r>
            <a:endParaRPr lang="en-US" dirty="0"/>
          </a:p>
        </p:txBody>
      </p:sp>
    </p:spTree>
    <p:extLst>
      <p:ext uri="{BB962C8B-B14F-4D97-AF65-F5344CB8AC3E}">
        <p14:creationId xmlns:p14="http://schemas.microsoft.com/office/powerpoint/2010/main" val="776663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1627" y="241300"/>
            <a:ext cx="7188746" cy="6502400"/>
          </a:xfrm>
        </p:spPr>
      </p:pic>
    </p:spTree>
    <p:extLst>
      <p:ext uri="{BB962C8B-B14F-4D97-AF65-F5344CB8AC3E}">
        <p14:creationId xmlns:p14="http://schemas.microsoft.com/office/powerpoint/2010/main" val="915227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738"/>
            <a:ext cx="8389589" cy="1143000"/>
          </a:xfrm>
        </p:spPr>
        <p:txBody>
          <a:bodyPr/>
          <a:lstStyle/>
          <a:p>
            <a:r>
              <a:rPr lang="en-US"/>
              <a:t>Social Contributing Factors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703" y="1600200"/>
            <a:ext cx="7204594" cy="4525963"/>
          </a:xfrm>
        </p:spPr>
      </p:pic>
    </p:spTree>
    <p:extLst>
      <p:ext uri="{BB962C8B-B14F-4D97-AF65-F5344CB8AC3E}">
        <p14:creationId xmlns:p14="http://schemas.microsoft.com/office/powerpoint/2010/main" val="481710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0038"/>
            <a:ext cx="8389589" cy="1143000"/>
          </a:xfrm>
        </p:spPr>
        <p:txBody>
          <a:bodyPr/>
          <a:lstStyle/>
          <a:p>
            <a:r>
              <a:rPr lang="en-US"/>
              <a:t>Multiple choice activity </a:t>
            </a:r>
            <a:endParaRPr lang="en-US"/>
          </a:p>
        </p:txBody>
      </p:sp>
      <p:sp>
        <p:nvSpPr>
          <p:cNvPr id="3" name="Content Placeholder 2"/>
          <p:cNvSpPr>
            <a:spLocks noGrp="1"/>
          </p:cNvSpPr>
          <p:nvPr>
            <p:ph idx="1"/>
          </p:nvPr>
        </p:nvSpPr>
        <p:spPr/>
        <p:txBody>
          <a:bodyPr/>
          <a:lstStyle/>
          <a:p>
            <a:r>
              <a:rPr lang="en-US" dirty="0"/>
              <a:t>After she was bitten by a dog, Trinh developed a phobia of dogs. </a:t>
            </a:r>
          </a:p>
          <a:p>
            <a:pPr marL="0" indent="0">
              <a:buNone/>
            </a:pPr>
            <a:r>
              <a:rPr lang="en-US" dirty="0"/>
              <a:t>Now, whenever Trinh sees a dog: </a:t>
            </a:r>
          </a:p>
          <a:p>
            <a:pPr marL="0" indent="0">
              <a:buNone/>
            </a:pPr>
            <a:r>
              <a:rPr lang="en-US" dirty="0" err="1"/>
              <a:t>A.she</a:t>
            </a:r>
            <a:r>
              <a:rPr lang="en-US" dirty="0"/>
              <a:t> experiences eustress. </a:t>
            </a:r>
          </a:p>
          <a:p>
            <a:pPr marL="0" indent="0">
              <a:buNone/>
            </a:pPr>
            <a:r>
              <a:rPr lang="en-US" dirty="0" err="1"/>
              <a:t>B.her</a:t>
            </a:r>
            <a:r>
              <a:rPr lang="en-US" dirty="0"/>
              <a:t> fight-flight response is activated.</a:t>
            </a:r>
          </a:p>
          <a:p>
            <a:pPr marL="0" indent="0">
              <a:buNone/>
            </a:pPr>
            <a:r>
              <a:rPr lang="en-US" dirty="0" err="1"/>
              <a:t>C.her</a:t>
            </a:r>
            <a:r>
              <a:rPr lang="en-US" dirty="0"/>
              <a:t> adrenaline and noradrenaline are inhibited.</a:t>
            </a:r>
          </a:p>
          <a:p>
            <a:pPr marL="0" indent="0">
              <a:buNone/>
            </a:pPr>
            <a:r>
              <a:rPr lang="en-US" dirty="0" err="1"/>
              <a:t>D.her</a:t>
            </a:r>
            <a:r>
              <a:rPr lang="en-US" dirty="0"/>
              <a:t> parasympathetic nervous system is activated</a:t>
            </a:r>
          </a:p>
          <a:p>
            <a:endParaRPr lang="en-US" dirty="0"/>
          </a:p>
        </p:txBody>
      </p:sp>
    </p:spTree>
    <p:extLst>
      <p:ext uri="{BB962C8B-B14F-4D97-AF65-F5344CB8AC3E}">
        <p14:creationId xmlns:p14="http://schemas.microsoft.com/office/powerpoint/2010/main" val="611537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138"/>
            <a:ext cx="8389589" cy="1143000"/>
          </a:xfrm>
        </p:spPr>
        <p:txBody>
          <a:bodyPr/>
          <a:lstStyle/>
          <a:p>
            <a:r>
              <a:rPr lang="en-US"/>
              <a:t>Multiple choice response</a:t>
            </a:r>
            <a:endParaRPr lang="en-US"/>
          </a:p>
        </p:txBody>
      </p:sp>
      <p:sp>
        <p:nvSpPr>
          <p:cNvPr id="3" name="Content Placeholder 2"/>
          <p:cNvSpPr>
            <a:spLocks noGrp="1"/>
          </p:cNvSpPr>
          <p:nvPr>
            <p:ph idx="1"/>
          </p:nvPr>
        </p:nvSpPr>
        <p:spPr/>
        <p:txBody>
          <a:bodyPr/>
          <a:lstStyle/>
          <a:p>
            <a:r>
              <a:rPr lang="en-US" dirty="0"/>
              <a:t>After she was bitten by a dog, Trinh developed a phobia of dogs. </a:t>
            </a:r>
          </a:p>
          <a:p>
            <a:pPr marL="0" indent="0">
              <a:buNone/>
            </a:pPr>
            <a:r>
              <a:rPr lang="en-US" dirty="0"/>
              <a:t>Now, whenever Trinh sees a dog: </a:t>
            </a:r>
          </a:p>
          <a:p>
            <a:pPr marL="0" indent="0">
              <a:buNone/>
            </a:pPr>
            <a:r>
              <a:rPr lang="en-US" dirty="0" err="1"/>
              <a:t>A.she</a:t>
            </a:r>
            <a:r>
              <a:rPr lang="en-US" dirty="0"/>
              <a:t> experiences eustress. </a:t>
            </a:r>
          </a:p>
          <a:p>
            <a:pPr marL="0" indent="0">
              <a:buNone/>
            </a:pPr>
            <a:r>
              <a:rPr lang="en-US" b="1" dirty="0" err="1"/>
              <a:t>B.her</a:t>
            </a:r>
            <a:r>
              <a:rPr lang="en-US" b="1" dirty="0"/>
              <a:t> fight-flight response is activated.</a:t>
            </a:r>
            <a:endParaRPr lang="en-US" dirty="0"/>
          </a:p>
          <a:p>
            <a:pPr marL="0" indent="0">
              <a:buNone/>
            </a:pPr>
            <a:r>
              <a:rPr lang="en-US" dirty="0" err="1"/>
              <a:t>C.her</a:t>
            </a:r>
            <a:r>
              <a:rPr lang="en-US" dirty="0"/>
              <a:t> adrenaline and noradrenaline are inhibited.</a:t>
            </a:r>
          </a:p>
          <a:p>
            <a:pPr marL="0" indent="0">
              <a:buNone/>
            </a:pPr>
            <a:r>
              <a:rPr lang="en-US" dirty="0" err="1"/>
              <a:t>D.her</a:t>
            </a:r>
            <a:r>
              <a:rPr lang="en-US" dirty="0"/>
              <a:t> parasympathetic nervous system is activated </a:t>
            </a:r>
          </a:p>
          <a:p>
            <a:endParaRPr lang="en-US" dirty="0"/>
          </a:p>
        </p:txBody>
      </p:sp>
    </p:spTree>
    <p:extLst>
      <p:ext uri="{BB962C8B-B14F-4D97-AF65-F5344CB8AC3E}">
        <p14:creationId xmlns:p14="http://schemas.microsoft.com/office/powerpoint/2010/main" val="1977505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9238"/>
            <a:ext cx="8389589" cy="1143000"/>
          </a:xfrm>
        </p:spPr>
        <p:txBody>
          <a:bodyPr/>
          <a:lstStyle/>
          <a:p>
            <a:r>
              <a:rPr lang="en-US"/>
              <a:t>Fast five: Question 1 </a:t>
            </a:r>
            <a:endParaRPr lang="en-US"/>
          </a:p>
        </p:txBody>
      </p:sp>
      <p:sp>
        <p:nvSpPr>
          <p:cNvPr id="3" name="Content Placeholder 2"/>
          <p:cNvSpPr>
            <a:spLocks noGrp="1"/>
          </p:cNvSpPr>
          <p:nvPr>
            <p:ph idx="1"/>
          </p:nvPr>
        </p:nvSpPr>
        <p:spPr/>
        <p:txBody>
          <a:bodyPr/>
          <a:lstStyle/>
          <a:p>
            <a:r>
              <a:rPr lang="en-US" dirty="0"/>
              <a:t>What kind of factor is stigma in the development of a specific phobia? </a:t>
            </a:r>
            <a:endParaRPr lang="en-US" dirty="0" smtClean="0"/>
          </a:p>
          <a:p>
            <a:endParaRPr lang="en-US" dirty="0"/>
          </a:p>
          <a:p>
            <a:pPr marL="0" indent="0">
              <a:buNone/>
            </a:pPr>
            <a:r>
              <a:rPr lang="en-US" b="1" dirty="0"/>
              <a:t>Answer:</a:t>
            </a:r>
            <a:endParaRPr lang="en-US" dirty="0"/>
          </a:p>
          <a:p>
            <a:pPr marL="0" indent="0">
              <a:buNone/>
            </a:pPr>
            <a:r>
              <a:rPr lang="en-US" dirty="0"/>
              <a:t>Social</a:t>
            </a:r>
            <a:endParaRPr lang="en-US" dirty="0"/>
          </a:p>
        </p:txBody>
      </p:sp>
    </p:spTree>
    <p:extLst>
      <p:ext uri="{BB962C8B-B14F-4D97-AF65-F5344CB8AC3E}">
        <p14:creationId xmlns:p14="http://schemas.microsoft.com/office/powerpoint/2010/main" val="147085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8138"/>
            <a:ext cx="8389589" cy="1143000"/>
          </a:xfrm>
        </p:spPr>
        <p:txBody>
          <a:bodyPr/>
          <a:lstStyle/>
          <a:p>
            <a:r>
              <a:rPr lang="en-US"/>
              <a:t>Fast five: Question 2 </a:t>
            </a:r>
            <a:endParaRPr lang="en-US"/>
          </a:p>
        </p:txBody>
      </p:sp>
      <p:sp>
        <p:nvSpPr>
          <p:cNvPr id="3" name="Content Placeholder 2"/>
          <p:cNvSpPr>
            <a:spLocks noGrp="1"/>
          </p:cNvSpPr>
          <p:nvPr>
            <p:ph idx="1"/>
          </p:nvPr>
        </p:nvSpPr>
        <p:spPr/>
        <p:txBody>
          <a:bodyPr/>
          <a:lstStyle/>
          <a:p>
            <a:r>
              <a:rPr lang="en-US" dirty="0"/>
              <a:t>Which neurotransmitter deficiency is linked to the incidence of a phobia? </a:t>
            </a:r>
            <a:endParaRPr lang="en-US" dirty="0" smtClean="0"/>
          </a:p>
          <a:p>
            <a:endParaRPr lang="en-US" dirty="0"/>
          </a:p>
          <a:p>
            <a:pPr marL="0" indent="0">
              <a:buNone/>
            </a:pPr>
            <a:r>
              <a:rPr lang="en-US" b="1" dirty="0"/>
              <a:t>Answer:</a:t>
            </a:r>
            <a:endParaRPr lang="en-US" dirty="0"/>
          </a:p>
          <a:p>
            <a:pPr marL="0" indent="0">
              <a:buNone/>
            </a:pPr>
            <a:r>
              <a:rPr lang="en-US" dirty="0"/>
              <a:t>GABA</a:t>
            </a:r>
            <a:endParaRPr lang="en-US" dirty="0"/>
          </a:p>
        </p:txBody>
      </p:sp>
    </p:spTree>
    <p:extLst>
      <p:ext uri="{BB962C8B-B14F-4D97-AF65-F5344CB8AC3E}">
        <p14:creationId xmlns:p14="http://schemas.microsoft.com/office/powerpoint/2010/main" val="169892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7338"/>
            <a:ext cx="8389589" cy="1143000"/>
          </a:xfrm>
        </p:spPr>
        <p:txBody>
          <a:bodyPr/>
          <a:lstStyle/>
          <a:p>
            <a:r>
              <a:rPr lang="en-US"/>
              <a:t>Fast five: Question 3 </a:t>
            </a:r>
            <a:endParaRPr lang="en-US"/>
          </a:p>
        </p:txBody>
      </p:sp>
      <p:sp>
        <p:nvSpPr>
          <p:cNvPr id="3" name="Content Placeholder 2"/>
          <p:cNvSpPr>
            <a:spLocks noGrp="1"/>
          </p:cNvSpPr>
          <p:nvPr>
            <p:ph idx="1"/>
          </p:nvPr>
        </p:nvSpPr>
        <p:spPr/>
        <p:txBody>
          <a:bodyPr/>
          <a:lstStyle/>
          <a:p>
            <a:r>
              <a:rPr lang="en-US" dirty="0"/>
              <a:t>Staying away from the phobic stimulus can strengthen the phobic </a:t>
            </a:r>
            <a:r>
              <a:rPr lang="en-US" dirty="0" err="1" smtClean="0"/>
              <a:t>behaviour</a:t>
            </a:r>
            <a:r>
              <a:rPr lang="en-US" dirty="0" smtClean="0"/>
              <a:t> through </a:t>
            </a:r>
            <a:r>
              <a:rPr lang="en-US" dirty="0"/>
              <a:t>what type of learning? </a:t>
            </a:r>
            <a:endParaRPr lang="en-US" dirty="0" smtClean="0"/>
          </a:p>
          <a:p>
            <a:endParaRPr lang="en-US" dirty="0"/>
          </a:p>
          <a:p>
            <a:pPr marL="0" indent="0">
              <a:buNone/>
            </a:pPr>
            <a:r>
              <a:rPr lang="en-US" b="1" dirty="0"/>
              <a:t>Answer:</a:t>
            </a:r>
            <a:endParaRPr lang="en-US" dirty="0"/>
          </a:p>
          <a:p>
            <a:pPr marL="0" indent="0">
              <a:buNone/>
            </a:pPr>
            <a:r>
              <a:rPr lang="en-US" dirty="0"/>
              <a:t>Operant conditioning</a:t>
            </a:r>
            <a:endParaRPr lang="en-US" dirty="0"/>
          </a:p>
        </p:txBody>
      </p:sp>
    </p:spTree>
    <p:extLst>
      <p:ext uri="{BB962C8B-B14F-4D97-AF65-F5344CB8AC3E}">
        <p14:creationId xmlns:p14="http://schemas.microsoft.com/office/powerpoint/2010/main" val="84873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92810" y="4158847"/>
            <a:ext cx="8139219" cy="1938992"/>
          </a:xfrm>
          <a:prstGeom prst="rect">
            <a:avLst/>
          </a:prstGeom>
        </p:spPr>
        <p:txBody>
          <a:bodyPr wrap="square" lIns="91440" tIns="45720" rIns="91440" bIns="45720">
            <a:spAutoFit/>
          </a:bodyPr>
          <a:lstStyle/>
          <a:p>
            <a:r>
              <a:rPr lang="en-US" sz="1500" b="1" dirty="0">
                <a:solidFill>
                  <a:prstClr val="black">
                    <a:lumMod val="95000"/>
                    <a:lumOff val="5000"/>
                  </a:prstClr>
                </a:solidFill>
                <a:latin typeface="Arial" panose="020B0604020202020204" pitchFamily="34" charset="0"/>
              </a:rPr>
              <a:t>Study design dot point:</a:t>
            </a:r>
          </a:p>
          <a:p>
            <a:pPr marL="342900" indent="-342900">
              <a:spcAft>
                <a:spcPts val="600"/>
              </a:spcAft>
              <a:buFont typeface="Arial"/>
              <a:buChar char="•"/>
            </a:pPr>
            <a:r>
              <a:rPr lang="en-US" sz="1500" dirty="0">
                <a:solidFill>
                  <a:prstClr val="black"/>
                </a:solidFill>
                <a:latin typeface="Arial" panose="020B0604020202020204" pitchFamily="34" charset="0"/>
              </a:rPr>
              <a:t>evidence-based interventions and their use for specific phobia with reference to: the use of short-acting anti-anxiety benzodiazepine agents (gamma amino butyric acid [GABA] antagonists) in the management of phobic anxiety and relaxation techniques including breathing retraining and exercise (biological); the use of cognitive behavioural therapy (CBT) and systematic </a:t>
            </a:r>
            <a:r>
              <a:rPr lang="en-US" sz="1500" dirty="0" err="1">
                <a:solidFill>
                  <a:prstClr val="black"/>
                </a:solidFill>
                <a:latin typeface="Arial" panose="020B0604020202020204" pitchFamily="34" charset="0"/>
              </a:rPr>
              <a:t>desensitisation</a:t>
            </a:r>
            <a:r>
              <a:rPr lang="en-US" sz="1500" dirty="0">
                <a:solidFill>
                  <a:prstClr val="black"/>
                </a:solidFill>
                <a:latin typeface="Arial" panose="020B0604020202020204" pitchFamily="34" charset="0"/>
              </a:rPr>
              <a:t> as psychotherapeutic treatments of phobia (psychological); psychoeducation for families/supporters with reference to challenging unrealistic or anxious thoughts and not encouraging avoidance </a:t>
            </a:r>
            <a:r>
              <a:rPr lang="en-US" sz="1500" dirty="0" err="1">
                <a:solidFill>
                  <a:prstClr val="black"/>
                </a:solidFill>
                <a:latin typeface="Arial" panose="020B0604020202020204" pitchFamily="34" charset="0"/>
              </a:rPr>
              <a:t>behaviours</a:t>
            </a:r>
            <a:r>
              <a:rPr lang="en-US" sz="1500" dirty="0">
                <a:solidFill>
                  <a:prstClr val="black"/>
                </a:solidFill>
                <a:latin typeface="Arial" panose="020B0604020202020204" pitchFamily="34" charset="0"/>
              </a:rPr>
              <a:t> (social).</a:t>
            </a:r>
          </a:p>
        </p:txBody>
      </p:sp>
      <p:sp>
        <p:nvSpPr>
          <p:cNvPr id="11" name="TextBox 10"/>
          <p:cNvSpPr txBox="1"/>
          <p:nvPr/>
        </p:nvSpPr>
        <p:spPr>
          <a:xfrm>
            <a:off x="3192810" y="1214022"/>
            <a:ext cx="8922986" cy="2800767"/>
          </a:xfrm>
          <a:prstGeom prst="rect">
            <a:avLst/>
          </a:prstGeom>
          <a:noFill/>
        </p:spPr>
        <p:txBody>
          <a:bodyPr wrap="square" lIns="91440" tIns="45720" rIns="91440" bIns="45720" rtlCol="0">
            <a:spAutoFit/>
          </a:bodyPr>
          <a:lstStyle/>
          <a:p>
            <a:pPr defTabSz="609555"/>
            <a:r>
              <a:rPr lang="en-US" sz="8000" cap="all" dirty="0">
                <a:solidFill>
                  <a:srgbClr val="EE7860"/>
                </a:solidFill>
                <a:latin typeface="Impact" panose="020B0806030902050204" pitchFamily="34" charset="0"/>
                <a:cs typeface="Gotham Condensed Bold" pitchFamily="50" charset="0"/>
                <a:sym typeface="Arial"/>
                <a:rtl val="0"/>
              </a:rPr>
              <a:t>Interventions: Phobia</a:t>
            </a:r>
          </a:p>
          <a:p>
            <a:pPr defTabSz="609555"/>
            <a:r>
              <a:rPr lang="en-US" sz="1600" dirty="0">
                <a:solidFill>
                  <a:srgbClr val="2B3439"/>
                </a:solidFill>
                <a:latin typeface="Arial" panose="020B0604020202020204" pitchFamily="34" charset="0"/>
                <a:cs typeface="Gotham Condensed Bold" pitchFamily="50" charset="0"/>
                <a:sym typeface="Arial"/>
                <a:rtl val="0"/>
              </a:rPr>
              <a:t>Presented by Kristy Kendall</a:t>
            </a:r>
          </a:p>
        </p:txBody>
      </p:sp>
      <p:sp>
        <p:nvSpPr>
          <p:cNvPr id="5" name="Shape 124"/>
          <p:cNvSpPr/>
          <p:nvPr/>
        </p:nvSpPr>
        <p:spPr>
          <a:xfrm>
            <a:off x="3279438" y="639077"/>
            <a:ext cx="2756522" cy="43088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09570">
              <a:defRPr sz="2400" b="1">
                <a:solidFill>
                  <a:srgbClr val="2B3439"/>
                </a:solidFill>
                <a:latin typeface="Gotham Condensed"/>
                <a:ea typeface="Gotham Condensed"/>
                <a:cs typeface="Gotham Condensed"/>
                <a:sym typeface="Gotham Condensed"/>
              </a:defRPr>
            </a:lvl1pPr>
          </a:lstStyle>
          <a:p>
            <a:pPr>
              <a:defRPr sz="1800" b="0">
                <a:solidFill>
                  <a:srgbClr val="000000"/>
                </a:solidFill>
                <a:latin typeface="Calibri"/>
                <a:ea typeface="Calibri"/>
                <a:cs typeface="Calibri"/>
                <a:sym typeface="Calibri"/>
              </a:defRPr>
            </a:pPr>
            <a:r>
              <a:rPr sz="2200" b="0" dirty="0">
                <a:solidFill>
                  <a:srgbClr val="000000"/>
                </a:solidFill>
                <a:latin typeface="Impact" panose="020B0806030902050204" pitchFamily="34" charset="0"/>
                <a:ea typeface="Calibri"/>
                <a:cs typeface="Gotham Condensed Bold" pitchFamily="50" charset="0"/>
                <a:sym typeface="Calibri"/>
              </a:rPr>
              <a:t>VCE </a:t>
            </a:r>
            <a:r>
              <a:rPr lang="en-AU" sz="2200" b="0" dirty="0">
                <a:solidFill>
                  <a:srgbClr val="000000"/>
                </a:solidFill>
                <a:latin typeface="Impact" panose="020B0806030902050204" pitchFamily="34" charset="0"/>
                <a:ea typeface="Calibri"/>
                <a:cs typeface="Gotham Condensed Bold" pitchFamily="50" charset="0"/>
                <a:sym typeface="Calibri"/>
              </a:rPr>
              <a:t>PSYCHOLOGY U</a:t>
            </a:r>
            <a:r>
              <a:rPr sz="2200" b="0" dirty="0">
                <a:solidFill>
                  <a:srgbClr val="000000"/>
                </a:solidFill>
                <a:latin typeface="Impact" panose="020B0806030902050204" pitchFamily="34" charset="0"/>
                <a:ea typeface="Calibri"/>
                <a:cs typeface="Gotham Condensed Bold" pitchFamily="50" charset="0"/>
                <a:sym typeface="Calibri"/>
              </a:rPr>
              <a:t>NIT </a:t>
            </a:r>
            <a:r>
              <a:rPr lang="en-AU" sz="2200" b="0" dirty="0">
                <a:solidFill>
                  <a:srgbClr val="000000"/>
                </a:solidFill>
                <a:latin typeface="Impact" panose="020B0806030902050204" pitchFamily="34" charset="0"/>
                <a:ea typeface="Calibri"/>
                <a:cs typeface="Gotham Condensed Bold" pitchFamily="50" charset="0"/>
                <a:sym typeface="Calibri"/>
              </a:rPr>
              <a:t>4</a:t>
            </a:r>
            <a:endParaRPr sz="2200" b="0" dirty="0">
              <a:solidFill>
                <a:srgbClr val="000000"/>
              </a:solidFill>
              <a:latin typeface="Impact" panose="020B0806030902050204" pitchFamily="34" charset="0"/>
              <a:ea typeface="Calibri"/>
              <a:cs typeface="Gotham Condensed Bold" pitchFamily="50" charset="0"/>
              <a:sym typeface="Calibri"/>
            </a:endParaRPr>
          </a:p>
        </p:txBody>
      </p:sp>
    </p:spTree>
    <p:extLst>
      <p:ext uri="{BB962C8B-B14F-4D97-AF65-F5344CB8AC3E}">
        <p14:creationId xmlns:p14="http://schemas.microsoft.com/office/powerpoint/2010/main" val="1903312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9844" y="4299121"/>
            <a:ext cx="3862156" cy="2558879"/>
          </a:xfrm>
          <a:prstGeom prst="rect">
            <a:avLst/>
          </a:prstGeom>
        </p:spPr>
      </p:pic>
      <p:sp>
        <p:nvSpPr>
          <p:cNvPr id="2" name="Title 1"/>
          <p:cNvSpPr>
            <a:spLocks noGrp="1"/>
          </p:cNvSpPr>
          <p:nvPr>
            <p:ph type="title"/>
          </p:nvPr>
        </p:nvSpPr>
        <p:spPr>
          <a:xfrm>
            <a:off x="609600" y="243107"/>
            <a:ext cx="8389589" cy="1143000"/>
          </a:xfrm>
        </p:spPr>
        <p:txBody>
          <a:bodyPr/>
          <a:lstStyle/>
          <a:p>
            <a:r>
              <a:rPr lang="en-US" dirty="0"/>
              <a:t>Evidence-based interventions</a:t>
            </a:r>
            <a:endParaRPr lang="en-US" dirty="0"/>
          </a:p>
        </p:txBody>
      </p:sp>
      <p:sp>
        <p:nvSpPr>
          <p:cNvPr id="3" name="Content Placeholder 2"/>
          <p:cNvSpPr>
            <a:spLocks noGrp="1"/>
          </p:cNvSpPr>
          <p:nvPr>
            <p:ph idx="1"/>
          </p:nvPr>
        </p:nvSpPr>
        <p:spPr>
          <a:xfrm>
            <a:off x="609600" y="1600202"/>
            <a:ext cx="10876156" cy="4967866"/>
          </a:xfrm>
        </p:spPr>
        <p:txBody>
          <a:bodyPr>
            <a:normAutofit fontScale="92500" lnSpcReduction="10000"/>
          </a:bodyPr>
          <a:lstStyle/>
          <a:p>
            <a:r>
              <a:rPr lang="en-US" dirty="0"/>
              <a:t>The good news for the many people who suffer the anxiety and stress associated with</a:t>
            </a:r>
          </a:p>
          <a:p>
            <a:r>
              <a:rPr lang="en-US" dirty="0"/>
              <a:t>a specific phobia is that treatment is available. The treatment options explored here</a:t>
            </a:r>
          </a:p>
          <a:p>
            <a:r>
              <a:rPr lang="en-US" dirty="0"/>
              <a:t>are </a:t>
            </a:r>
            <a:endParaRPr lang="en-US" dirty="0" smtClean="0"/>
          </a:p>
          <a:p>
            <a:r>
              <a:rPr lang="en-US" dirty="0" smtClean="0">
                <a:solidFill>
                  <a:srgbClr val="00B050"/>
                </a:solidFill>
              </a:rPr>
              <a:t>anti-anxiety </a:t>
            </a:r>
            <a:r>
              <a:rPr lang="en-US" dirty="0">
                <a:solidFill>
                  <a:srgbClr val="00B050"/>
                </a:solidFill>
              </a:rPr>
              <a:t>medication, </a:t>
            </a:r>
            <a:endParaRPr lang="en-US" dirty="0" smtClean="0">
              <a:solidFill>
                <a:srgbClr val="00B050"/>
              </a:solidFill>
            </a:endParaRPr>
          </a:p>
          <a:p>
            <a:r>
              <a:rPr lang="en-US" dirty="0" smtClean="0">
                <a:solidFill>
                  <a:srgbClr val="00B050"/>
                </a:solidFill>
              </a:rPr>
              <a:t>relaxation </a:t>
            </a:r>
            <a:r>
              <a:rPr lang="en-US" dirty="0">
                <a:solidFill>
                  <a:srgbClr val="00B050"/>
                </a:solidFill>
              </a:rPr>
              <a:t>techniques and exercise, </a:t>
            </a:r>
            <a:endParaRPr lang="en-US" dirty="0" smtClean="0">
              <a:solidFill>
                <a:srgbClr val="00B050"/>
              </a:solidFill>
            </a:endParaRPr>
          </a:p>
          <a:p>
            <a:r>
              <a:rPr lang="en-US" dirty="0" smtClean="0">
                <a:solidFill>
                  <a:srgbClr val="00B050"/>
                </a:solidFill>
              </a:rPr>
              <a:t>cognitive </a:t>
            </a:r>
            <a:r>
              <a:rPr lang="en-US" dirty="0" err="1" smtClean="0">
                <a:solidFill>
                  <a:srgbClr val="00B050"/>
                </a:solidFill>
              </a:rPr>
              <a:t>behavioural</a:t>
            </a:r>
            <a:r>
              <a:rPr lang="en-US" dirty="0" smtClean="0">
                <a:solidFill>
                  <a:srgbClr val="00B050"/>
                </a:solidFill>
              </a:rPr>
              <a:t> therapy</a:t>
            </a:r>
            <a:r>
              <a:rPr lang="en-US" dirty="0">
                <a:solidFill>
                  <a:srgbClr val="00B050"/>
                </a:solidFill>
              </a:rPr>
              <a:t>, </a:t>
            </a:r>
            <a:endParaRPr lang="en-US" dirty="0">
              <a:solidFill>
                <a:srgbClr val="00B050"/>
              </a:solidFill>
            </a:endParaRPr>
          </a:p>
          <a:p>
            <a:r>
              <a:rPr lang="en-US" dirty="0" smtClean="0">
                <a:solidFill>
                  <a:srgbClr val="00B050"/>
                </a:solidFill>
              </a:rPr>
              <a:t>systematic </a:t>
            </a:r>
            <a:r>
              <a:rPr lang="en-US" dirty="0" err="1">
                <a:solidFill>
                  <a:srgbClr val="00B050"/>
                </a:solidFill>
              </a:rPr>
              <a:t>desensitisation</a:t>
            </a:r>
            <a:r>
              <a:rPr lang="en-US" dirty="0">
                <a:solidFill>
                  <a:srgbClr val="00B050"/>
                </a:solidFill>
              </a:rPr>
              <a:t> </a:t>
            </a:r>
            <a:endParaRPr lang="en-US" dirty="0" smtClean="0">
              <a:solidFill>
                <a:srgbClr val="00B050"/>
              </a:solidFill>
            </a:endParaRPr>
          </a:p>
          <a:p>
            <a:r>
              <a:rPr lang="en-US" dirty="0" smtClean="0">
                <a:solidFill>
                  <a:srgbClr val="00B050"/>
                </a:solidFill>
              </a:rPr>
              <a:t>psychoeducation</a:t>
            </a:r>
            <a:r>
              <a:rPr lang="en-US" dirty="0"/>
              <a:t>.</a:t>
            </a:r>
            <a:endParaRPr lang="en-US" dirty="0"/>
          </a:p>
        </p:txBody>
      </p:sp>
    </p:spTree>
    <p:extLst>
      <p:ext uri="{BB962C8B-B14F-4D97-AF65-F5344CB8AC3E}">
        <p14:creationId xmlns:p14="http://schemas.microsoft.com/office/powerpoint/2010/main" val="1765628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3192810" y="579267"/>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900" dirty="0">
                <a:latin typeface="Arial" panose="020B0604020202020204" pitchFamily="34" charset="0"/>
              </a:rPr>
              <a:t>Treating phobias</a:t>
            </a:r>
            <a:endParaRPr sz="3900" dirty="0">
              <a:latin typeface="Arial" panose="020B0604020202020204" pitchFamily="34" charset="0"/>
              <a:sym typeface="Whitney"/>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8458"/>
          <a:stretch/>
        </p:blipFill>
        <p:spPr>
          <a:xfrm>
            <a:off x="378956" y="1632731"/>
            <a:ext cx="2982436" cy="2163092"/>
          </a:xfrm>
          <a:prstGeom prst="rect">
            <a:avLst/>
          </a:prstGeom>
        </p:spPr>
      </p:pic>
      <p:sp>
        <p:nvSpPr>
          <p:cNvPr id="29" name="Rectangle 28"/>
          <p:cNvSpPr/>
          <p:nvPr/>
        </p:nvSpPr>
        <p:spPr>
          <a:xfrm>
            <a:off x="3192810" y="6129819"/>
            <a:ext cx="5424490" cy="230832"/>
          </a:xfrm>
          <a:prstGeom prst="rect">
            <a:avLst/>
          </a:prstGeom>
        </p:spPr>
        <p:txBody>
          <a:bodyPr wrap="square">
            <a:spAutoFit/>
          </a:bodyPr>
          <a:lstStyle/>
          <a:p>
            <a:r>
              <a:rPr lang="en-US" sz="900" dirty="0">
                <a:latin typeface="Arial" panose="020B0604020202020204" pitchFamily="34" charset="0"/>
              </a:rPr>
              <a:t>Image used under license from </a:t>
            </a:r>
            <a:r>
              <a:rPr lang="en-US" sz="900" dirty="0" err="1">
                <a:latin typeface="Arial" panose="020B0604020202020204" pitchFamily="34" charset="0"/>
              </a:rPr>
              <a:t>YAYimages</a:t>
            </a:r>
            <a:endParaRPr lang="en-US" sz="900" dirty="0">
              <a:latin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282520052"/>
              </p:ext>
            </p:extLst>
          </p:nvPr>
        </p:nvGraphicFramePr>
        <p:xfrm>
          <a:off x="4091633" y="1632731"/>
          <a:ext cx="6488079" cy="38593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624036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80045"/>
            <a:ext cx="8471337" cy="1143000"/>
          </a:xfrm>
        </p:spPr>
        <p:txBody>
          <a:bodyPr/>
          <a:lstStyle/>
          <a:p>
            <a:r>
              <a:rPr lang="en-US" dirty="0" smtClean="0"/>
              <a:t>Biological- Anti-anxiety </a:t>
            </a:r>
            <a:r>
              <a:rPr lang="en-US" dirty="0"/>
              <a:t>medication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Earlier in the chapter we discovered that low levels of GABA contributes to </a:t>
            </a:r>
            <a:r>
              <a:rPr lang="en-US" dirty="0" smtClean="0"/>
              <a:t>the development </a:t>
            </a:r>
            <a:r>
              <a:rPr lang="en-US" dirty="0"/>
              <a:t>of an anxiety disorder such as a specific phobia. </a:t>
            </a:r>
            <a:endParaRPr lang="en-US" dirty="0" smtClean="0"/>
          </a:p>
          <a:p>
            <a:r>
              <a:rPr lang="en-US" dirty="0" smtClean="0"/>
              <a:t>Research </a:t>
            </a:r>
            <a:r>
              <a:rPr lang="en-US" dirty="0"/>
              <a:t>has </a:t>
            </a:r>
            <a:r>
              <a:rPr lang="en-US" dirty="0" smtClean="0"/>
              <a:t>found that </a:t>
            </a:r>
            <a:r>
              <a:rPr lang="en-US" dirty="0">
                <a:solidFill>
                  <a:srgbClr val="FF0000"/>
                </a:solidFill>
              </a:rPr>
              <a:t>anti-anxiety drugs that mimic GABA’s inhibitory effects</a:t>
            </a:r>
            <a:r>
              <a:rPr lang="en-US" dirty="0"/>
              <a:t> have been a </a:t>
            </a:r>
            <a:r>
              <a:rPr lang="en-US" dirty="0" smtClean="0"/>
              <a:t>successful form </a:t>
            </a:r>
            <a:r>
              <a:rPr lang="en-US" dirty="0"/>
              <a:t>of treatment. </a:t>
            </a:r>
            <a:endParaRPr lang="en-US" dirty="0" smtClean="0"/>
          </a:p>
          <a:p>
            <a:r>
              <a:rPr lang="en-US" dirty="0" smtClean="0"/>
              <a:t>These </a:t>
            </a:r>
            <a:r>
              <a:rPr lang="en-US" dirty="0"/>
              <a:t>include </a:t>
            </a:r>
            <a:r>
              <a:rPr lang="en-US" dirty="0">
                <a:solidFill>
                  <a:srgbClr val="00B050"/>
                </a:solidFill>
              </a:rPr>
              <a:t>benzodiazepines</a:t>
            </a:r>
            <a:r>
              <a:rPr lang="en-US" dirty="0"/>
              <a:t> such as Lorazepam (Ativan</a:t>
            </a:r>
            <a:r>
              <a:rPr lang="en-US" dirty="0" smtClean="0"/>
              <a:t>), Clonazepam </a:t>
            </a:r>
            <a:r>
              <a:rPr lang="en-US" dirty="0"/>
              <a:t>(</a:t>
            </a:r>
            <a:r>
              <a:rPr lang="en-US" dirty="0" err="1"/>
              <a:t>Klonopin</a:t>
            </a:r>
            <a:r>
              <a:rPr lang="en-US" dirty="0"/>
              <a:t>) and Diazepam (</a:t>
            </a:r>
            <a:r>
              <a:rPr lang="en-US" dirty="0" err="1"/>
              <a:t>Diastat</a:t>
            </a:r>
            <a:r>
              <a:rPr lang="en-US" dirty="0"/>
              <a:t>, </a:t>
            </a:r>
            <a:r>
              <a:rPr lang="en-US" dirty="0" err="1"/>
              <a:t>Diazemuls</a:t>
            </a:r>
            <a:r>
              <a:rPr lang="en-US" dirty="0"/>
              <a:t> and Valium). </a:t>
            </a:r>
            <a:endParaRPr lang="en-US" dirty="0" smtClean="0"/>
          </a:p>
          <a:p>
            <a:r>
              <a:rPr lang="en-US" dirty="0" smtClean="0"/>
              <a:t>However, medication </a:t>
            </a:r>
            <a:r>
              <a:rPr lang="en-US" dirty="0"/>
              <a:t>alone is not usually sufficient and many health professional also use </a:t>
            </a:r>
            <a:r>
              <a:rPr lang="en-US" dirty="0" smtClean="0"/>
              <a:t>other evidence-based </a:t>
            </a:r>
            <a:r>
              <a:rPr lang="en-US" dirty="0"/>
              <a:t>treatments.</a:t>
            </a:r>
            <a:endParaRPr lang="en-US" dirty="0"/>
          </a:p>
        </p:txBody>
      </p:sp>
    </p:spTree>
    <p:extLst>
      <p:ext uri="{BB962C8B-B14F-4D97-AF65-F5344CB8AC3E}">
        <p14:creationId xmlns:p14="http://schemas.microsoft.com/office/powerpoint/2010/main" val="1312258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1938"/>
            <a:ext cx="10807700" cy="1477962"/>
          </a:xfrm>
        </p:spPr>
        <p:txBody>
          <a:bodyPr>
            <a:noAutofit/>
          </a:bodyPr>
          <a:lstStyle/>
          <a:p>
            <a:r>
              <a:rPr lang="en-US" sz="4000" dirty="0"/>
              <a:t>The biopsychosocial approach to</a:t>
            </a:r>
            <a:br>
              <a:rPr lang="en-US" sz="4000" dirty="0"/>
            </a:br>
            <a:r>
              <a:rPr lang="en-US" sz="4000" dirty="0"/>
              <a:t>specific phobia</a:t>
            </a:r>
            <a:endParaRPr lang="en-US" sz="4000" dirty="0"/>
          </a:p>
        </p:txBody>
      </p:sp>
      <p:pic>
        <p:nvPicPr>
          <p:cNvPr id="6" name="Content Placeholder 5"/>
          <p:cNvPicPr>
            <a:picLocks noGrp="1" noChangeAspect="1"/>
          </p:cNvPicPr>
          <p:nvPr>
            <p:ph idx="1"/>
          </p:nvPr>
        </p:nvPicPr>
        <p:blipFill>
          <a:blip r:embed="rId2"/>
          <a:stretch>
            <a:fillRect/>
          </a:stretch>
        </p:blipFill>
        <p:spPr>
          <a:xfrm>
            <a:off x="317500" y="1739900"/>
            <a:ext cx="5067300" cy="3738562"/>
          </a:xfrm>
          <a:prstGeom prst="rect">
            <a:avLst/>
          </a:prstGeom>
        </p:spPr>
      </p:pic>
      <p:sp>
        <p:nvSpPr>
          <p:cNvPr id="7" name="Rectangle 6"/>
          <p:cNvSpPr/>
          <p:nvPr/>
        </p:nvSpPr>
        <p:spPr>
          <a:xfrm>
            <a:off x="1460500" y="5709334"/>
            <a:ext cx="6096000" cy="646331"/>
          </a:xfrm>
          <a:prstGeom prst="rect">
            <a:avLst/>
          </a:prstGeom>
        </p:spPr>
        <p:txBody>
          <a:bodyPr>
            <a:spAutoFit/>
          </a:bodyPr>
          <a:lstStyle/>
          <a:p>
            <a:r>
              <a:rPr lang="en-US" dirty="0">
                <a:latin typeface="Whitney Office" charset="0"/>
              </a:rPr>
              <a:t>Video source: https://</a:t>
            </a:r>
            <a:r>
              <a:rPr lang="en-US" dirty="0" err="1">
                <a:latin typeface="Whitney Office" charset="0"/>
              </a:rPr>
              <a:t>www.youtube.com</a:t>
            </a:r>
            <a:r>
              <a:rPr lang="en-US" dirty="0">
                <a:latin typeface="Whitney Office" charset="0"/>
              </a:rPr>
              <a:t>/</a:t>
            </a:r>
            <a:r>
              <a:rPr lang="en-US" dirty="0" err="1">
                <a:latin typeface="Whitney Office" charset="0"/>
              </a:rPr>
              <a:t>watch?v</a:t>
            </a:r>
            <a:r>
              <a:rPr lang="en-US" dirty="0">
                <a:latin typeface="Whitney Office" charset="0"/>
              </a:rPr>
              <a:t>=bf0TZ5OzF5I </a:t>
            </a:r>
            <a:endParaRPr lang="en-US" dirty="0"/>
          </a:p>
        </p:txBody>
      </p:sp>
      <p:sp>
        <p:nvSpPr>
          <p:cNvPr id="8" name="TextBox 7"/>
          <p:cNvSpPr txBox="1"/>
          <p:nvPr/>
        </p:nvSpPr>
        <p:spPr>
          <a:xfrm>
            <a:off x="6013450" y="1577414"/>
            <a:ext cx="5867400" cy="2677656"/>
          </a:xfrm>
          <a:prstGeom prst="rect">
            <a:avLst/>
          </a:prstGeom>
          <a:noFill/>
        </p:spPr>
        <p:txBody>
          <a:bodyPr wrap="square" rtlCol="0">
            <a:spAutoFit/>
          </a:bodyPr>
          <a:lstStyle/>
          <a:p>
            <a:r>
              <a:rPr lang="en-US" sz="2400" dirty="0"/>
              <a:t>T</a:t>
            </a:r>
            <a:r>
              <a:rPr lang="en-US" sz="2400" dirty="0" smtClean="0"/>
              <a:t>here </a:t>
            </a:r>
            <a:r>
              <a:rPr lang="en-US" sz="2400" dirty="0"/>
              <a:t>appear to be several complex mechanisms that contribute to the development </a:t>
            </a:r>
            <a:r>
              <a:rPr lang="en-US" sz="2400" dirty="0" smtClean="0"/>
              <a:t>of a </a:t>
            </a:r>
            <a:r>
              <a:rPr lang="en-US" sz="2400" dirty="0"/>
              <a:t>specific phobia, and that are also relevant to its maintenance and treatment. </a:t>
            </a:r>
            <a:endParaRPr lang="en-US" sz="2400" dirty="0" smtClean="0"/>
          </a:p>
          <a:p>
            <a:r>
              <a:rPr lang="en-US" sz="2400" dirty="0" smtClean="0"/>
              <a:t>Thus, phobias </a:t>
            </a:r>
            <a:r>
              <a:rPr lang="en-US" sz="2400" dirty="0"/>
              <a:t>are now frequently examined using the </a:t>
            </a:r>
            <a:r>
              <a:rPr lang="en-US" sz="2400" b="1" dirty="0">
                <a:solidFill>
                  <a:srgbClr val="00B050"/>
                </a:solidFill>
              </a:rPr>
              <a:t>biopsychosocial approach</a:t>
            </a:r>
            <a:r>
              <a:rPr lang="en-US" dirty="0"/>
              <a:t>.</a:t>
            </a:r>
            <a:endParaRPr lang="en-US" dirty="0"/>
          </a:p>
        </p:txBody>
      </p:sp>
    </p:spTree>
    <p:extLst>
      <p:ext uri="{BB962C8B-B14F-4D97-AF65-F5344CB8AC3E}">
        <p14:creationId xmlns:p14="http://schemas.microsoft.com/office/powerpoint/2010/main" val="20341957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idx="1"/>
          </p:nvPr>
        </p:nvSpPr>
        <p:spPr>
          <a:xfrm>
            <a:off x="951414" y="1496960"/>
            <a:ext cx="9452674" cy="2288231"/>
          </a:xfrm>
          <a:prstGeom prst="rect">
            <a:avLst/>
          </a:prstGeom>
        </p:spPr>
        <p:txBody>
          <a:bodyPr>
            <a:noAutofit/>
          </a:bodyPr>
          <a:lstStyle/>
          <a:p>
            <a:pPr lvl="0">
              <a:spcAft>
                <a:spcPts val="1200"/>
              </a:spcAft>
            </a:pPr>
            <a:r>
              <a:rPr lang="en-AU" sz="2400" dirty="0">
                <a:latin typeface="Arial" panose="020B0604020202020204" pitchFamily="34" charset="0"/>
                <a:ea typeface="Whitney Office" charset="0"/>
                <a:cs typeface="Arial" panose="020B0604020202020204" pitchFamily="34" charset="0"/>
              </a:rPr>
              <a:t>Gamma Amino Butyric Acid (GABA) has an inhibitory role - makes postsynaptic neuron less likely to fire. It regulates anxiety, arousal and sleep.</a:t>
            </a:r>
          </a:p>
          <a:p>
            <a:pPr lvl="0">
              <a:spcAft>
                <a:spcPts val="1200"/>
              </a:spcAft>
            </a:pPr>
            <a:r>
              <a:rPr lang="en-AU" sz="2400" dirty="0">
                <a:latin typeface="Arial" panose="020B0604020202020204" pitchFamily="34" charset="0"/>
                <a:ea typeface="Whitney Office" charset="0"/>
                <a:cs typeface="Arial" panose="020B0604020202020204" pitchFamily="34" charset="0"/>
              </a:rPr>
              <a:t>Low levels of GABA means higher levels of anxiety (not enough GABA to regulate anxiety)</a:t>
            </a:r>
          </a:p>
          <a:p>
            <a:pPr lvl="0">
              <a:spcAft>
                <a:spcPts val="1200"/>
              </a:spcAft>
            </a:pPr>
            <a:r>
              <a:rPr lang="en-AU" sz="2400" dirty="0">
                <a:latin typeface="Arial" panose="020B0604020202020204" pitchFamily="34" charset="0"/>
                <a:ea typeface="Whitney Office" charset="0"/>
                <a:cs typeface="Arial" panose="020B0604020202020204" pitchFamily="34" charset="0"/>
              </a:rPr>
              <a:t>Anti-anxiety drugs that mimic the effect of  GABA can be used to manage simple phobic anxiety.</a:t>
            </a:r>
          </a:p>
        </p:txBody>
      </p:sp>
      <p:sp>
        <p:nvSpPr>
          <p:cNvPr id="136" name="Shape 136"/>
          <p:cNvSpPr/>
          <p:nvPr/>
        </p:nvSpPr>
        <p:spPr>
          <a:xfrm>
            <a:off x="951415" y="558320"/>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800" dirty="0">
                <a:latin typeface="Arial" panose="020B0604020202020204" pitchFamily="34" charset="0"/>
              </a:rPr>
              <a:t>The role of </a:t>
            </a:r>
            <a:r>
              <a:rPr lang="en-AU" sz="3800" dirty="0" smtClean="0">
                <a:latin typeface="Arial" panose="020B0604020202020204" pitchFamily="34" charset="0"/>
              </a:rPr>
              <a:t>GABA summary</a:t>
            </a:r>
            <a:endParaRPr sz="3800" dirty="0">
              <a:latin typeface="Arial" panose="020B0604020202020204" pitchFamily="34" charset="0"/>
              <a:sym typeface="Whitney"/>
            </a:endParaRPr>
          </a:p>
        </p:txBody>
      </p:sp>
    </p:spTree>
    <p:extLst>
      <p:ext uri="{BB962C8B-B14F-4D97-AF65-F5344CB8AC3E}">
        <p14:creationId xmlns:p14="http://schemas.microsoft.com/office/powerpoint/2010/main" val="178534826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idx="1"/>
          </p:nvPr>
        </p:nvSpPr>
        <p:spPr>
          <a:xfrm>
            <a:off x="795298" y="1281578"/>
            <a:ext cx="8748178" cy="2052967"/>
          </a:xfrm>
          <a:prstGeom prst="rect">
            <a:avLst/>
          </a:prstGeom>
        </p:spPr>
        <p:txBody>
          <a:bodyPr>
            <a:normAutofit/>
          </a:bodyPr>
          <a:lstStyle/>
          <a:p>
            <a:pPr>
              <a:spcAft>
                <a:spcPts val="1200"/>
              </a:spcAft>
            </a:pPr>
            <a:r>
              <a:rPr lang="en-AU" sz="1600" dirty="0">
                <a:latin typeface="Arial" panose="020B0604020202020204" pitchFamily="34" charset="0"/>
                <a:ea typeface="Whitney Office" charset="0"/>
                <a:cs typeface="Arial" panose="020B0604020202020204" pitchFamily="34" charset="0"/>
              </a:rPr>
              <a:t>Short acting anti-anxiety medications are known as benzodiazepines. </a:t>
            </a:r>
          </a:p>
          <a:p>
            <a:pPr>
              <a:spcAft>
                <a:spcPts val="1200"/>
              </a:spcAft>
            </a:pPr>
            <a:r>
              <a:rPr lang="en-AU" sz="1600" dirty="0">
                <a:latin typeface="Arial" panose="020B0604020202020204" pitchFamily="34" charset="0"/>
                <a:ea typeface="Whitney Office" charset="0"/>
                <a:cs typeface="Arial" panose="020B0604020202020204" pitchFamily="34" charset="0"/>
              </a:rPr>
              <a:t>They work selectively on GABA receptors in the brain (antagonist)</a:t>
            </a:r>
          </a:p>
          <a:p>
            <a:pPr>
              <a:spcAft>
                <a:spcPts val="1200"/>
              </a:spcAft>
            </a:pPr>
            <a:r>
              <a:rPr lang="en-AU" sz="1600" dirty="0">
                <a:latin typeface="Arial" panose="020B0604020202020204" pitchFamily="34" charset="0"/>
                <a:ea typeface="Whitney Office" charset="0"/>
                <a:cs typeface="Arial" panose="020B0604020202020204" pitchFamily="34" charset="0"/>
              </a:rPr>
              <a:t>Benzodiazepines can be used as sedatives and muscle relaxants.</a:t>
            </a:r>
          </a:p>
          <a:p>
            <a:pPr lvl="0">
              <a:spcAft>
                <a:spcPts val="1200"/>
              </a:spcAft>
            </a:pPr>
            <a:r>
              <a:rPr lang="en-AU" sz="1600" dirty="0">
                <a:latin typeface="Arial" panose="020B0604020202020204" pitchFamily="34" charset="0"/>
                <a:ea typeface="Whitney Office" charset="0"/>
                <a:cs typeface="Arial" panose="020B0604020202020204" pitchFamily="34" charset="0"/>
              </a:rPr>
              <a:t>Common medications are </a:t>
            </a:r>
            <a:r>
              <a:rPr lang="en-AU" sz="1600" dirty="0" err="1">
                <a:latin typeface="Arial" panose="020B0604020202020204" pitchFamily="34" charset="0"/>
                <a:ea typeface="Whitney Office" charset="0"/>
                <a:cs typeface="Arial" panose="020B0604020202020204" pitchFamily="34" charset="0"/>
              </a:rPr>
              <a:t>valium</a:t>
            </a:r>
            <a:r>
              <a:rPr lang="en-AU" sz="1600" dirty="0">
                <a:latin typeface="Arial" panose="020B0604020202020204" pitchFamily="34" charset="0"/>
                <a:ea typeface="Whitney Office" charset="0"/>
                <a:cs typeface="Arial" panose="020B0604020202020204" pitchFamily="34" charset="0"/>
              </a:rPr>
              <a:t> &amp; </a:t>
            </a:r>
            <a:r>
              <a:rPr lang="en-AU" sz="1600" dirty="0" err="1">
                <a:latin typeface="Arial" panose="020B0604020202020204" pitchFamily="34" charset="0"/>
                <a:ea typeface="Whitney Office" charset="0"/>
                <a:cs typeface="Arial" panose="020B0604020202020204" pitchFamily="34" charset="0"/>
              </a:rPr>
              <a:t>xanax</a:t>
            </a:r>
            <a:endParaRPr lang="en-AU" sz="1600" dirty="0">
              <a:latin typeface="Arial" panose="020B0604020202020204" pitchFamily="34" charset="0"/>
              <a:ea typeface="Whitney Office" charset="0"/>
              <a:cs typeface="Arial" panose="020B0604020202020204" pitchFamily="34" charset="0"/>
            </a:endParaRPr>
          </a:p>
          <a:p>
            <a:pPr lvl="0">
              <a:spcAft>
                <a:spcPts val="1200"/>
              </a:spcAft>
            </a:pPr>
            <a:endParaRPr lang="en-AU" sz="1600" dirty="0">
              <a:latin typeface="Arial" panose="020B0604020202020204" pitchFamily="34" charset="0"/>
              <a:ea typeface="Whitney Office" charset="0"/>
              <a:cs typeface="Arial" panose="020B0604020202020204" pitchFamily="34" charset="0"/>
            </a:endParaRPr>
          </a:p>
        </p:txBody>
      </p:sp>
      <p:sp>
        <p:nvSpPr>
          <p:cNvPr id="136" name="Shape 136"/>
          <p:cNvSpPr/>
          <p:nvPr/>
        </p:nvSpPr>
        <p:spPr>
          <a:xfrm>
            <a:off x="795298" y="368749"/>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800" dirty="0">
                <a:latin typeface="Arial" panose="020B0604020202020204" pitchFamily="34" charset="0"/>
              </a:rPr>
              <a:t>Benzodiazepine</a:t>
            </a:r>
            <a:endParaRPr sz="3800" dirty="0">
              <a:latin typeface="Arial" panose="020B0604020202020204" pitchFamily="34" charset="0"/>
              <a:sym typeface="Whitney"/>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0419" y="3334545"/>
            <a:ext cx="8229601" cy="2937133"/>
          </a:xfrm>
          <a:prstGeom prst="rect">
            <a:avLst/>
          </a:prstGeom>
        </p:spPr>
      </p:pic>
    </p:spTree>
    <p:extLst>
      <p:ext uri="{BB962C8B-B14F-4D97-AF65-F5344CB8AC3E}">
        <p14:creationId xmlns:p14="http://schemas.microsoft.com/office/powerpoint/2010/main" val="88799571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idx="1"/>
          </p:nvPr>
        </p:nvSpPr>
        <p:spPr>
          <a:xfrm>
            <a:off x="3192810" y="1508941"/>
            <a:ext cx="8152130" cy="4776249"/>
          </a:xfrm>
          <a:prstGeom prst="rect">
            <a:avLst/>
          </a:prstGeom>
        </p:spPr>
        <p:txBody>
          <a:bodyPr>
            <a:normAutofit/>
          </a:bodyPr>
          <a:lstStyle/>
          <a:p>
            <a:pPr>
              <a:spcAft>
                <a:spcPts val="1200"/>
              </a:spcAft>
            </a:pPr>
            <a:r>
              <a:rPr lang="en-AU" sz="1600" dirty="0">
                <a:latin typeface="Arial" panose="020B0604020202020204" pitchFamily="34" charset="0"/>
                <a:ea typeface="Whitney Office" charset="0"/>
                <a:cs typeface="Arial" panose="020B0604020202020204" pitchFamily="34" charset="0"/>
              </a:rPr>
              <a:t>Are they addictive? </a:t>
            </a:r>
          </a:p>
          <a:p>
            <a:pPr>
              <a:spcAft>
                <a:spcPts val="1200"/>
              </a:spcAft>
            </a:pPr>
            <a:r>
              <a:rPr lang="en-AU" sz="1600" dirty="0">
                <a:latin typeface="Arial" panose="020B0604020202020204" pitchFamily="34" charset="0"/>
                <a:ea typeface="Whitney Office" charset="0"/>
                <a:cs typeface="Arial" panose="020B0604020202020204" pitchFamily="34" charset="0"/>
              </a:rPr>
              <a:t>Can you overdose? </a:t>
            </a:r>
          </a:p>
          <a:p>
            <a:pPr>
              <a:spcAft>
                <a:spcPts val="1200"/>
              </a:spcAft>
            </a:pPr>
            <a:r>
              <a:rPr lang="en-AU" sz="1600" dirty="0">
                <a:latin typeface="Arial" panose="020B0604020202020204" pitchFamily="34" charset="0"/>
                <a:ea typeface="Whitney Office" charset="0"/>
                <a:cs typeface="Arial" panose="020B0604020202020204" pitchFamily="34" charset="0"/>
              </a:rPr>
              <a:t>Can you drive? </a:t>
            </a:r>
          </a:p>
          <a:p>
            <a:pPr>
              <a:spcAft>
                <a:spcPts val="1200"/>
              </a:spcAft>
            </a:pPr>
            <a:r>
              <a:rPr lang="en-AU" sz="1600" dirty="0">
                <a:latin typeface="Arial" panose="020B0604020202020204" pitchFamily="34" charset="0"/>
                <a:ea typeface="Whitney Office" charset="0"/>
                <a:cs typeface="Arial" panose="020B0604020202020204" pitchFamily="34" charset="0"/>
              </a:rPr>
              <a:t>So many questions answered if you wish to explore deeper by visiting: </a:t>
            </a:r>
            <a:r>
              <a:rPr lang="en-AU" sz="1600" dirty="0">
                <a:latin typeface="Arial" panose="020B0604020202020204" pitchFamily="34" charset="0"/>
                <a:ea typeface="Whitney Office" charset="0"/>
                <a:cs typeface="Arial" panose="020B0604020202020204" pitchFamily="34" charset="0"/>
                <a:hlinkClick r:id="rId3"/>
              </a:rPr>
              <a:t>http://</a:t>
            </a:r>
            <a:r>
              <a:rPr lang="en-AU" sz="1600" dirty="0" err="1">
                <a:latin typeface="Arial" panose="020B0604020202020204" pitchFamily="34" charset="0"/>
                <a:ea typeface="Whitney Office" charset="0"/>
                <a:cs typeface="Arial" panose="020B0604020202020204" pitchFamily="34" charset="0"/>
                <a:hlinkClick r:id="rId3"/>
              </a:rPr>
              <a:t>www.health.nsw.gov.au</a:t>
            </a:r>
            <a:r>
              <a:rPr lang="en-AU" sz="1600" dirty="0">
                <a:latin typeface="Arial" panose="020B0604020202020204" pitchFamily="34" charset="0"/>
                <a:ea typeface="Whitney Office" charset="0"/>
                <a:cs typeface="Arial" panose="020B0604020202020204" pitchFamily="34" charset="0"/>
                <a:hlinkClick r:id="rId3"/>
              </a:rPr>
              <a:t>/</a:t>
            </a:r>
            <a:r>
              <a:rPr lang="en-AU" sz="1600" dirty="0" err="1">
                <a:latin typeface="Arial" panose="020B0604020202020204" pitchFamily="34" charset="0"/>
                <a:ea typeface="Whitney Office" charset="0"/>
                <a:cs typeface="Arial" panose="020B0604020202020204" pitchFamily="34" charset="0"/>
                <a:hlinkClick r:id="rId3"/>
              </a:rPr>
              <a:t>mentalhealth</a:t>
            </a:r>
            <a:r>
              <a:rPr lang="en-AU" sz="1600" dirty="0">
                <a:latin typeface="Arial" panose="020B0604020202020204" pitchFamily="34" charset="0"/>
                <a:ea typeface="Whitney Office" charset="0"/>
                <a:cs typeface="Arial" panose="020B0604020202020204" pitchFamily="34" charset="0"/>
                <a:hlinkClick r:id="rId3"/>
              </a:rPr>
              <a:t>/Factsheets/Pages/</a:t>
            </a:r>
            <a:r>
              <a:rPr lang="en-AU" sz="1600" dirty="0" err="1">
                <a:latin typeface="Arial" panose="020B0604020202020204" pitchFamily="34" charset="0"/>
                <a:ea typeface="Whitney Office" charset="0"/>
                <a:cs typeface="Arial" panose="020B0604020202020204" pitchFamily="34" charset="0"/>
                <a:hlinkClick r:id="rId3"/>
              </a:rPr>
              <a:t>benzodiazepines.aspx</a:t>
            </a:r>
            <a:endParaRPr lang="en-AU" sz="1600" dirty="0">
              <a:latin typeface="Arial" panose="020B0604020202020204" pitchFamily="34" charset="0"/>
              <a:ea typeface="Whitney Office" charset="0"/>
              <a:cs typeface="Arial" panose="020B0604020202020204" pitchFamily="34" charset="0"/>
            </a:endParaRPr>
          </a:p>
          <a:p>
            <a:pPr>
              <a:spcAft>
                <a:spcPts val="1200"/>
              </a:spcAft>
            </a:pPr>
            <a:r>
              <a:rPr lang="en-AU" sz="1600" dirty="0">
                <a:latin typeface="Arial" panose="020B0604020202020204" pitchFamily="34" charset="0"/>
                <a:ea typeface="Whitney Office" charset="0"/>
                <a:cs typeface="Arial" panose="020B0604020202020204" pitchFamily="34" charset="0"/>
              </a:rPr>
              <a:t>Watch this video to see natural remedies that act as GABA does: </a:t>
            </a:r>
            <a:r>
              <a:rPr lang="en-AU" sz="1600" dirty="0">
                <a:latin typeface="Arial" panose="020B0604020202020204" pitchFamily="34" charset="0"/>
                <a:ea typeface="Whitney Office" charset="0"/>
                <a:cs typeface="Arial" panose="020B0604020202020204" pitchFamily="34" charset="0"/>
                <a:hlinkClick r:id="rId4"/>
              </a:rPr>
              <a:t>https://</a:t>
            </a:r>
            <a:r>
              <a:rPr lang="en-AU" sz="1600" dirty="0" err="1">
                <a:latin typeface="Arial" panose="020B0604020202020204" pitchFamily="34" charset="0"/>
                <a:ea typeface="Whitney Office" charset="0"/>
                <a:cs typeface="Arial" panose="020B0604020202020204" pitchFamily="34" charset="0"/>
                <a:hlinkClick r:id="rId4"/>
              </a:rPr>
              <a:t>www.youtube.com</a:t>
            </a:r>
            <a:r>
              <a:rPr lang="en-AU" sz="1600" dirty="0">
                <a:latin typeface="Arial" panose="020B0604020202020204" pitchFamily="34" charset="0"/>
                <a:ea typeface="Whitney Office" charset="0"/>
                <a:cs typeface="Arial" panose="020B0604020202020204" pitchFamily="34" charset="0"/>
                <a:hlinkClick r:id="rId4"/>
              </a:rPr>
              <a:t>/</a:t>
            </a:r>
            <a:r>
              <a:rPr lang="en-AU" sz="1600" dirty="0" err="1">
                <a:latin typeface="Arial" panose="020B0604020202020204" pitchFamily="34" charset="0"/>
                <a:ea typeface="Whitney Office" charset="0"/>
                <a:cs typeface="Arial" panose="020B0604020202020204" pitchFamily="34" charset="0"/>
                <a:hlinkClick r:id="rId4"/>
              </a:rPr>
              <a:t>watch?v</a:t>
            </a:r>
            <a:r>
              <a:rPr lang="en-AU" sz="1600" dirty="0">
                <a:latin typeface="Arial" panose="020B0604020202020204" pitchFamily="34" charset="0"/>
                <a:ea typeface="Whitney Office" charset="0"/>
                <a:cs typeface="Arial" panose="020B0604020202020204" pitchFamily="34" charset="0"/>
                <a:hlinkClick r:id="rId4"/>
              </a:rPr>
              <a:t>=oDaUnKlY4w0</a:t>
            </a:r>
            <a:endParaRPr lang="en-AU" sz="1600" dirty="0">
              <a:latin typeface="Arial" panose="020B0604020202020204" pitchFamily="34" charset="0"/>
              <a:ea typeface="Whitney Office" charset="0"/>
              <a:cs typeface="Arial" panose="020B0604020202020204" pitchFamily="34" charset="0"/>
            </a:endParaRPr>
          </a:p>
        </p:txBody>
      </p:sp>
      <p:sp>
        <p:nvSpPr>
          <p:cNvPr id="136" name="Shape 136"/>
          <p:cNvSpPr/>
          <p:nvPr/>
        </p:nvSpPr>
        <p:spPr>
          <a:xfrm>
            <a:off x="3192810" y="580622"/>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800" dirty="0">
                <a:latin typeface="Arial" panose="020B0604020202020204" pitchFamily="34" charset="0"/>
              </a:rPr>
              <a:t>Learning more</a:t>
            </a:r>
            <a:r>
              <a:rPr lang="is-IS" sz="3800" dirty="0">
                <a:latin typeface="Arial" panose="020B0604020202020204" pitchFamily="34" charset="0"/>
              </a:rPr>
              <a:t>…</a:t>
            </a:r>
            <a:endParaRPr sz="3800" dirty="0">
              <a:latin typeface="Arial" panose="020B0604020202020204" pitchFamily="34" charset="0"/>
              <a:sym typeface="Whitney"/>
            </a:endParaRPr>
          </a:p>
        </p:txBody>
      </p:sp>
    </p:spTree>
    <p:extLst>
      <p:ext uri="{BB962C8B-B14F-4D97-AF65-F5344CB8AC3E}">
        <p14:creationId xmlns:p14="http://schemas.microsoft.com/office/powerpoint/2010/main" val="112990269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473" y="95962"/>
            <a:ext cx="9174020" cy="1143000"/>
          </a:xfrm>
        </p:spPr>
        <p:txBody>
          <a:bodyPr>
            <a:normAutofit fontScale="90000"/>
          </a:bodyPr>
          <a:lstStyle/>
          <a:p>
            <a:r>
              <a:rPr lang="en-US" dirty="0" smtClean="0"/>
              <a:t>Biological- Breathing </a:t>
            </a:r>
            <a:r>
              <a:rPr lang="en-US" dirty="0"/>
              <a:t>retraining and exercise</a:t>
            </a:r>
            <a:endParaRPr lang="en-US" dirty="0"/>
          </a:p>
        </p:txBody>
      </p:sp>
      <p:sp>
        <p:nvSpPr>
          <p:cNvPr id="3" name="Content Placeholder 2"/>
          <p:cNvSpPr>
            <a:spLocks noGrp="1"/>
          </p:cNvSpPr>
          <p:nvPr>
            <p:ph idx="1"/>
          </p:nvPr>
        </p:nvSpPr>
        <p:spPr>
          <a:xfrm>
            <a:off x="620751" y="1238962"/>
            <a:ext cx="10972800" cy="4525963"/>
          </a:xfrm>
        </p:spPr>
        <p:txBody>
          <a:bodyPr>
            <a:normAutofit fontScale="85000" lnSpcReduction="20000"/>
          </a:bodyPr>
          <a:lstStyle/>
          <a:p>
            <a:r>
              <a:rPr lang="en-US" dirty="0"/>
              <a:t>Breathing retraining </a:t>
            </a:r>
            <a:r>
              <a:rPr lang="en-US" dirty="0" smtClean="0"/>
              <a:t>and exercise </a:t>
            </a:r>
            <a:r>
              <a:rPr lang="en-US" dirty="0"/>
              <a:t>are two biologically based interventions that can help to alleviate </a:t>
            </a:r>
            <a:r>
              <a:rPr lang="en-US" dirty="0" smtClean="0"/>
              <a:t>these uncomfortable </a:t>
            </a:r>
            <a:r>
              <a:rPr lang="en-US" dirty="0"/>
              <a:t>physical responses</a:t>
            </a:r>
            <a:r>
              <a:rPr lang="en-US" dirty="0" smtClean="0"/>
              <a:t>:</a:t>
            </a:r>
          </a:p>
          <a:p>
            <a:r>
              <a:rPr lang="en-US" dirty="0" smtClean="0"/>
              <a:t> Breathing </a:t>
            </a:r>
            <a:r>
              <a:rPr lang="en-US" dirty="0"/>
              <a:t>retraining is based on the notion that when a person is stressed, they </a:t>
            </a:r>
            <a:r>
              <a:rPr lang="en-US" dirty="0" smtClean="0"/>
              <a:t>tend to </a:t>
            </a:r>
            <a:r>
              <a:rPr lang="en-US" dirty="0"/>
              <a:t>‘</a:t>
            </a:r>
            <a:r>
              <a:rPr lang="en-US" dirty="0" err="1"/>
              <a:t>overbreathe</a:t>
            </a:r>
            <a:r>
              <a:rPr lang="en-US" dirty="0"/>
              <a:t>’ or breathe too quickly (hyperventilation). </a:t>
            </a:r>
            <a:endParaRPr lang="en-US" dirty="0" smtClean="0"/>
          </a:p>
          <a:p>
            <a:r>
              <a:rPr lang="en-US" dirty="0" smtClean="0"/>
              <a:t>This </a:t>
            </a:r>
            <a:r>
              <a:rPr lang="en-US" dirty="0"/>
              <a:t>can cause </a:t>
            </a:r>
            <a:r>
              <a:rPr lang="en-US" dirty="0" smtClean="0"/>
              <a:t>dizziness, palpitations</a:t>
            </a:r>
            <a:r>
              <a:rPr lang="en-US" dirty="0"/>
              <a:t>, tingling in the fingers or body and pressure or tightness in the chest.</a:t>
            </a:r>
          </a:p>
          <a:p>
            <a:r>
              <a:rPr lang="en-US" dirty="0"/>
              <a:t>Hyperventilation is not dangerous, however, it can be frightening as it is part of </a:t>
            </a:r>
            <a:r>
              <a:rPr lang="en-US" dirty="0" smtClean="0"/>
              <a:t>a typical </a:t>
            </a:r>
            <a:r>
              <a:rPr lang="en-US" dirty="0"/>
              <a:t>fight-flight-freeze response.</a:t>
            </a:r>
          </a:p>
          <a:p>
            <a:r>
              <a:rPr lang="en-US" dirty="0"/>
              <a:t>With breathing retraining, individuals are taught to use a </a:t>
            </a:r>
            <a:r>
              <a:rPr lang="en-US" dirty="0" smtClean="0"/>
              <a:t>slow-breathing technique </a:t>
            </a:r>
            <a:r>
              <a:rPr lang="en-US" dirty="0"/>
              <a:t>to manage the effects of hyperventilation and this is recommended as </a:t>
            </a:r>
            <a:r>
              <a:rPr lang="en-US" dirty="0" smtClean="0"/>
              <a:t>soon as </a:t>
            </a:r>
            <a:r>
              <a:rPr lang="en-US" dirty="0"/>
              <a:t>the person begins to feel anxious. This technique can also be used to help lower </a:t>
            </a:r>
            <a:r>
              <a:rPr lang="en-US" dirty="0" smtClean="0"/>
              <a:t>a person’s </a:t>
            </a:r>
            <a:r>
              <a:rPr lang="en-US" dirty="0"/>
              <a:t>overall levels of anxiety.</a:t>
            </a:r>
            <a:endParaRPr lang="en-US" dirty="0"/>
          </a:p>
        </p:txBody>
      </p:sp>
    </p:spTree>
    <p:extLst>
      <p:ext uri="{BB962C8B-B14F-4D97-AF65-F5344CB8AC3E}">
        <p14:creationId xmlns:p14="http://schemas.microsoft.com/office/powerpoint/2010/main" val="44294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idx="1"/>
          </p:nvPr>
        </p:nvSpPr>
        <p:spPr>
          <a:xfrm>
            <a:off x="3192810" y="1530206"/>
            <a:ext cx="8748178" cy="511245"/>
          </a:xfrm>
          <a:prstGeom prst="rect">
            <a:avLst/>
          </a:prstGeom>
        </p:spPr>
        <p:txBody>
          <a:bodyPr>
            <a:noAutofit/>
          </a:bodyPr>
          <a:lstStyle/>
          <a:p>
            <a:pPr marL="0" indent="0">
              <a:spcAft>
                <a:spcPts val="1200"/>
              </a:spcAft>
              <a:buNone/>
            </a:pPr>
            <a:r>
              <a:rPr lang="en-AU" sz="1600" b="1" dirty="0">
                <a:solidFill>
                  <a:schemeClr val="tx1">
                    <a:lumMod val="95000"/>
                    <a:lumOff val="5000"/>
                  </a:schemeClr>
                </a:solidFill>
                <a:latin typeface="Arial" panose="020B0604020202020204" pitchFamily="34" charset="0"/>
                <a:ea typeface="Whitney Office" charset="0"/>
                <a:cs typeface="Arial" panose="020B0604020202020204" pitchFamily="34" charset="0"/>
              </a:rPr>
              <a:t>Br</a:t>
            </a:r>
            <a:r>
              <a:rPr lang="en-AU" sz="1600" b="1" dirty="0">
                <a:latin typeface="Arial" panose="020B0604020202020204" pitchFamily="34" charset="0"/>
                <a:ea typeface="Whitney Office" charset="0"/>
                <a:cs typeface="Arial" panose="020B0604020202020204" pitchFamily="34" charset="0"/>
              </a:rPr>
              <a:t>eathing training </a:t>
            </a:r>
            <a:r>
              <a:rPr lang="en-AU" sz="1600" dirty="0">
                <a:latin typeface="Arial" panose="020B0604020202020204" pitchFamily="34" charset="0"/>
                <a:ea typeface="Whitney Office" charset="0"/>
                <a:cs typeface="Arial" panose="020B0604020202020204" pitchFamily="34" charset="0"/>
              </a:rPr>
              <a:t>– replacing incorrect breathing techniques with correct ones.</a:t>
            </a:r>
          </a:p>
        </p:txBody>
      </p:sp>
      <p:sp>
        <p:nvSpPr>
          <p:cNvPr id="136" name="Shape 136"/>
          <p:cNvSpPr/>
          <p:nvPr/>
        </p:nvSpPr>
        <p:spPr>
          <a:xfrm>
            <a:off x="728390" y="469110"/>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800" dirty="0">
                <a:latin typeface="Arial" panose="020B0604020202020204" pitchFamily="34" charset="0"/>
              </a:rPr>
              <a:t>Relaxation technique </a:t>
            </a:r>
            <a:r>
              <a:rPr lang="en-AU" sz="3800" smtClean="0">
                <a:latin typeface="Arial" panose="020B0604020202020204" pitchFamily="34" charset="0"/>
              </a:rPr>
              <a:t>1 summary</a:t>
            </a:r>
            <a:endParaRPr sz="3800" dirty="0">
              <a:latin typeface="Arial" panose="020B0604020202020204" pitchFamily="34" charset="0"/>
              <a:sym typeface="Whitney"/>
            </a:endParaRPr>
          </a:p>
        </p:txBody>
      </p:sp>
      <p:graphicFrame>
        <p:nvGraphicFramePr>
          <p:cNvPr id="2" name="Table 1"/>
          <p:cNvGraphicFramePr>
            <a:graphicFrameLocks noGrp="1"/>
          </p:cNvGraphicFramePr>
          <p:nvPr>
            <p:extLst>
              <p:ext uri="{D42A27DB-BD31-4B8C-83A1-F6EECF244321}">
                <p14:modId xmlns:p14="http://schemas.microsoft.com/office/powerpoint/2010/main" val="2368249856"/>
              </p:ext>
            </p:extLst>
          </p:nvPr>
        </p:nvGraphicFramePr>
        <p:xfrm>
          <a:off x="3294411" y="2211571"/>
          <a:ext cx="8128000" cy="3274830"/>
        </p:xfrm>
        <a:graphic>
          <a:graphicData uri="http://schemas.openxmlformats.org/drawingml/2006/table">
            <a:tbl>
              <a:tblPr bandRow="1">
                <a:tableStyleId>{46F890A9-2807-4EBB-B81D-B2AA78EC7F39}</a:tableStyleId>
              </a:tblPr>
              <a:tblGrid>
                <a:gridCol w="4064000">
                  <a:extLst>
                    <a:ext uri="{9D8B030D-6E8A-4147-A177-3AD203B41FA5}">
                      <a16:colId xmlns:a16="http://schemas.microsoft.com/office/drawing/2014/main" xmlns="" val="20000"/>
                    </a:ext>
                  </a:extLst>
                </a:gridCol>
                <a:gridCol w="4064000">
                  <a:extLst>
                    <a:ext uri="{9D8B030D-6E8A-4147-A177-3AD203B41FA5}">
                      <a16:colId xmlns:a16="http://schemas.microsoft.com/office/drawing/2014/main" xmlns="" val="20001"/>
                    </a:ext>
                  </a:extLst>
                </a:gridCol>
              </a:tblGrid>
              <a:tr h="1449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1600" b="1" dirty="0">
                          <a:solidFill>
                            <a:srgbClr val="448ABF"/>
                          </a:solidFill>
                        </a:rPr>
                        <a:t>The effect of poor breathing</a:t>
                      </a:r>
                      <a:endParaRPr lang="en-AU" sz="1600" b="1" dirty="0">
                        <a:solidFill>
                          <a:srgbClr val="448ABF"/>
                        </a:solidFill>
                        <a:latin typeface="Arial" panose="020B0604020202020204" pitchFamily="34" charset="0"/>
                        <a:ea typeface="Whitney Office" charset="0"/>
                        <a:cs typeface="Arial" panose="020B0604020202020204" pitchFamily="34" charset="0"/>
                      </a:endParaRPr>
                    </a:p>
                  </a:txBody>
                  <a:tcPr anchor="ctr"/>
                </a:tc>
                <a:tc>
                  <a:txBody>
                    <a:bodyPr/>
                    <a:lstStyle/>
                    <a:p>
                      <a:pPr marL="285750" lvl="0" indent="-285750" algn="l">
                        <a:spcAft>
                          <a:spcPts val="1200"/>
                        </a:spcAft>
                        <a:buFont typeface="Arial" panose="020B0604020202020204" pitchFamily="34" charset="0"/>
                        <a:buChar char="•"/>
                      </a:pPr>
                      <a:r>
                        <a:rPr lang="en-AU" sz="1400" dirty="0"/>
                        <a:t>High blood pressure</a:t>
                      </a:r>
                    </a:p>
                    <a:p>
                      <a:pPr marL="285750" lvl="0" indent="-285750" algn="l">
                        <a:spcAft>
                          <a:spcPts val="1200"/>
                        </a:spcAft>
                        <a:buFont typeface="Arial" panose="020B0604020202020204" pitchFamily="34" charset="0"/>
                        <a:buChar char="•"/>
                      </a:pPr>
                      <a:r>
                        <a:rPr lang="en-AU" sz="1400" dirty="0"/>
                        <a:t>Migraines</a:t>
                      </a:r>
                    </a:p>
                    <a:p>
                      <a:pPr marL="285750" lvl="0" indent="-285750" algn="l">
                        <a:spcAft>
                          <a:spcPts val="1200"/>
                        </a:spcAft>
                        <a:buFont typeface="Arial" panose="020B0604020202020204" pitchFamily="34" charset="0"/>
                        <a:buChar char="•"/>
                      </a:pPr>
                      <a:r>
                        <a:rPr lang="en-AU" sz="1400" dirty="0"/>
                        <a:t>Hyperventilation</a:t>
                      </a:r>
                    </a:p>
                    <a:p>
                      <a:pPr marL="285750" lvl="0" indent="-285750" algn="l">
                        <a:spcAft>
                          <a:spcPts val="1200"/>
                        </a:spcAft>
                        <a:buFont typeface="Arial" panose="020B0604020202020204" pitchFamily="34" charset="0"/>
                        <a:buChar char="•"/>
                      </a:pPr>
                      <a:r>
                        <a:rPr lang="en-AU" sz="1400" dirty="0"/>
                        <a:t>Muscle tension</a:t>
                      </a:r>
                      <a:endParaRPr lang="en-AU" sz="1400" dirty="0">
                        <a:latin typeface="Arial" panose="020B0604020202020204" pitchFamily="34" charset="0"/>
                        <a:ea typeface="Whitney Office" charset="0"/>
                        <a:cs typeface="Arial" panose="020B0604020202020204" pitchFamily="34" charset="0"/>
                      </a:endParaRPr>
                    </a:p>
                  </a:txBody>
                  <a:tcPr anchor="ctr"/>
                </a:tc>
                <a:extLst>
                  <a:ext uri="{0D108BD9-81ED-4DB2-BD59-A6C34878D82A}">
                    <a16:rowId xmlns:a16="http://schemas.microsoft.com/office/drawing/2014/main" xmlns="" val="10000"/>
                  </a:ext>
                </a:extLst>
              </a:tr>
              <a:tr h="182579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1600" b="1" dirty="0">
                          <a:solidFill>
                            <a:srgbClr val="448ABF"/>
                          </a:solidFill>
                        </a:rPr>
                        <a:t>What is good practice?</a:t>
                      </a:r>
                    </a:p>
                    <a:p>
                      <a:pPr algn="ctr"/>
                      <a:endParaRPr lang="en-US" sz="1600" b="1" dirty="0">
                        <a:solidFill>
                          <a:srgbClr val="448ABF"/>
                        </a:solidFill>
                        <a:latin typeface="Arial" panose="020B0604020202020204" pitchFamily="34" charset="0"/>
                      </a:endParaRPr>
                    </a:p>
                  </a:txBody>
                  <a:tcPr anchor="ctr"/>
                </a:tc>
                <a:tc>
                  <a:txBody>
                    <a:bodyPr/>
                    <a:lstStyle/>
                    <a:p>
                      <a:pPr marL="285750" lvl="0" indent="-285750" algn="l">
                        <a:spcAft>
                          <a:spcPts val="1200"/>
                        </a:spcAft>
                        <a:buFont typeface="Arial" panose="020B0604020202020204" pitchFamily="34" charset="0"/>
                        <a:buChar char="•"/>
                      </a:pPr>
                      <a:r>
                        <a:rPr lang="en-AU" sz="1400" dirty="0"/>
                        <a:t>Speed (8-12 times a minute)</a:t>
                      </a:r>
                    </a:p>
                    <a:p>
                      <a:pPr marL="285750" lvl="0" indent="-285750" algn="l">
                        <a:spcAft>
                          <a:spcPts val="1200"/>
                        </a:spcAft>
                        <a:buFont typeface="Arial" panose="020B0604020202020204" pitchFamily="34" charset="0"/>
                        <a:buChar char="•"/>
                      </a:pPr>
                      <a:r>
                        <a:rPr lang="en-AU" sz="1400" dirty="0"/>
                        <a:t>Nose not mouth</a:t>
                      </a:r>
                    </a:p>
                    <a:p>
                      <a:pPr marL="285750" lvl="0" indent="-285750" algn="l">
                        <a:spcAft>
                          <a:spcPts val="1200"/>
                        </a:spcAft>
                        <a:buFont typeface="Arial" panose="020B0604020202020204" pitchFamily="34" charset="0"/>
                        <a:buChar char="•"/>
                      </a:pPr>
                      <a:r>
                        <a:rPr lang="en-AU" sz="1400" dirty="0"/>
                        <a:t>From diaphragm</a:t>
                      </a:r>
                    </a:p>
                    <a:p>
                      <a:pPr marL="285750" lvl="0" indent="-285750" algn="l">
                        <a:spcAft>
                          <a:spcPts val="1200"/>
                        </a:spcAft>
                        <a:buFont typeface="Arial" panose="020B0604020202020204" pitchFamily="34" charset="0"/>
                        <a:buChar char="•"/>
                      </a:pPr>
                      <a:r>
                        <a:rPr lang="en-AU" sz="1400" dirty="0"/>
                        <a:t>Regularity</a:t>
                      </a:r>
                    </a:p>
                    <a:p>
                      <a:pPr marL="285750" lvl="0" indent="-285750" algn="l">
                        <a:spcAft>
                          <a:spcPts val="1200"/>
                        </a:spcAft>
                        <a:buFont typeface="Arial" panose="020B0604020202020204" pitchFamily="34" charset="0"/>
                        <a:buChar char="•"/>
                      </a:pPr>
                      <a:r>
                        <a:rPr lang="en-AU" sz="1400" dirty="0"/>
                        <a:t>Depth</a:t>
                      </a:r>
                      <a:endParaRPr lang="en-AU" sz="1400" dirty="0">
                        <a:latin typeface="Arial" panose="020B0604020202020204" pitchFamily="34" charset="0"/>
                        <a:ea typeface="Whitney Office" charset="0"/>
                        <a:cs typeface="Arial" panose="020B0604020202020204" pitchFamily="34" charset="0"/>
                      </a:endParaRPr>
                    </a:p>
                  </a:txBody>
                  <a:tcPr anchor="ct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414706813"/>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5127" y="211575"/>
            <a:ext cx="8389589" cy="1143000"/>
          </a:xfrm>
        </p:spPr>
        <p:txBody>
          <a:bodyPr/>
          <a:lstStyle/>
          <a:p>
            <a:r>
              <a:rPr lang="en-US" dirty="0"/>
              <a:t>EXERCISE</a:t>
            </a:r>
            <a:endParaRPr lang="en-US" dirty="0"/>
          </a:p>
        </p:txBody>
      </p:sp>
      <p:sp>
        <p:nvSpPr>
          <p:cNvPr id="3" name="Content Placeholder 2"/>
          <p:cNvSpPr>
            <a:spLocks noGrp="1"/>
          </p:cNvSpPr>
          <p:nvPr>
            <p:ph idx="1"/>
          </p:nvPr>
        </p:nvSpPr>
        <p:spPr>
          <a:xfrm>
            <a:off x="441435" y="1095707"/>
            <a:ext cx="10972800" cy="4525963"/>
          </a:xfrm>
        </p:spPr>
        <p:txBody>
          <a:bodyPr>
            <a:normAutofit/>
          </a:bodyPr>
          <a:lstStyle/>
          <a:p>
            <a:r>
              <a:rPr lang="en-US" sz="2400" dirty="0" smtClean="0"/>
              <a:t>Once </a:t>
            </a:r>
            <a:r>
              <a:rPr lang="en-US" sz="2400" dirty="0"/>
              <a:t>hormones such as adrenalin, noradrenalin </a:t>
            </a:r>
            <a:r>
              <a:rPr lang="en-US" sz="2400" dirty="0" smtClean="0"/>
              <a:t>and cortisol </a:t>
            </a:r>
            <a:r>
              <a:rPr lang="en-US" sz="2400" dirty="0"/>
              <a:t>are released into the bloodstream, we experience the usual arousal </a:t>
            </a:r>
            <a:r>
              <a:rPr lang="en-US" sz="2400" dirty="0" smtClean="0"/>
              <a:t>symptoms and </a:t>
            </a:r>
            <a:r>
              <a:rPr lang="en-US" sz="2400" dirty="0"/>
              <a:t>glucose is released to give us that extra energy boost needed to deal with </a:t>
            </a:r>
            <a:r>
              <a:rPr lang="en-US" sz="2400" dirty="0" smtClean="0"/>
              <a:t>the phobic </a:t>
            </a:r>
            <a:r>
              <a:rPr lang="en-US" sz="2400" dirty="0"/>
              <a:t>stimulus. </a:t>
            </a:r>
            <a:endParaRPr lang="en-US" sz="2400" dirty="0" smtClean="0"/>
          </a:p>
          <a:p>
            <a:r>
              <a:rPr lang="en-US" sz="2400" dirty="0" smtClean="0"/>
              <a:t>If </a:t>
            </a:r>
            <a:r>
              <a:rPr lang="en-US" sz="2400" dirty="0"/>
              <a:t>we are not physically active during one of these </a:t>
            </a:r>
            <a:r>
              <a:rPr lang="en-US" sz="2400" dirty="0" smtClean="0"/>
              <a:t>physiologically arousing </a:t>
            </a:r>
            <a:r>
              <a:rPr lang="en-US" sz="2400" dirty="0"/>
              <a:t>events, we find ourselves feeling agitated and anxious </a:t>
            </a:r>
            <a:endParaRPr lang="en-US" sz="2400" dirty="0" smtClean="0"/>
          </a:p>
          <a:p>
            <a:r>
              <a:rPr lang="en-US" sz="2400" dirty="0" smtClean="0"/>
              <a:t>Vigorous </a:t>
            </a:r>
            <a:r>
              <a:rPr lang="en-US" sz="2400" dirty="0"/>
              <a:t>exercise is a great way to </a:t>
            </a:r>
            <a:r>
              <a:rPr lang="en-US" sz="2400" dirty="0" smtClean="0"/>
              <a:t>work off </a:t>
            </a:r>
            <a:r>
              <a:rPr lang="en-US" sz="2400" dirty="0"/>
              <a:t>this anxiety. </a:t>
            </a:r>
            <a:endParaRPr lang="en-US" sz="2400" dirty="0" smtClean="0"/>
          </a:p>
          <a:p>
            <a:r>
              <a:rPr lang="en-US" sz="2400" dirty="0" smtClean="0"/>
              <a:t>beta-endorphins </a:t>
            </a:r>
            <a:r>
              <a:rPr lang="en-US" sz="2400" dirty="0"/>
              <a:t>are also produced </a:t>
            </a:r>
            <a:r>
              <a:rPr lang="en-US" sz="2400" dirty="0" smtClean="0"/>
              <a:t>during physical </a:t>
            </a:r>
            <a:r>
              <a:rPr lang="en-US" sz="2400" dirty="0"/>
              <a:t>exercise and, along with serotonin and dopamine, help improve our </a:t>
            </a:r>
            <a:r>
              <a:rPr lang="en-US" sz="2400" dirty="0" smtClean="0"/>
              <a:t>mood and </a:t>
            </a:r>
            <a:r>
              <a:rPr lang="en-US" sz="2400" dirty="0"/>
              <a:t>even give us a sense of euphoria</a:t>
            </a:r>
            <a:endParaRPr lang="en-US" sz="24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998"/>
          <a:stretch/>
        </p:blipFill>
        <p:spPr>
          <a:xfrm>
            <a:off x="8521983" y="4293220"/>
            <a:ext cx="3670017" cy="2564780"/>
          </a:xfrm>
          <a:prstGeom prst="rect">
            <a:avLst/>
          </a:prstGeom>
        </p:spPr>
      </p:pic>
    </p:spTree>
    <p:extLst>
      <p:ext uri="{BB962C8B-B14F-4D97-AF65-F5344CB8AC3E}">
        <p14:creationId xmlns:p14="http://schemas.microsoft.com/office/powerpoint/2010/main" val="19854838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idx="1"/>
          </p:nvPr>
        </p:nvSpPr>
        <p:spPr>
          <a:xfrm>
            <a:off x="806962" y="1244669"/>
            <a:ext cx="8748178" cy="4776249"/>
          </a:xfrm>
          <a:prstGeom prst="rect">
            <a:avLst/>
          </a:prstGeom>
        </p:spPr>
        <p:txBody>
          <a:bodyPr>
            <a:noAutofit/>
          </a:bodyPr>
          <a:lstStyle/>
          <a:p>
            <a:pPr marL="0" indent="0">
              <a:spcAft>
                <a:spcPts val="1200"/>
              </a:spcAft>
              <a:buNone/>
            </a:pPr>
            <a:r>
              <a:rPr lang="en-AU" sz="1600" b="1" dirty="0">
                <a:latin typeface="Arial" panose="020B0604020202020204" pitchFamily="34" charset="0"/>
                <a:ea typeface="Whitney Office" charset="0"/>
                <a:cs typeface="Arial" panose="020B0604020202020204" pitchFamily="34" charset="0"/>
              </a:rPr>
              <a:t>Exercise</a:t>
            </a:r>
          </a:p>
          <a:p>
            <a:pPr>
              <a:spcAft>
                <a:spcPts val="1200"/>
              </a:spcAft>
            </a:pPr>
            <a:r>
              <a:rPr lang="en-AU" sz="1600" dirty="0">
                <a:latin typeface="Arial" panose="020B0604020202020204" pitchFamily="34" charset="0"/>
                <a:ea typeface="Whitney Office" charset="0"/>
                <a:cs typeface="Arial" panose="020B0604020202020204" pitchFamily="34" charset="0"/>
              </a:rPr>
              <a:t>Produces positive chemicals (i.e. endorphins)</a:t>
            </a:r>
          </a:p>
          <a:p>
            <a:pPr>
              <a:spcAft>
                <a:spcPts val="1200"/>
              </a:spcAft>
            </a:pPr>
            <a:r>
              <a:rPr lang="en-AU" sz="1600" dirty="0">
                <a:latin typeface="Arial" panose="020B0604020202020204" pitchFamily="34" charset="0"/>
                <a:ea typeface="Whitney Office" charset="0"/>
                <a:cs typeface="Arial" panose="020B0604020202020204" pitchFamily="34" charset="0"/>
              </a:rPr>
              <a:t>Uses negative chemicals produced in a stress response (</a:t>
            </a:r>
            <a:r>
              <a:rPr lang="en-AU" sz="1600" dirty="0" err="1">
                <a:latin typeface="Arial" panose="020B0604020202020204" pitchFamily="34" charset="0"/>
                <a:ea typeface="Whitney Office" charset="0"/>
                <a:cs typeface="Arial" panose="020B0604020202020204" pitchFamily="34" charset="0"/>
              </a:rPr>
              <a:t>ie</a:t>
            </a:r>
            <a:r>
              <a:rPr lang="en-AU" sz="1600" dirty="0">
                <a:latin typeface="Arial" panose="020B0604020202020204" pitchFamily="34" charset="0"/>
                <a:ea typeface="Whitney Office" charset="0"/>
                <a:cs typeface="Arial" panose="020B0604020202020204" pitchFamily="34" charset="0"/>
              </a:rPr>
              <a:t> adrenalin)</a:t>
            </a:r>
          </a:p>
          <a:p>
            <a:pPr>
              <a:spcAft>
                <a:spcPts val="1200"/>
              </a:spcAft>
            </a:pPr>
            <a:endParaRPr lang="en-AU" sz="1800" dirty="0">
              <a:latin typeface="Arial" panose="020B0604020202020204" pitchFamily="34" charset="0"/>
              <a:ea typeface="Whitney Office" charset="0"/>
              <a:cs typeface="Arial" panose="020B0604020202020204" pitchFamily="34" charset="0"/>
            </a:endParaRPr>
          </a:p>
        </p:txBody>
      </p:sp>
      <p:sp>
        <p:nvSpPr>
          <p:cNvPr id="136" name="Shape 136"/>
          <p:cNvSpPr/>
          <p:nvPr/>
        </p:nvSpPr>
        <p:spPr>
          <a:xfrm>
            <a:off x="806962" y="465206"/>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800" dirty="0">
                <a:latin typeface="Arial" panose="020B0604020202020204" pitchFamily="34" charset="0"/>
              </a:rPr>
              <a:t>Relaxation technique </a:t>
            </a:r>
            <a:r>
              <a:rPr lang="en-AU" sz="3800" dirty="0" smtClean="0">
                <a:latin typeface="Arial" panose="020B0604020202020204" pitchFamily="34" charset="0"/>
              </a:rPr>
              <a:t>2 summary</a:t>
            </a:r>
            <a:endParaRPr sz="3800" dirty="0">
              <a:latin typeface="Arial" panose="020B0604020202020204" pitchFamily="34" charset="0"/>
              <a:sym typeface="Whitney"/>
            </a:endParaRPr>
          </a:p>
        </p:txBody>
      </p:sp>
      <p:sp>
        <p:nvSpPr>
          <p:cNvPr id="6" name="Rectangle 5"/>
          <p:cNvSpPr/>
          <p:nvPr/>
        </p:nvSpPr>
        <p:spPr>
          <a:xfrm>
            <a:off x="3203443" y="6137878"/>
            <a:ext cx="5424490" cy="230832"/>
          </a:xfrm>
          <a:prstGeom prst="rect">
            <a:avLst/>
          </a:prstGeom>
        </p:spPr>
        <p:txBody>
          <a:bodyPr wrap="square">
            <a:spAutoFit/>
          </a:bodyPr>
          <a:lstStyle/>
          <a:p>
            <a:r>
              <a:rPr lang="en-US" sz="900" dirty="0">
                <a:latin typeface="Arial" panose="020B0604020202020204" pitchFamily="34" charset="0"/>
              </a:rPr>
              <a:t>Images used under license from </a:t>
            </a:r>
            <a:r>
              <a:rPr lang="en-US" sz="900" dirty="0" err="1">
                <a:latin typeface="Arial" panose="020B0604020202020204" pitchFamily="34" charset="0"/>
              </a:rPr>
              <a:t>YAYimages</a:t>
            </a:r>
            <a:endParaRPr lang="en-US" sz="900" dirty="0">
              <a:latin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0393" y="2928194"/>
            <a:ext cx="4639086" cy="3092724"/>
          </a:xfrm>
          <a:prstGeom prst="rect">
            <a:avLst/>
          </a:prstGeom>
        </p:spPr>
      </p:pic>
    </p:spTree>
    <p:extLst>
      <p:ext uri="{BB962C8B-B14F-4D97-AF65-F5344CB8AC3E}">
        <p14:creationId xmlns:p14="http://schemas.microsoft.com/office/powerpoint/2010/main" val="99175591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34736" y="5739270"/>
            <a:ext cx="2190939" cy="10773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5" name="Shape 135"/>
          <p:cNvSpPr>
            <a:spLocks noGrp="1"/>
          </p:cNvSpPr>
          <p:nvPr>
            <p:ph idx="1"/>
          </p:nvPr>
        </p:nvSpPr>
        <p:spPr>
          <a:xfrm>
            <a:off x="1636043" y="1797732"/>
            <a:ext cx="3435785" cy="2968667"/>
          </a:xfrm>
          <a:prstGeom prst="rect">
            <a:avLst/>
          </a:prstGeom>
        </p:spPr>
        <p:txBody>
          <a:bodyPr>
            <a:noAutofit/>
          </a:bodyPr>
          <a:lstStyle/>
          <a:p>
            <a:pPr marL="0" indent="0">
              <a:spcAft>
                <a:spcPts val="1200"/>
              </a:spcAft>
              <a:buNone/>
            </a:pPr>
            <a:r>
              <a:rPr lang="en-AU" sz="1600" b="1" dirty="0">
                <a:latin typeface="Arial" panose="020B0604020202020204" pitchFamily="34" charset="0"/>
                <a:ea typeface="Whitney Office" charset="0"/>
                <a:cs typeface="Arial" panose="020B0604020202020204" pitchFamily="34" charset="0"/>
              </a:rPr>
              <a:t>Cognitive Behavioural Therapy</a:t>
            </a:r>
          </a:p>
          <a:p>
            <a:pPr>
              <a:spcAft>
                <a:spcPts val="1200"/>
              </a:spcAft>
            </a:pPr>
            <a:r>
              <a:rPr lang="en-AU" sz="1600" dirty="0">
                <a:latin typeface="Arial" panose="020B0604020202020204" pitchFamily="34" charset="0"/>
                <a:ea typeface="Whitney Office" charset="0"/>
                <a:cs typeface="Arial" panose="020B0604020202020204" pitchFamily="34" charset="0"/>
              </a:rPr>
              <a:t>Uses a combination of verbal and behaviour modification techniques to help people change irrational patterns of thinking that create a phobia.</a:t>
            </a:r>
          </a:p>
          <a:p>
            <a:pPr>
              <a:spcAft>
                <a:spcPts val="1200"/>
              </a:spcAft>
            </a:pPr>
            <a:r>
              <a:rPr lang="en-AU" sz="1600" dirty="0">
                <a:latin typeface="Arial" panose="020B0604020202020204" pitchFamily="34" charset="0"/>
                <a:ea typeface="Whitney Office" charset="0"/>
                <a:cs typeface="Arial" panose="020B0604020202020204" pitchFamily="34" charset="0"/>
              </a:rPr>
              <a:t>Focuses on helping the person change negative thoughts and behaviours and replaces them with more positive, realistic ones.</a:t>
            </a:r>
          </a:p>
        </p:txBody>
      </p:sp>
      <p:sp>
        <p:nvSpPr>
          <p:cNvPr id="136" name="Shape 136"/>
          <p:cNvSpPr/>
          <p:nvPr/>
        </p:nvSpPr>
        <p:spPr>
          <a:xfrm>
            <a:off x="791868" y="213641"/>
            <a:ext cx="9596440"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600" dirty="0">
                <a:latin typeface="Arial" panose="020B0604020202020204" pitchFamily="34" charset="0"/>
              </a:rPr>
              <a:t>Treating phobias using psychological factors</a:t>
            </a:r>
            <a:endParaRPr sz="3600" dirty="0">
              <a:latin typeface="Arial" panose="020B0604020202020204" pitchFamily="34" charset="0"/>
              <a:sym typeface="Whitney"/>
            </a:endParaRPr>
          </a:p>
        </p:txBody>
      </p:sp>
      <p:graphicFrame>
        <p:nvGraphicFramePr>
          <p:cNvPr id="2" name="Diagram 1"/>
          <p:cNvGraphicFramePr/>
          <p:nvPr>
            <p:extLst>
              <p:ext uri="{D42A27DB-BD31-4B8C-83A1-F6EECF244321}">
                <p14:modId xmlns:p14="http://schemas.microsoft.com/office/powerpoint/2010/main" val="1273301213"/>
              </p:ext>
            </p:extLst>
          </p:nvPr>
        </p:nvGraphicFramePr>
        <p:xfrm>
          <a:off x="5440895" y="1570182"/>
          <a:ext cx="7126476" cy="4750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sosceles Triangle 2"/>
          <p:cNvSpPr/>
          <p:nvPr/>
        </p:nvSpPr>
        <p:spPr>
          <a:xfrm>
            <a:off x="7587414" y="2761252"/>
            <a:ext cx="2800894" cy="2322965"/>
          </a:xfrm>
          <a:prstGeom prst="triangle">
            <a:avLst/>
          </a:prstGeom>
          <a:solidFill>
            <a:srgbClr val="6B9CCB"/>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200" dirty="0">
              <a:latin typeface="Arial" panose="020B0604020202020204" pitchFamily="34" charset="0"/>
            </a:endParaRPr>
          </a:p>
          <a:p>
            <a:pPr algn="ctr"/>
            <a:endParaRPr lang="en-AU" sz="1200" dirty="0">
              <a:latin typeface="Arial" panose="020B0604020202020204" pitchFamily="34" charset="0"/>
            </a:endParaRPr>
          </a:p>
          <a:p>
            <a:pPr algn="ctr"/>
            <a:endParaRPr lang="en-AU" sz="1200" dirty="0">
              <a:latin typeface="Arial" panose="020B0604020202020204" pitchFamily="34" charset="0"/>
            </a:endParaRPr>
          </a:p>
        </p:txBody>
      </p:sp>
      <p:sp>
        <p:nvSpPr>
          <p:cNvPr id="4" name="TextBox 3"/>
          <p:cNvSpPr txBox="1"/>
          <p:nvPr/>
        </p:nvSpPr>
        <p:spPr>
          <a:xfrm>
            <a:off x="7807234" y="3597213"/>
            <a:ext cx="2366066" cy="1692771"/>
          </a:xfrm>
          <a:prstGeom prst="rect">
            <a:avLst/>
          </a:prstGeom>
          <a:noFill/>
        </p:spPr>
        <p:txBody>
          <a:bodyPr wrap="square" rtlCol="0">
            <a:spAutoFit/>
          </a:bodyPr>
          <a:lstStyle/>
          <a:p>
            <a:pPr algn="ctr"/>
            <a:r>
              <a:rPr lang="en-AU" sz="1600" b="1" dirty="0">
                <a:solidFill>
                  <a:schemeClr val="bg1"/>
                </a:solidFill>
                <a:latin typeface="Arial" panose="020B0604020202020204" pitchFamily="34" charset="0"/>
              </a:rPr>
              <a:t>Cognitive </a:t>
            </a:r>
          </a:p>
          <a:p>
            <a:pPr algn="ctr"/>
            <a:r>
              <a:rPr lang="en-AU" sz="1600" b="1" dirty="0">
                <a:solidFill>
                  <a:schemeClr val="bg1"/>
                </a:solidFill>
                <a:latin typeface="Arial" panose="020B0604020202020204" pitchFamily="34" charset="0"/>
              </a:rPr>
              <a:t>Behavioural </a:t>
            </a:r>
          </a:p>
          <a:p>
            <a:pPr algn="ctr"/>
            <a:r>
              <a:rPr lang="en-AU" sz="1600" b="1" dirty="0">
                <a:solidFill>
                  <a:schemeClr val="bg1"/>
                </a:solidFill>
                <a:latin typeface="Arial" panose="020B0604020202020204" pitchFamily="34" charset="0"/>
              </a:rPr>
              <a:t>Therapy</a:t>
            </a:r>
          </a:p>
          <a:p>
            <a:pPr algn="ctr"/>
            <a:r>
              <a:rPr lang="en-AU" sz="1400" dirty="0">
                <a:solidFill>
                  <a:schemeClr val="bg1"/>
                </a:solidFill>
                <a:latin typeface="Arial" panose="020B0604020202020204" pitchFamily="34" charset="0"/>
              </a:rPr>
              <a:t>Helps to crack the </a:t>
            </a:r>
          </a:p>
          <a:p>
            <a:pPr algn="ctr"/>
            <a:r>
              <a:rPr lang="en-AU" sz="1400" dirty="0">
                <a:solidFill>
                  <a:schemeClr val="bg1"/>
                </a:solidFill>
                <a:latin typeface="Arial" panose="020B0604020202020204" pitchFamily="34" charset="0"/>
              </a:rPr>
              <a:t>vicious cycle of negative thinking &amp; feeling</a:t>
            </a:r>
          </a:p>
          <a:p>
            <a:endParaRPr lang="en-AU" sz="1400" dirty="0"/>
          </a:p>
        </p:txBody>
      </p:sp>
    </p:spTree>
    <p:extLst>
      <p:ext uri="{BB962C8B-B14F-4D97-AF65-F5344CB8AC3E}">
        <p14:creationId xmlns:p14="http://schemas.microsoft.com/office/powerpoint/2010/main" val="1331990261"/>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6169"/>
            <a:ext cx="9404195" cy="1143000"/>
          </a:xfrm>
        </p:spPr>
        <p:txBody>
          <a:bodyPr>
            <a:normAutofit fontScale="90000"/>
          </a:bodyPr>
          <a:lstStyle/>
          <a:p>
            <a:r>
              <a:rPr lang="en-US" dirty="0" smtClean="0"/>
              <a:t>Psychological- Cognitive </a:t>
            </a:r>
            <a:r>
              <a:rPr lang="en-US" dirty="0" err="1"/>
              <a:t>behavioural</a:t>
            </a:r>
            <a:r>
              <a:rPr lang="en-US" dirty="0"/>
              <a:t> therapy</a:t>
            </a:r>
            <a:endParaRPr lang="en-US" dirty="0"/>
          </a:p>
        </p:txBody>
      </p:sp>
      <p:sp>
        <p:nvSpPr>
          <p:cNvPr id="3" name="Content Placeholder 2"/>
          <p:cNvSpPr>
            <a:spLocks noGrp="1"/>
          </p:cNvSpPr>
          <p:nvPr>
            <p:ph idx="1"/>
          </p:nvPr>
        </p:nvSpPr>
        <p:spPr>
          <a:xfrm>
            <a:off x="609600" y="1475444"/>
            <a:ext cx="10972800" cy="5382556"/>
          </a:xfrm>
        </p:spPr>
        <p:txBody>
          <a:bodyPr>
            <a:normAutofit fontScale="85000" lnSpcReduction="20000"/>
          </a:bodyPr>
          <a:lstStyle/>
          <a:p>
            <a:r>
              <a:rPr lang="en-US" dirty="0">
                <a:solidFill>
                  <a:srgbClr val="FF0000"/>
                </a:solidFill>
              </a:rPr>
              <a:t>CBT</a:t>
            </a:r>
            <a:r>
              <a:rPr lang="en-US" dirty="0"/>
              <a:t> uses a </a:t>
            </a:r>
            <a:r>
              <a:rPr lang="en-US" dirty="0" smtClean="0"/>
              <a:t>combination of </a:t>
            </a:r>
            <a:r>
              <a:rPr lang="en-US" dirty="0"/>
              <a:t>verbal and </a:t>
            </a:r>
            <a:r>
              <a:rPr lang="en-US" dirty="0" smtClean="0"/>
              <a:t>behavioral </a:t>
            </a:r>
            <a:r>
              <a:rPr lang="en-US" dirty="0"/>
              <a:t>modification techniques to </a:t>
            </a:r>
            <a:r>
              <a:rPr lang="en-US" dirty="0">
                <a:solidFill>
                  <a:srgbClr val="FF0000"/>
                </a:solidFill>
              </a:rPr>
              <a:t>help change irrational </a:t>
            </a:r>
            <a:r>
              <a:rPr lang="en-US" dirty="0" smtClean="0">
                <a:solidFill>
                  <a:srgbClr val="FF0000"/>
                </a:solidFill>
              </a:rPr>
              <a:t>patterns of </a:t>
            </a:r>
            <a:r>
              <a:rPr lang="en-US" dirty="0">
                <a:solidFill>
                  <a:srgbClr val="FF0000"/>
                </a:solidFill>
              </a:rPr>
              <a:t>thinking that create and maintain a specific phobia. </a:t>
            </a:r>
            <a:endParaRPr lang="en-US" dirty="0" smtClean="0">
              <a:solidFill>
                <a:srgbClr val="FF0000"/>
              </a:solidFill>
            </a:endParaRPr>
          </a:p>
          <a:p>
            <a:r>
              <a:rPr lang="en-US" dirty="0" smtClean="0"/>
              <a:t>CBT </a:t>
            </a:r>
            <a:r>
              <a:rPr lang="en-US" dirty="0"/>
              <a:t>focuses on helping </a:t>
            </a:r>
            <a:r>
              <a:rPr lang="en-US" dirty="0" smtClean="0"/>
              <a:t>the person </a:t>
            </a:r>
            <a:r>
              <a:rPr lang="en-US" dirty="0"/>
              <a:t>change negative, dysfunctional thoughts and replace them with more </a:t>
            </a:r>
            <a:r>
              <a:rPr lang="en-US" dirty="0" smtClean="0"/>
              <a:t>positive, realistic </a:t>
            </a:r>
            <a:r>
              <a:rPr lang="en-US" dirty="0"/>
              <a:t>ones. </a:t>
            </a:r>
            <a:endParaRPr lang="en-US" dirty="0" smtClean="0"/>
          </a:p>
          <a:p>
            <a:r>
              <a:rPr lang="en-US" dirty="0" smtClean="0"/>
              <a:t>According </a:t>
            </a:r>
            <a:r>
              <a:rPr lang="en-US" dirty="0"/>
              <a:t>to this model, there is a </a:t>
            </a:r>
            <a:r>
              <a:rPr lang="en-US" dirty="0">
                <a:solidFill>
                  <a:srgbClr val="FF0000"/>
                </a:solidFill>
              </a:rPr>
              <a:t>cycle</a:t>
            </a:r>
            <a:r>
              <a:rPr lang="en-US" dirty="0"/>
              <a:t> that occurs. </a:t>
            </a:r>
            <a:r>
              <a:rPr lang="en-US" dirty="0" smtClean="0"/>
              <a:t>When </a:t>
            </a:r>
            <a:r>
              <a:rPr lang="en-US" dirty="0"/>
              <a:t>a person </a:t>
            </a:r>
            <a:r>
              <a:rPr lang="en-US" dirty="0" smtClean="0"/>
              <a:t>is exposed </a:t>
            </a:r>
            <a:r>
              <a:rPr lang="en-US" dirty="0"/>
              <a:t>to the object or situation (stimulus</a:t>
            </a:r>
            <a:r>
              <a:rPr lang="en-US" dirty="0" smtClean="0"/>
              <a:t>)</a:t>
            </a:r>
          </a:p>
          <a:p>
            <a:endParaRPr lang="en-US" dirty="0" smtClean="0"/>
          </a:p>
          <a:p>
            <a:pPr marL="0" indent="0">
              <a:buNone/>
            </a:pPr>
            <a:r>
              <a:rPr lang="en-US" dirty="0" smtClean="0">
                <a:solidFill>
                  <a:srgbClr val="00B050"/>
                </a:solidFill>
              </a:rPr>
              <a:t>negative </a:t>
            </a:r>
            <a:r>
              <a:rPr lang="en-US" dirty="0">
                <a:solidFill>
                  <a:srgbClr val="00B050"/>
                </a:solidFill>
              </a:rPr>
              <a:t>thoughts </a:t>
            </a:r>
            <a:r>
              <a:rPr lang="en-US" dirty="0" smtClean="0">
                <a:solidFill>
                  <a:srgbClr val="00B050"/>
                </a:solidFill>
              </a:rPr>
              <a:t>            negative feelings (emotional distress</a:t>
            </a:r>
            <a:r>
              <a:rPr lang="en-US" dirty="0">
                <a:solidFill>
                  <a:srgbClr val="00B050"/>
                </a:solidFill>
              </a:rPr>
              <a:t>) </a:t>
            </a:r>
            <a:r>
              <a:rPr lang="en-US" dirty="0" smtClean="0">
                <a:solidFill>
                  <a:srgbClr val="00B050"/>
                </a:solidFill>
              </a:rPr>
              <a:t>            alters </a:t>
            </a:r>
            <a:r>
              <a:rPr lang="en-US" dirty="0" err="1" smtClean="0">
                <a:solidFill>
                  <a:srgbClr val="00B050"/>
                </a:solidFill>
              </a:rPr>
              <a:t>behaviour</a:t>
            </a:r>
            <a:r>
              <a:rPr lang="en-US" dirty="0" smtClean="0">
                <a:solidFill>
                  <a:srgbClr val="00B050"/>
                </a:solidFill>
              </a:rPr>
              <a:t> </a:t>
            </a:r>
            <a:r>
              <a:rPr lang="en-US" dirty="0">
                <a:solidFill>
                  <a:srgbClr val="00B050"/>
                </a:solidFill>
              </a:rPr>
              <a:t>(actively avoids the object or situation</a:t>
            </a:r>
            <a:r>
              <a:rPr lang="en-US" dirty="0" smtClean="0">
                <a:solidFill>
                  <a:srgbClr val="00B050"/>
                </a:solidFill>
              </a:rPr>
              <a:t>).</a:t>
            </a:r>
          </a:p>
          <a:p>
            <a:pPr marL="0" indent="0">
              <a:buNone/>
            </a:pPr>
            <a:endParaRPr lang="en-US" dirty="0"/>
          </a:p>
          <a:p>
            <a:r>
              <a:rPr lang="en-US" dirty="0" smtClean="0"/>
              <a:t>Encourages individual </a:t>
            </a:r>
            <a:r>
              <a:rPr lang="en-US" dirty="0"/>
              <a:t>to </a:t>
            </a:r>
            <a:r>
              <a:rPr lang="en-US" dirty="0" err="1"/>
              <a:t>recognise</a:t>
            </a:r>
            <a:r>
              <a:rPr lang="en-US" dirty="0"/>
              <a:t> </a:t>
            </a:r>
            <a:r>
              <a:rPr lang="en-US" dirty="0" smtClean="0"/>
              <a:t>the </a:t>
            </a:r>
            <a:r>
              <a:rPr lang="en-US" dirty="0"/>
              <a:t>incidence of exposure </a:t>
            </a:r>
            <a:r>
              <a:rPr lang="en-US" dirty="0" smtClean="0"/>
              <a:t>to the </a:t>
            </a:r>
            <a:r>
              <a:rPr lang="en-US" dirty="0"/>
              <a:t>threat </a:t>
            </a:r>
            <a:r>
              <a:rPr lang="en-US" dirty="0" smtClean="0"/>
              <a:t>object/environment </a:t>
            </a:r>
            <a:r>
              <a:rPr lang="en-US" dirty="0"/>
              <a:t>is </a:t>
            </a:r>
            <a:r>
              <a:rPr lang="en-US" dirty="0" smtClean="0"/>
              <a:t>rare and catastrophic </a:t>
            </a:r>
            <a:r>
              <a:rPr lang="en-US" dirty="0"/>
              <a:t>thoughts are </a:t>
            </a:r>
            <a:r>
              <a:rPr lang="en-US" dirty="0" smtClean="0"/>
              <a:t>not based </a:t>
            </a:r>
            <a:r>
              <a:rPr lang="en-US" dirty="0"/>
              <a:t>on reality.</a:t>
            </a:r>
            <a:endParaRPr lang="en-US" dirty="0"/>
          </a:p>
        </p:txBody>
      </p:sp>
      <p:cxnSp>
        <p:nvCxnSpPr>
          <p:cNvPr id="5" name="Straight Arrow Connector 4"/>
          <p:cNvCxnSpPr/>
          <p:nvPr/>
        </p:nvCxnSpPr>
        <p:spPr>
          <a:xfrm flipV="1">
            <a:off x="9448800" y="4661336"/>
            <a:ext cx="864000" cy="0"/>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3285559" y="4661336"/>
            <a:ext cx="864000" cy="0"/>
          </a:xfrm>
          <a:prstGeom prst="straightConnector1">
            <a:avLst/>
          </a:prstGeom>
          <a:ln w="603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1957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230687"/>
            <a:ext cx="8389589" cy="1143000"/>
          </a:xfrm>
        </p:spPr>
        <p:txBody>
          <a:bodyPr>
            <a:normAutofit fontScale="90000"/>
          </a:bodyPr>
          <a:lstStyle/>
          <a:p>
            <a:r>
              <a:rPr lang="en-US" dirty="0" smtClean="0"/>
              <a:t>Psychological- Systematic desensitization</a:t>
            </a:r>
            <a:endParaRPr lang="en-US" dirty="0">
              <a:solidFill>
                <a:srgbClr val="FF0000"/>
              </a:solidFill>
            </a:endParaRPr>
          </a:p>
        </p:txBody>
      </p:sp>
      <p:sp>
        <p:nvSpPr>
          <p:cNvPr id="135" name="Shape 135"/>
          <p:cNvSpPr>
            <a:spLocks noGrp="1"/>
          </p:cNvSpPr>
          <p:nvPr>
            <p:ph idx="1"/>
          </p:nvPr>
        </p:nvSpPr>
        <p:spPr>
          <a:prstGeom prst="rect">
            <a:avLst/>
          </a:prstGeom>
        </p:spPr>
        <p:txBody>
          <a:bodyPr>
            <a:noAutofit/>
          </a:bodyPr>
          <a:lstStyle/>
          <a:p>
            <a:r>
              <a:rPr lang="en-US" sz="2400" dirty="0">
                <a:latin typeface="Arial" charset="0"/>
                <a:ea typeface="Arial" charset="0"/>
                <a:cs typeface="Arial" charset="0"/>
              </a:rPr>
              <a:t>B</a:t>
            </a:r>
            <a:r>
              <a:rPr lang="en-US" sz="2400" dirty="0" smtClean="0">
                <a:latin typeface="Arial" charset="0"/>
                <a:ea typeface="Arial" charset="0"/>
                <a:cs typeface="Arial" charset="0"/>
              </a:rPr>
              <a:t>ased </a:t>
            </a:r>
            <a:r>
              <a:rPr lang="en-US" sz="2400" dirty="0">
                <a:latin typeface="Arial" charset="0"/>
                <a:ea typeface="Arial" charset="0"/>
                <a:cs typeface="Arial" charset="0"/>
              </a:rPr>
              <a:t>on </a:t>
            </a:r>
            <a:r>
              <a:rPr lang="en-US" sz="2400" dirty="0" smtClean="0">
                <a:latin typeface="Arial" charset="0"/>
                <a:ea typeface="Arial" charset="0"/>
                <a:cs typeface="Arial" charset="0"/>
              </a:rPr>
              <a:t>assumption </a:t>
            </a:r>
            <a:r>
              <a:rPr lang="en-US" sz="2400" dirty="0">
                <a:latin typeface="Arial" charset="0"/>
                <a:ea typeface="Arial" charset="0"/>
                <a:cs typeface="Arial" charset="0"/>
              </a:rPr>
              <a:t>that </a:t>
            </a:r>
            <a:r>
              <a:rPr lang="en-US" sz="2400" dirty="0" smtClean="0">
                <a:latin typeface="Arial" charset="0"/>
                <a:ea typeface="Arial" charset="0"/>
                <a:cs typeface="Arial" charset="0"/>
              </a:rPr>
              <a:t>most anxiety </a:t>
            </a:r>
            <a:r>
              <a:rPr lang="en-US" sz="2400" dirty="0">
                <a:latin typeface="Arial" charset="0"/>
                <a:ea typeface="Arial" charset="0"/>
                <a:cs typeface="Arial" charset="0"/>
              </a:rPr>
              <a:t>responses are initially acquired through classical conditioning and </a:t>
            </a:r>
            <a:r>
              <a:rPr lang="en-US" sz="2400" dirty="0" smtClean="0">
                <a:latin typeface="Arial" charset="0"/>
                <a:ea typeface="Arial" charset="0"/>
                <a:cs typeface="Arial" charset="0"/>
              </a:rPr>
              <a:t>therefore </a:t>
            </a:r>
            <a:r>
              <a:rPr lang="en-US" sz="2400" dirty="0">
                <a:latin typeface="Arial" charset="0"/>
                <a:ea typeface="Arial" charset="0"/>
                <a:cs typeface="Arial" charset="0"/>
              </a:rPr>
              <a:t>eliminating a specific phobia can be achieved through </a:t>
            </a:r>
            <a:endParaRPr lang="en-US" sz="2400" dirty="0" smtClean="0">
              <a:latin typeface="Arial" charset="0"/>
              <a:ea typeface="Arial" charset="0"/>
              <a:cs typeface="Arial" charset="0"/>
            </a:endParaRPr>
          </a:p>
          <a:p>
            <a:pPr marL="0" indent="0">
              <a:buNone/>
            </a:pPr>
            <a:r>
              <a:rPr lang="en-US" sz="2400" dirty="0" smtClean="0">
                <a:solidFill>
                  <a:srgbClr val="FF0000"/>
                </a:solidFill>
                <a:latin typeface="Arial" charset="0"/>
                <a:ea typeface="Arial" charset="0"/>
                <a:cs typeface="Arial" charset="0"/>
              </a:rPr>
              <a:t>counter-conditioning =weakening </a:t>
            </a:r>
            <a:r>
              <a:rPr lang="en-US" sz="2400" dirty="0">
                <a:solidFill>
                  <a:srgbClr val="FF0000"/>
                </a:solidFill>
                <a:latin typeface="Arial" charset="0"/>
                <a:ea typeface="Arial" charset="0"/>
                <a:cs typeface="Arial" charset="0"/>
              </a:rPr>
              <a:t>the association between the conditioned stimulus </a:t>
            </a:r>
            <a:r>
              <a:rPr lang="en-US" sz="2400" dirty="0" smtClean="0">
                <a:solidFill>
                  <a:srgbClr val="FF0000"/>
                </a:solidFill>
                <a:latin typeface="Arial" charset="0"/>
                <a:ea typeface="Arial" charset="0"/>
                <a:cs typeface="Arial" charset="0"/>
              </a:rPr>
              <a:t>and </a:t>
            </a:r>
            <a:r>
              <a:rPr lang="en-US" sz="2400" dirty="0">
                <a:solidFill>
                  <a:srgbClr val="FF0000"/>
                </a:solidFill>
                <a:latin typeface="Arial" charset="0"/>
                <a:ea typeface="Arial" charset="0"/>
                <a:cs typeface="Arial" charset="0"/>
              </a:rPr>
              <a:t>the conditioned response of fear or </a:t>
            </a:r>
            <a:r>
              <a:rPr lang="en-US" sz="2400" dirty="0" smtClean="0">
                <a:solidFill>
                  <a:srgbClr val="FF0000"/>
                </a:solidFill>
                <a:latin typeface="Arial" charset="0"/>
                <a:ea typeface="Arial" charset="0"/>
                <a:cs typeface="Arial" charset="0"/>
              </a:rPr>
              <a:t>anxiety</a:t>
            </a:r>
            <a:endParaRPr lang="en-AU" sz="2400" b="1" dirty="0">
              <a:latin typeface="Arial" charset="0"/>
              <a:ea typeface="Arial" charset="0"/>
              <a:cs typeface="Arial" charset="0"/>
            </a:endParaRPr>
          </a:p>
          <a:p>
            <a:pPr>
              <a:spcAft>
                <a:spcPts val="1200"/>
              </a:spcAft>
            </a:pPr>
            <a:endParaRPr lang="en-AU" sz="2400" b="1" dirty="0">
              <a:solidFill>
                <a:srgbClr val="00B050"/>
              </a:solidFill>
              <a:latin typeface="Arial" charset="0"/>
              <a:ea typeface="Arial" charset="0"/>
              <a:cs typeface="Arial" charset="0"/>
            </a:endParaRPr>
          </a:p>
          <a:p>
            <a:pPr>
              <a:spcAft>
                <a:spcPts val="1200"/>
              </a:spcAft>
            </a:pPr>
            <a:r>
              <a:rPr lang="en-AU" sz="2400" dirty="0" smtClean="0">
                <a:latin typeface="Arial" charset="0"/>
                <a:ea typeface="Arial" charset="0"/>
                <a:cs typeface="Arial" charset="0"/>
              </a:rPr>
              <a:t>A </a:t>
            </a:r>
            <a:r>
              <a:rPr lang="en-AU" sz="2400" dirty="0">
                <a:latin typeface="Arial" charset="0"/>
                <a:ea typeface="Arial" charset="0"/>
                <a:cs typeface="Arial" charset="0"/>
              </a:rPr>
              <a:t>graded experience where a sufferer is gradually exposed to phobic stimulus while using relaxation techniques</a:t>
            </a:r>
          </a:p>
          <a:p>
            <a:pPr marL="0" indent="0">
              <a:spcAft>
                <a:spcPts val="1200"/>
              </a:spcAft>
              <a:buNone/>
            </a:pPr>
            <a:r>
              <a:rPr lang="en-AU" sz="2400" dirty="0">
                <a:latin typeface="Arial" charset="0"/>
                <a:ea typeface="Arial" charset="0"/>
                <a:cs typeface="Arial" charset="0"/>
              </a:rPr>
              <a:t>Otherwise known as </a:t>
            </a:r>
            <a:r>
              <a:rPr lang="en-AU" sz="2400" dirty="0">
                <a:solidFill>
                  <a:srgbClr val="00B050"/>
                </a:solidFill>
                <a:latin typeface="Arial" charset="0"/>
                <a:ea typeface="Arial" charset="0"/>
                <a:cs typeface="Arial" charset="0"/>
              </a:rPr>
              <a:t>graduated exposure </a:t>
            </a:r>
            <a:r>
              <a:rPr lang="en-AU" sz="2400" dirty="0" smtClean="0">
                <a:solidFill>
                  <a:srgbClr val="00B050"/>
                </a:solidFill>
                <a:latin typeface="Arial" charset="0"/>
                <a:ea typeface="Arial" charset="0"/>
                <a:cs typeface="Arial" charset="0"/>
              </a:rPr>
              <a:t>therapy    </a:t>
            </a:r>
            <a:r>
              <a:rPr lang="en-AU" sz="2400" b="1" dirty="0" smtClean="0">
                <a:solidFill>
                  <a:srgbClr val="0070C0"/>
                </a:solidFill>
                <a:latin typeface="Arial" panose="020B0604020202020204" pitchFamily="34" charset="0"/>
                <a:ea typeface="Whitney Office" charset="0"/>
                <a:cs typeface="Arial" panose="020B0604020202020204" pitchFamily="34" charset="0"/>
              </a:rPr>
              <a:t>NS    </a:t>
            </a:r>
            <a:r>
              <a:rPr lang="en-AU" sz="2400" b="1" dirty="0">
                <a:solidFill>
                  <a:srgbClr val="0070C0"/>
                </a:solidFill>
                <a:latin typeface="Arial" panose="020B0604020202020204" pitchFamily="34" charset="0"/>
                <a:ea typeface="Whitney Office" charset="0"/>
                <a:cs typeface="Arial" panose="020B0604020202020204" pitchFamily="34" charset="0"/>
              </a:rPr>
              <a:t>+    UCS  </a:t>
            </a:r>
            <a:r>
              <a:rPr lang="en-AU" sz="2400" b="1" dirty="0" smtClean="0">
                <a:solidFill>
                  <a:srgbClr val="0070C0"/>
                </a:solidFill>
                <a:latin typeface="Arial" panose="020B0604020202020204" pitchFamily="34" charset="0"/>
                <a:ea typeface="Whitney Office" charset="0"/>
                <a:cs typeface="Arial" panose="020B0604020202020204" pitchFamily="34" charset="0"/>
              </a:rPr>
              <a:t>   =     UCR</a:t>
            </a:r>
            <a:r>
              <a:rPr lang="en-AU" sz="2400" b="1" dirty="0">
                <a:solidFill>
                  <a:srgbClr val="0070C0"/>
                </a:solidFill>
                <a:latin typeface="Arial" panose="020B0604020202020204" pitchFamily="34" charset="0"/>
                <a:ea typeface="Whitney Office" charset="0"/>
                <a:cs typeface="Arial" panose="020B0604020202020204" pitchFamily="34" charset="0"/>
              </a:rPr>
              <a:t>															       </a:t>
            </a:r>
            <a:r>
              <a:rPr lang="en-AU" sz="2400" b="1" dirty="0" smtClean="0">
                <a:solidFill>
                  <a:srgbClr val="0070C0"/>
                </a:solidFill>
                <a:latin typeface="Arial" panose="020B0604020202020204" pitchFamily="34" charset="0"/>
                <a:ea typeface="Whitney Office" charset="0"/>
                <a:cs typeface="Arial" panose="020B0604020202020204" pitchFamily="34" charset="0"/>
              </a:rPr>
              <a:t>              CS    =      CR</a:t>
            </a:r>
            <a:endParaRPr lang="en-AU" sz="2400" dirty="0">
              <a:solidFill>
                <a:srgbClr val="0070C0"/>
              </a:solidFill>
              <a:latin typeface="Arial" charset="0"/>
              <a:ea typeface="Arial" charset="0"/>
              <a:cs typeface="Arial" charset="0"/>
            </a:endParaRPr>
          </a:p>
          <a:p>
            <a:pPr marL="0" indent="0">
              <a:spcAft>
                <a:spcPts val="1200"/>
              </a:spcAft>
              <a:buNone/>
            </a:pPr>
            <a:r>
              <a:rPr lang="en-AU" sz="1600" dirty="0">
                <a:latin typeface="Arial" panose="020B0604020202020204" pitchFamily="34" charset="0"/>
                <a:ea typeface="Whitney Office" charset="0"/>
                <a:cs typeface="Arial" panose="020B0604020202020204" pitchFamily="34" charset="0"/>
              </a:rPr>
              <a:t>		</a:t>
            </a:r>
            <a:endParaRPr lang="en-AU" sz="1600" b="1" dirty="0">
              <a:latin typeface="Arial" panose="020B0604020202020204" pitchFamily="34" charset="0"/>
              <a:ea typeface="Whitney Office" charset="0"/>
              <a:cs typeface="Arial" panose="020B0604020202020204" pitchFamily="34" charset="0"/>
            </a:endParaRPr>
          </a:p>
        </p:txBody>
      </p:sp>
      <p:sp>
        <p:nvSpPr>
          <p:cNvPr id="5" name="Shape 136"/>
          <p:cNvSpPr/>
          <p:nvPr/>
        </p:nvSpPr>
        <p:spPr>
          <a:xfrm>
            <a:off x="533448" y="412456"/>
            <a:ext cx="10733642"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endParaRPr sz="3600" dirty="0">
              <a:latin typeface="Arial" panose="020B0604020202020204" pitchFamily="34" charset="0"/>
              <a:sym typeface="Whitney"/>
            </a:endParaRPr>
          </a:p>
        </p:txBody>
      </p:sp>
    </p:spTree>
    <p:extLst>
      <p:ext uri="{BB962C8B-B14F-4D97-AF65-F5344CB8AC3E}">
        <p14:creationId xmlns:p14="http://schemas.microsoft.com/office/powerpoint/2010/main" val="899943451"/>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9589" cy="1143000"/>
          </a:xfrm>
        </p:spPr>
        <p:txBody>
          <a:bodyPr/>
          <a:lstStyle/>
          <a:p>
            <a:r>
              <a:rPr lang="en-US" dirty="0"/>
              <a:t>Contributing biological factors</a:t>
            </a:r>
            <a:endParaRPr lang="en-US" dirty="0"/>
          </a:p>
        </p:txBody>
      </p:sp>
      <p:sp>
        <p:nvSpPr>
          <p:cNvPr id="3" name="Content Placeholder 2"/>
          <p:cNvSpPr>
            <a:spLocks noGrp="1"/>
          </p:cNvSpPr>
          <p:nvPr>
            <p:ph idx="1"/>
          </p:nvPr>
        </p:nvSpPr>
        <p:spPr/>
        <p:txBody>
          <a:bodyPr/>
          <a:lstStyle/>
          <a:p>
            <a:r>
              <a:rPr lang="en-US" dirty="0"/>
              <a:t>There are three important biological factors that contribute to the development and</a:t>
            </a:r>
          </a:p>
          <a:p>
            <a:r>
              <a:rPr lang="en-US" dirty="0"/>
              <a:t>maintenance of a specific phobia. These are</a:t>
            </a:r>
            <a:r>
              <a:rPr lang="en-US" dirty="0" smtClean="0"/>
              <a:t>:</a:t>
            </a:r>
          </a:p>
          <a:p>
            <a:pPr marL="0" indent="0">
              <a:buNone/>
            </a:pPr>
            <a:endParaRPr lang="en-US" dirty="0"/>
          </a:p>
          <a:p>
            <a:pPr marL="0" indent="0">
              <a:buNone/>
            </a:pPr>
            <a:r>
              <a:rPr lang="en-US" dirty="0">
                <a:solidFill>
                  <a:srgbClr val="FF0000"/>
                </a:solidFill>
              </a:rPr>
              <a:t>&gt; the fight-flight-freeze response</a:t>
            </a:r>
          </a:p>
          <a:p>
            <a:pPr marL="0" indent="0">
              <a:buNone/>
            </a:pPr>
            <a:r>
              <a:rPr lang="en-US" dirty="0">
                <a:solidFill>
                  <a:srgbClr val="FF0000"/>
                </a:solidFill>
              </a:rPr>
              <a:t>&gt; GABA and glutamate</a:t>
            </a:r>
          </a:p>
          <a:p>
            <a:pPr marL="0" indent="0">
              <a:buNone/>
            </a:pPr>
            <a:r>
              <a:rPr lang="en-US" dirty="0">
                <a:solidFill>
                  <a:srgbClr val="FF0000"/>
                </a:solidFill>
              </a:rPr>
              <a:t>&gt; genetic predisposition and inherited vulnerabilities.</a:t>
            </a:r>
            <a:endParaRPr lang="en-US" dirty="0">
              <a:solidFill>
                <a:srgbClr val="FF0000"/>
              </a:solidFill>
            </a:endParaRPr>
          </a:p>
        </p:txBody>
      </p:sp>
    </p:spTree>
    <p:extLst>
      <p:ext uri="{BB962C8B-B14F-4D97-AF65-F5344CB8AC3E}">
        <p14:creationId xmlns:p14="http://schemas.microsoft.com/office/powerpoint/2010/main" val="190143810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2596"/>
            <a:ext cx="8389589" cy="1143000"/>
          </a:xfrm>
        </p:spPr>
        <p:txBody>
          <a:bodyPr/>
          <a:lstStyle/>
          <a:p>
            <a:r>
              <a:rPr lang="en-US" dirty="0" smtClean="0"/>
              <a:t>3 steps involved :</a:t>
            </a:r>
            <a:endParaRPr lang="en-US" dirty="0"/>
          </a:p>
        </p:txBody>
      </p:sp>
      <p:sp>
        <p:nvSpPr>
          <p:cNvPr id="3" name="Content Placeholder 2"/>
          <p:cNvSpPr>
            <a:spLocks noGrp="1"/>
          </p:cNvSpPr>
          <p:nvPr>
            <p:ph idx="1"/>
          </p:nvPr>
        </p:nvSpPr>
        <p:spPr>
          <a:xfrm>
            <a:off x="788275" y="1375596"/>
            <a:ext cx="11309132" cy="4941121"/>
          </a:xfrm>
        </p:spPr>
        <p:txBody>
          <a:bodyPr>
            <a:normAutofit fontScale="85000" lnSpcReduction="20000"/>
          </a:bodyPr>
          <a:lstStyle/>
          <a:p>
            <a:pPr marL="0" indent="0">
              <a:buNone/>
            </a:pPr>
            <a:r>
              <a:rPr lang="en-US" dirty="0" smtClean="0">
                <a:solidFill>
                  <a:srgbClr val="FF0000"/>
                </a:solidFill>
              </a:rPr>
              <a:t>Step 1 : </a:t>
            </a:r>
            <a:r>
              <a:rPr lang="en-US" dirty="0" smtClean="0"/>
              <a:t>The </a:t>
            </a:r>
            <a:r>
              <a:rPr lang="en-US" dirty="0"/>
              <a:t>therapist trains the client in deep </a:t>
            </a:r>
            <a:r>
              <a:rPr lang="en-US" dirty="0" smtClean="0"/>
              <a:t>muscle relaxation. </a:t>
            </a:r>
          </a:p>
          <a:p>
            <a:pPr marL="0" indent="0">
              <a:buNone/>
            </a:pPr>
            <a:endParaRPr lang="en-US" dirty="0" smtClean="0"/>
          </a:p>
          <a:p>
            <a:pPr marL="0" indent="0">
              <a:buNone/>
            </a:pPr>
            <a:r>
              <a:rPr lang="en-US" dirty="0">
                <a:solidFill>
                  <a:srgbClr val="FF0000"/>
                </a:solidFill>
              </a:rPr>
              <a:t>Step 2 : </a:t>
            </a:r>
            <a:r>
              <a:rPr lang="en-US" dirty="0"/>
              <a:t>The therapist helps the client build an </a:t>
            </a:r>
            <a:r>
              <a:rPr lang="en-US" dirty="0" smtClean="0"/>
              <a:t>anxiety/fear </a:t>
            </a:r>
          </a:p>
          <a:p>
            <a:pPr marL="0" indent="0">
              <a:buNone/>
            </a:pPr>
            <a:r>
              <a:rPr lang="en-US" dirty="0" smtClean="0"/>
              <a:t>               hierarchy. The client makes a list of anxiety-causing stimuli linked </a:t>
            </a:r>
          </a:p>
          <a:p>
            <a:pPr marL="0" indent="0">
              <a:buNone/>
            </a:pPr>
            <a:r>
              <a:rPr lang="en-US" dirty="0"/>
              <a:t> </a:t>
            </a:r>
            <a:r>
              <a:rPr lang="en-US" dirty="0" smtClean="0"/>
              <a:t>              to specific phobia, from least anxiety/fear-inducing to </a:t>
            </a:r>
          </a:p>
          <a:p>
            <a:pPr marL="0" indent="0">
              <a:buNone/>
            </a:pPr>
            <a:r>
              <a:rPr lang="en-US" dirty="0"/>
              <a:t> </a:t>
            </a:r>
            <a:r>
              <a:rPr lang="en-US" dirty="0" smtClean="0"/>
              <a:t>              most anxiety/fear-inducing.</a:t>
            </a:r>
          </a:p>
          <a:p>
            <a:pPr marL="0" indent="0">
              <a:buNone/>
            </a:pPr>
            <a:endParaRPr lang="en-US" dirty="0" smtClean="0"/>
          </a:p>
          <a:p>
            <a:pPr marL="0" indent="0">
              <a:buNone/>
            </a:pPr>
            <a:r>
              <a:rPr lang="en-US" dirty="0" smtClean="0">
                <a:solidFill>
                  <a:srgbClr val="FF0000"/>
                </a:solidFill>
              </a:rPr>
              <a:t>Step 3 : </a:t>
            </a:r>
            <a:r>
              <a:rPr lang="en-US" dirty="0"/>
              <a:t>The client tries to work through the hierarchy, learning </a:t>
            </a:r>
            <a:r>
              <a:rPr lang="en-US" dirty="0" smtClean="0"/>
              <a:t>to </a:t>
            </a:r>
          </a:p>
          <a:p>
            <a:pPr marL="0" indent="0">
              <a:buNone/>
            </a:pPr>
            <a:r>
              <a:rPr lang="en-US" dirty="0"/>
              <a:t> </a:t>
            </a:r>
            <a:r>
              <a:rPr lang="en-US" dirty="0" smtClean="0"/>
              <a:t>              remain relaxed </a:t>
            </a:r>
            <a:r>
              <a:rPr lang="en-US" dirty="0"/>
              <a:t>while imagining each stimulus on their </a:t>
            </a:r>
            <a:endParaRPr lang="en-US" dirty="0" smtClean="0"/>
          </a:p>
          <a:p>
            <a:pPr marL="0" indent="0">
              <a:buNone/>
            </a:pPr>
            <a:r>
              <a:rPr lang="en-US" dirty="0"/>
              <a:t> </a:t>
            </a:r>
            <a:r>
              <a:rPr lang="en-US" dirty="0" smtClean="0"/>
              <a:t>              hierarchy. This is </a:t>
            </a:r>
            <a:r>
              <a:rPr lang="en-US" dirty="0"/>
              <a:t>repeated until the person can imagine </a:t>
            </a:r>
            <a:endParaRPr lang="en-US" dirty="0" smtClean="0"/>
          </a:p>
          <a:p>
            <a:pPr marL="0" indent="0">
              <a:buNone/>
            </a:pPr>
            <a:r>
              <a:rPr lang="en-US" dirty="0"/>
              <a:t> </a:t>
            </a:r>
            <a:r>
              <a:rPr lang="en-US" dirty="0" smtClean="0"/>
              <a:t>              each situation </a:t>
            </a:r>
            <a:r>
              <a:rPr lang="en-US" dirty="0"/>
              <a:t>or </a:t>
            </a:r>
            <a:r>
              <a:rPr lang="en-US" dirty="0" smtClean="0"/>
              <a:t>object with </a:t>
            </a:r>
            <a:r>
              <a:rPr lang="en-US" dirty="0"/>
              <a:t>little or no anxiety/fear.</a:t>
            </a:r>
            <a:endParaRPr lang="en-US" dirty="0"/>
          </a:p>
        </p:txBody>
      </p:sp>
    </p:spTree>
    <p:extLst>
      <p:ext uri="{BB962C8B-B14F-4D97-AF65-F5344CB8AC3E}">
        <p14:creationId xmlns:p14="http://schemas.microsoft.com/office/powerpoint/2010/main" val="5389787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3192810" y="580622"/>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800" dirty="0">
                <a:latin typeface="Arial" panose="020B0604020202020204" pitchFamily="34" charset="0"/>
              </a:rPr>
              <a:t>Graduated exposure</a:t>
            </a:r>
            <a:endParaRPr sz="3800" dirty="0">
              <a:latin typeface="Arial" panose="020B0604020202020204" pitchFamily="34" charset="0"/>
              <a:sym typeface="Whitney"/>
            </a:endParaRPr>
          </a:p>
        </p:txBody>
      </p:sp>
      <p:graphicFrame>
        <p:nvGraphicFramePr>
          <p:cNvPr id="5" name="Table 4"/>
          <p:cNvGraphicFramePr>
            <a:graphicFrameLocks noGrp="1"/>
          </p:cNvGraphicFramePr>
          <p:nvPr>
            <p:extLst>
              <p:ext uri="{D42A27DB-BD31-4B8C-83A1-F6EECF244321}">
                <p14:modId xmlns:p14="http://schemas.microsoft.com/office/powerpoint/2010/main" val="2476942218"/>
              </p:ext>
            </p:extLst>
          </p:nvPr>
        </p:nvGraphicFramePr>
        <p:xfrm>
          <a:off x="3277874" y="1586545"/>
          <a:ext cx="8082199" cy="4101876"/>
        </p:xfrm>
        <a:graphic>
          <a:graphicData uri="http://schemas.openxmlformats.org/drawingml/2006/table">
            <a:tbl>
              <a:tblPr firstRow="1" bandRow="1">
                <a:tableStyleId>{5940675A-B579-460E-94D1-54222C63F5DA}</a:tableStyleId>
              </a:tblPr>
              <a:tblGrid>
                <a:gridCol w="6607962">
                  <a:extLst>
                    <a:ext uri="{9D8B030D-6E8A-4147-A177-3AD203B41FA5}">
                      <a16:colId xmlns:a16="http://schemas.microsoft.com/office/drawing/2014/main" xmlns="" val="20000"/>
                    </a:ext>
                  </a:extLst>
                </a:gridCol>
                <a:gridCol w="1474237">
                  <a:extLst>
                    <a:ext uri="{9D8B030D-6E8A-4147-A177-3AD203B41FA5}">
                      <a16:colId xmlns:a16="http://schemas.microsoft.com/office/drawing/2014/main" xmlns="" val="20001"/>
                    </a:ext>
                  </a:extLst>
                </a:gridCol>
              </a:tblGrid>
              <a:tr h="455764">
                <a:tc>
                  <a:txBody>
                    <a:bodyPr/>
                    <a:lstStyle/>
                    <a:p>
                      <a:pPr algn="l"/>
                      <a:r>
                        <a:rPr lang="en-US" sz="1600" b="1" dirty="0" err="1">
                          <a:latin typeface="Arial" panose="020B0604020202020204" pitchFamily="34" charset="0"/>
                          <a:ea typeface="Whitney Office" charset="0"/>
                          <a:cs typeface="Arial" panose="020B0604020202020204" pitchFamily="34" charset="0"/>
                        </a:rPr>
                        <a:t>Behaviour</a:t>
                      </a:r>
                      <a:endParaRPr lang="en-US" sz="1600" b="1" dirty="0">
                        <a:latin typeface="Arial" panose="020B0604020202020204" pitchFamily="34" charset="0"/>
                        <a:ea typeface="Whitney Office"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r>
                        <a:rPr lang="en-US" sz="1600" b="1" dirty="0">
                          <a:latin typeface="Arial" panose="020B0604020202020204" pitchFamily="34" charset="0"/>
                          <a:ea typeface="Whitney Office" charset="0"/>
                          <a:cs typeface="Arial" panose="020B0604020202020204" pitchFamily="34" charset="0"/>
                        </a:rPr>
                        <a:t>Fear rating</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455764">
                <a:tc>
                  <a:txBody>
                    <a:bodyPr/>
                    <a:lstStyle/>
                    <a:p>
                      <a:r>
                        <a:rPr lang="en-US" sz="1600" dirty="0">
                          <a:latin typeface="Arial" panose="020B0604020202020204" pitchFamily="34" charset="0"/>
                          <a:ea typeface="Whitney Office" charset="0"/>
                          <a:cs typeface="Arial" panose="020B0604020202020204" pitchFamily="34" charset="0"/>
                        </a:rPr>
                        <a:t>Think about a spider</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2600">
                        <a:alpha val="14118"/>
                      </a:srgbClr>
                    </a:solidFill>
                  </a:tcPr>
                </a:tc>
                <a:tc>
                  <a:txBody>
                    <a:bodyPr/>
                    <a:lstStyle/>
                    <a:p>
                      <a:endParaRPr lang="en-US" sz="1600" dirty="0">
                        <a:latin typeface="Arial" panose="020B0604020202020204" pitchFamily="34" charset="0"/>
                        <a:ea typeface="Whitney Office"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2600">
                        <a:alpha val="14118"/>
                      </a:srgbClr>
                    </a:solidFill>
                  </a:tcPr>
                </a:tc>
                <a:extLst>
                  <a:ext uri="{0D108BD9-81ED-4DB2-BD59-A6C34878D82A}">
                    <a16:rowId xmlns:a16="http://schemas.microsoft.com/office/drawing/2014/main" xmlns="" val="10001"/>
                  </a:ext>
                </a:extLst>
              </a:tr>
              <a:tr h="455764">
                <a:tc>
                  <a:txBody>
                    <a:bodyPr/>
                    <a:lstStyle/>
                    <a:p>
                      <a:r>
                        <a:rPr lang="en-US" sz="1600" dirty="0">
                          <a:latin typeface="Arial" panose="020B0604020202020204" pitchFamily="34" charset="0"/>
                          <a:ea typeface="Whitney Office" charset="0"/>
                          <a:cs typeface="Arial" panose="020B0604020202020204" pitchFamily="34" charset="0"/>
                        </a:rPr>
                        <a:t>Look at a photo of a spider</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2600">
                        <a:alpha val="18039"/>
                      </a:srgbClr>
                    </a:solidFill>
                  </a:tcPr>
                </a:tc>
                <a:tc>
                  <a:txBody>
                    <a:bodyPr/>
                    <a:lstStyle/>
                    <a:p>
                      <a:endParaRPr lang="en-US" sz="1600" dirty="0">
                        <a:latin typeface="Arial" panose="020B0604020202020204" pitchFamily="34" charset="0"/>
                        <a:ea typeface="Whitney Office"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2600">
                        <a:alpha val="18039"/>
                      </a:srgbClr>
                    </a:solidFill>
                  </a:tcPr>
                </a:tc>
                <a:extLst>
                  <a:ext uri="{0D108BD9-81ED-4DB2-BD59-A6C34878D82A}">
                    <a16:rowId xmlns:a16="http://schemas.microsoft.com/office/drawing/2014/main" xmlns="" val="10002"/>
                  </a:ext>
                </a:extLst>
              </a:tr>
              <a:tr h="455764">
                <a:tc>
                  <a:txBody>
                    <a:bodyPr/>
                    <a:lstStyle/>
                    <a:p>
                      <a:r>
                        <a:rPr lang="en-US" sz="1600" dirty="0">
                          <a:latin typeface="Arial" panose="020B0604020202020204" pitchFamily="34" charset="0"/>
                          <a:ea typeface="Whitney Office" charset="0"/>
                          <a:cs typeface="Arial" panose="020B0604020202020204" pitchFamily="34" charset="0"/>
                        </a:rPr>
                        <a:t>Look at a real spider</a:t>
                      </a:r>
                      <a:r>
                        <a:rPr lang="en-US" sz="1600" baseline="0" dirty="0">
                          <a:latin typeface="Arial" panose="020B0604020202020204" pitchFamily="34" charset="0"/>
                          <a:ea typeface="Whitney Office" charset="0"/>
                          <a:cs typeface="Arial" panose="020B0604020202020204" pitchFamily="34" charset="0"/>
                        </a:rPr>
                        <a:t> in a closed box</a:t>
                      </a:r>
                      <a:endParaRPr lang="en-US" sz="1600" dirty="0">
                        <a:latin typeface="Arial" panose="020B0604020202020204" pitchFamily="34" charset="0"/>
                        <a:ea typeface="Whitney Office"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2600">
                        <a:alpha val="25098"/>
                      </a:srgbClr>
                    </a:solidFill>
                  </a:tcPr>
                </a:tc>
                <a:tc>
                  <a:txBody>
                    <a:bodyPr/>
                    <a:lstStyle/>
                    <a:p>
                      <a:endParaRPr lang="en-US" sz="1600" dirty="0">
                        <a:latin typeface="Arial" panose="020B0604020202020204" pitchFamily="34" charset="0"/>
                        <a:ea typeface="Whitney Office"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2600">
                        <a:alpha val="25098"/>
                      </a:srgbClr>
                    </a:solidFill>
                  </a:tcPr>
                </a:tc>
                <a:extLst>
                  <a:ext uri="{0D108BD9-81ED-4DB2-BD59-A6C34878D82A}">
                    <a16:rowId xmlns:a16="http://schemas.microsoft.com/office/drawing/2014/main" xmlns="" val="10003"/>
                  </a:ext>
                </a:extLst>
              </a:tr>
              <a:tr h="455764">
                <a:tc>
                  <a:txBody>
                    <a:bodyPr/>
                    <a:lstStyle/>
                    <a:p>
                      <a:r>
                        <a:rPr lang="en-US" sz="1600" dirty="0">
                          <a:latin typeface="Arial" panose="020B0604020202020204" pitchFamily="34" charset="0"/>
                          <a:ea typeface="Whitney Office" charset="0"/>
                          <a:cs typeface="Arial" panose="020B0604020202020204" pitchFamily="34" charset="0"/>
                        </a:rPr>
                        <a:t>Hold the box with the spider</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2600">
                        <a:alpha val="34902"/>
                      </a:srgbClr>
                    </a:solidFill>
                  </a:tcPr>
                </a:tc>
                <a:tc>
                  <a:txBody>
                    <a:bodyPr/>
                    <a:lstStyle/>
                    <a:p>
                      <a:endParaRPr lang="en-US" sz="1600" dirty="0">
                        <a:latin typeface="Arial" panose="020B0604020202020204" pitchFamily="34" charset="0"/>
                        <a:ea typeface="Whitney Office"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2600">
                        <a:alpha val="34902"/>
                      </a:srgbClr>
                    </a:solidFill>
                  </a:tcPr>
                </a:tc>
                <a:extLst>
                  <a:ext uri="{0D108BD9-81ED-4DB2-BD59-A6C34878D82A}">
                    <a16:rowId xmlns:a16="http://schemas.microsoft.com/office/drawing/2014/main" xmlns="" val="10004"/>
                  </a:ext>
                </a:extLst>
              </a:tr>
              <a:tr h="455764">
                <a:tc>
                  <a:txBody>
                    <a:bodyPr/>
                    <a:lstStyle/>
                    <a:p>
                      <a:r>
                        <a:rPr lang="en-US" sz="1600" dirty="0">
                          <a:latin typeface="Arial" panose="020B0604020202020204" pitchFamily="34" charset="0"/>
                          <a:ea typeface="Whitney Office" charset="0"/>
                          <a:cs typeface="Arial" panose="020B0604020202020204" pitchFamily="34" charset="0"/>
                        </a:rPr>
                        <a:t>Let a spider crawl on your desk</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2600">
                        <a:alpha val="50196"/>
                      </a:srgbClr>
                    </a:solidFill>
                  </a:tcPr>
                </a:tc>
                <a:tc>
                  <a:txBody>
                    <a:bodyPr/>
                    <a:lstStyle/>
                    <a:p>
                      <a:endParaRPr lang="en-US" sz="1600" dirty="0">
                        <a:latin typeface="Arial" panose="020B0604020202020204" pitchFamily="34" charset="0"/>
                        <a:ea typeface="Whitney Office"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2600">
                        <a:alpha val="50196"/>
                      </a:srgbClr>
                    </a:solidFill>
                  </a:tcPr>
                </a:tc>
                <a:extLst>
                  <a:ext uri="{0D108BD9-81ED-4DB2-BD59-A6C34878D82A}">
                    <a16:rowId xmlns:a16="http://schemas.microsoft.com/office/drawing/2014/main" xmlns="" val="10005"/>
                  </a:ext>
                </a:extLst>
              </a:tr>
              <a:tr h="455764">
                <a:tc>
                  <a:txBody>
                    <a:bodyPr/>
                    <a:lstStyle/>
                    <a:p>
                      <a:r>
                        <a:rPr lang="en-US" sz="1600" dirty="0">
                          <a:latin typeface="Arial" panose="020B0604020202020204" pitchFamily="34" charset="0"/>
                          <a:ea typeface="Whitney Office" charset="0"/>
                          <a:cs typeface="Arial" panose="020B0604020202020204" pitchFamily="34" charset="0"/>
                        </a:rPr>
                        <a:t>Let a spider crawl</a:t>
                      </a:r>
                      <a:r>
                        <a:rPr lang="en-US" sz="1600" baseline="0" dirty="0">
                          <a:latin typeface="Arial" panose="020B0604020202020204" pitchFamily="34" charset="0"/>
                          <a:ea typeface="Whitney Office" charset="0"/>
                          <a:cs typeface="Arial" panose="020B0604020202020204" pitchFamily="34" charset="0"/>
                        </a:rPr>
                        <a:t> on your shoe</a:t>
                      </a:r>
                      <a:endParaRPr lang="en-US" sz="1600" dirty="0">
                        <a:latin typeface="Arial" panose="020B0604020202020204" pitchFamily="34" charset="0"/>
                        <a:ea typeface="Whitney Office"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2600">
                        <a:alpha val="67059"/>
                      </a:srgbClr>
                    </a:solidFill>
                  </a:tcPr>
                </a:tc>
                <a:tc>
                  <a:txBody>
                    <a:bodyPr/>
                    <a:lstStyle/>
                    <a:p>
                      <a:endParaRPr lang="en-US" sz="1600" dirty="0">
                        <a:latin typeface="Arial" panose="020B0604020202020204" pitchFamily="34" charset="0"/>
                        <a:ea typeface="Whitney Office"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2600">
                        <a:alpha val="67059"/>
                      </a:srgbClr>
                    </a:solidFill>
                  </a:tcPr>
                </a:tc>
                <a:extLst>
                  <a:ext uri="{0D108BD9-81ED-4DB2-BD59-A6C34878D82A}">
                    <a16:rowId xmlns:a16="http://schemas.microsoft.com/office/drawing/2014/main" xmlns="" val="10006"/>
                  </a:ext>
                </a:extLst>
              </a:tr>
              <a:tr h="455764">
                <a:tc>
                  <a:txBody>
                    <a:bodyPr/>
                    <a:lstStyle/>
                    <a:p>
                      <a:r>
                        <a:rPr lang="en-US" sz="1600" dirty="0">
                          <a:latin typeface="Arial" panose="020B0604020202020204" pitchFamily="34" charset="0"/>
                          <a:ea typeface="Whitney Office" charset="0"/>
                          <a:cs typeface="Arial" panose="020B0604020202020204" pitchFamily="34" charset="0"/>
                        </a:rPr>
                        <a:t>Let a spider</a:t>
                      </a:r>
                      <a:r>
                        <a:rPr lang="en-US" sz="1600" baseline="0" dirty="0">
                          <a:latin typeface="Arial" panose="020B0604020202020204" pitchFamily="34" charset="0"/>
                          <a:ea typeface="Whitney Office" charset="0"/>
                          <a:cs typeface="Arial" panose="020B0604020202020204" pitchFamily="34" charset="0"/>
                        </a:rPr>
                        <a:t> crawl on your sleeve</a:t>
                      </a:r>
                      <a:endParaRPr lang="en-US" sz="1600" dirty="0">
                        <a:latin typeface="Arial" panose="020B0604020202020204" pitchFamily="34" charset="0"/>
                        <a:ea typeface="Whitney Office"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2600">
                        <a:alpha val="80000"/>
                      </a:srgbClr>
                    </a:solidFill>
                  </a:tcPr>
                </a:tc>
                <a:tc>
                  <a:txBody>
                    <a:bodyPr/>
                    <a:lstStyle/>
                    <a:p>
                      <a:endParaRPr lang="en-US" sz="1600" dirty="0">
                        <a:latin typeface="Arial" panose="020B0604020202020204" pitchFamily="34" charset="0"/>
                        <a:ea typeface="Whitney Office"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2600">
                        <a:alpha val="80000"/>
                      </a:srgbClr>
                    </a:solidFill>
                  </a:tcPr>
                </a:tc>
                <a:extLst>
                  <a:ext uri="{0D108BD9-81ED-4DB2-BD59-A6C34878D82A}">
                    <a16:rowId xmlns:a16="http://schemas.microsoft.com/office/drawing/2014/main" xmlns="" val="10007"/>
                  </a:ext>
                </a:extLst>
              </a:tr>
              <a:tr h="455764">
                <a:tc>
                  <a:txBody>
                    <a:bodyPr/>
                    <a:lstStyle/>
                    <a:p>
                      <a:r>
                        <a:rPr lang="en-US" sz="1600" dirty="0">
                          <a:latin typeface="Arial" panose="020B0604020202020204" pitchFamily="34" charset="0"/>
                          <a:ea typeface="Whitney Office" charset="0"/>
                          <a:cs typeface="Arial" panose="020B0604020202020204" pitchFamily="34" charset="0"/>
                        </a:rPr>
                        <a:t>Let a spider crawl on your bare</a:t>
                      </a:r>
                      <a:r>
                        <a:rPr lang="en-US" sz="1600" baseline="0" dirty="0">
                          <a:latin typeface="Arial" panose="020B0604020202020204" pitchFamily="34" charset="0"/>
                          <a:ea typeface="Whitney Office" charset="0"/>
                          <a:cs typeface="Arial" panose="020B0604020202020204" pitchFamily="34" charset="0"/>
                        </a:rPr>
                        <a:t> arm </a:t>
                      </a:r>
                      <a:endParaRPr lang="en-US" sz="1600" dirty="0">
                        <a:latin typeface="Arial" panose="020B0604020202020204" pitchFamily="34" charset="0"/>
                        <a:ea typeface="Whitney Office" charset="0"/>
                        <a:cs typeface="Arial" panose="020B0604020202020204"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0000"/>
                    </a:solidFill>
                  </a:tcPr>
                </a:tc>
                <a:tc>
                  <a:txBody>
                    <a:bodyPr/>
                    <a:lstStyle/>
                    <a:p>
                      <a:endParaRPr lang="en-US" sz="1600" dirty="0">
                        <a:latin typeface="Arial" panose="020B0604020202020204" pitchFamily="34" charset="0"/>
                        <a:ea typeface="Whitney Office" charset="0"/>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8"/>
                  </a:ext>
                </a:extLst>
              </a:tr>
            </a:tbl>
          </a:graphicData>
        </a:graphic>
      </p:graphicFrame>
      <p:sp>
        <p:nvSpPr>
          <p:cNvPr id="10" name="Rectangle 9"/>
          <p:cNvSpPr/>
          <p:nvPr/>
        </p:nvSpPr>
        <p:spPr>
          <a:xfrm>
            <a:off x="341290" y="3198168"/>
            <a:ext cx="5424490" cy="230832"/>
          </a:xfrm>
          <a:prstGeom prst="rect">
            <a:avLst/>
          </a:prstGeom>
        </p:spPr>
        <p:txBody>
          <a:bodyPr wrap="square">
            <a:spAutoFit/>
          </a:bodyPr>
          <a:lstStyle/>
          <a:p>
            <a:r>
              <a:rPr lang="en-US" sz="900" dirty="0">
                <a:latin typeface="Arial" panose="020B0604020202020204" pitchFamily="34" charset="0"/>
              </a:rPr>
              <a:t>Image used under license from </a:t>
            </a:r>
            <a:r>
              <a:rPr lang="en-US" sz="900" dirty="0" err="1">
                <a:latin typeface="Arial" panose="020B0604020202020204" pitchFamily="34" charset="0"/>
              </a:rPr>
              <a:t>YAYimages</a:t>
            </a:r>
            <a:endParaRPr lang="en-US" sz="900" dirty="0">
              <a:latin typeface="Arial" panose="020B06040202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7303" t="33469" r="35794" b="35238"/>
          <a:stretch/>
        </p:blipFill>
        <p:spPr>
          <a:xfrm>
            <a:off x="504527" y="532680"/>
            <a:ext cx="2521417" cy="2660211"/>
          </a:xfrm>
          <a:prstGeom prst="rect">
            <a:avLst/>
          </a:prstGeom>
        </p:spPr>
      </p:pic>
    </p:spTree>
    <p:extLst>
      <p:ext uri="{BB962C8B-B14F-4D97-AF65-F5344CB8AC3E}">
        <p14:creationId xmlns:p14="http://schemas.microsoft.com/office/powerpoint/2010/main" val="127898132"/>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398"/>
            <a:ext cx="9848193" cy="1143000"/>
          </a:xfrm>
        </p:spPr>
        <p:txBody>
          <a:bodyPr>
            <a:normAutofit fontScale="90000"/>
          </a:bodyPr>
          <a:lstStyle/>
          <a:p>
            <a:r>
              <a:rPr lang="en-US" dirty="0" smtClean="0"/>
              <a:t>Another example of </a:t>
            </a:r>
            <a:r>
              <a:rPr lang="en-US" smtClean="0"/>
              <a:t>graduated exposure - dogs</a:t>
            </a:r>
            <a:endParaRPr lang="en-US" dirty="0"/>
          </a:p>
        </p:txBody>
      </p:sp>
      <p:sp>
        <p:nvSpPr>
          <p:cNvPr id="3" name="Content Placeholder 2"/>
          <p:cNvSpPr>
            <a:spLocks noGrp="1"/>
          </p:cNvSpPr>
          <p:nvPr>
            <p:ph idx="1"/>
          </p:nvPr>
        </p:nvSpPr>
        <p:spPr>
          <a:xfrm>
            <a:off x="283779" y="769885"/>
            <a:ext cx="11298621" cy="4525963"/>
          </a:xfrm>
        </p:spPr>
        <p:txBody>
          <a:bodyPr>
            <a:noAutofit/>
          </a:bodyPr>
          <a:lstStyle/>
          <a:p>
            <a:pPr marL="0" indent="0">
              <a:buNone/>
            </a:pPr>
            <a:r>
              <a:rPr lang="en-US" sz="2200" dirty="0" smtClean="0">
                <a:solidFill>
                  <a:srgbClr val="FF0000"/>
                </a:solidFill>
              </a:rPr>
              <a:t>1 - </a:t>
            </a:r>
            <a:r>
              <a:rPr lang="en-US" sz="2200" dirty="0" smtClean="0"/>
              <a:t> </a:t>
            </a:r>
            <a:r>
              <a:rPr lang="en-US" sz="2200" dirty="0"/>
              <a:t>Teach patient relaxation techniques.</a:t>
            </a:r>
          </a:p>
          <a:p>
            <a:pPr marL="0" indent="0">
              <a:buNone/>
            </a:pPr>
            <a:r>
              <a:rPr lang="en-US" sz="2200" dirty="0" smtClean="0">
                <a:solidFill>
                  <a:srgbClr val="FF0000"/>
                </a:solidFill>
              </a:rPr>
              <a:t>2 - </a:t>
            </a:r>
            <a:r>
              <a:rPr lang="en-US" sz="2200" dirty="0" smtClean="0"/>
              <a:t> </a:t>
            </a:r>
            <a:r>
              <a:rPr lang="en-US" sz="2200" dirty="0"/>
              <a:t>Develop a hierarchy of fear with </a:t>
            </a:r>
            <a:r>
              <a:rPr lang="en-US" sz="2200" dirty="0" smtClean="0"/>
              <a:t>the person </a:t>
            </a:r>
            <a:r>
              <a:rPr lang="en-US" sz="2200" dirty="0"/>
              <a:t>from what causes them the </a:t>
            </a:r>
            <a:r>
              <a:rPr lang="en-US" sz="2200" dirty="0" smtClean="0"/>
              <a:t>least to </a:t>
            </a:r>
            <a:r>
              <a:rPr lang="en-US" sz="2200" dirty="0"/>
              <a:t>the most fear.</a:t>
            </a:r>
          </a:p>
          <a:p>
            <a:pPr marL="0" indent="0">
              <a:buNone/>
            </a:pPr>
            <a:r>
              <a:rPr lang="en-US" sz="2200" dirty="0" smtClean="0">
                <a:solidFill>
                  <a:srgbClr val="FF0000"/>
                </a:solidFill>
              </a:rPr>
              <a:t>3 - </a:t>
            </a:r>
            <a:r>
              <a:rPr lang="en-US" sz="2200" dirty="0" smtClean="0"/>
              <a:t> </a:t>
            </a:r>
            <a:r>
              <a:rPr lang="en-US" sz="2200" dirty="0"/>
              <a:t>Work through the hierarchy.</a:t>
            </a:r>
          </a:p>
          <a:p>
            <a:pPr marL="0" indent="0">
              <a:buNone/>
            </a:pPr>
            <a:r>
              <a:rPr lang="en-US" sz="2200" dirty="0" smtClean="0">
                <a:solidFill>
                  <a:srgbClr val="FF0000"/>
                </a:solidFill>
              </a:rPr>
              <a:t>4 - </a:t>
            </a:r>
            <a:r>
              <a:rPr lang="en-US" sz="2200" dirty="0" smtClean="0"/>
              <a:t> </a:t>
            </a:r>
            <a:r>
              <a:rPr lang="en-US" sz="2200" dirty="0"/>
              <a:t>Draw a dog on a piece of paper.</a:t>
            </a:r>
          </a:p>
          <a:p>
            <a:pPr marL="0" indent="0">
              <a:buNone/>
            </a:pPr>
            <a:r>
              <a:rPr lang="en-US" sz="2200" dirty="0" smtClean="0">
                <a:solidFill>
                  <a:srgbClr val="FF0000"/>
                </a:solidFill>
              </a:rPr>
              <a:t>5 - </a:t>
            </a:r>
            <a:r>
              <a:rPr lang="en-US" sz="2200" dirty="0" smtClean="0"/>
              <a:t> </a:t>
            </a:r>
            <a:r>
              <a:rPr lang="en-US" sz="2200" dirty="0"/>
              <a:t>Read about dogs.</a:t>
            </a:r>
          </a:p>
          <a:p>
            <a:pPr marL="0" indent="0">
              <a:buNone/>
            </a:pPr>
            <a:r>
              <a:rPr lang="en-US" sz="2200" dirty="0" smtClean="0">
                <a:solidFill>
                  <a:srgbClr val="FF0000"/>
                </a:solidFill>
              </a:rPr>
              <a:t>6 - </a:t>
            </a:r>
            <a:r>
              <a:rPr lang="en-US" sz="2200" dirty="0" smtClean="0"/>
              <a:t> </a:t>
            </a:r>
            <a:r>
              <a:rPr lang="en-US" sz="2200" dirty="0"/>
              <a:t>Look at photos of dogs.</a:t>
            </a:r>
          </a:p>
          <a:p>
            <a:pPr marL="0" indent="0">
              <a:buNone/>
            </a:pPr>
            <a:r>
              <a:rPr lang="en-US" sz="2200" dirty="0" smtClean="0">
                <a:solidFill>
                  <a:srgbClr val="FF0000"/>
                </a:solidFill>
              </a:rPr>
              <a:t>7 - </a:t>
            </a:r>
            <a:r>
              <a:rPr lang="en-US" sz="2200" dirty="0" smtClean="0"/>
              <a:t> </a:t>
            </a:r>
            <a:r>
              <a:rPr lang="en-US" sz="2200" dirty="0"/>
              <a:t>Look at videos of dogs.</a:t>
            </a:r>
          </a:p>
          <a:p>
            <a:pPr marL="0" indent="0">
              <a:buNone/>
            </a:pPr>
            <a:r>
              <a:rPr lang="en-US" sz="2200" dirty="0" smtClean="0">
                <a:solidFill>
                  <a:srgbClr val="FF0000"/>
                </a:solidFill>
              </a:rPr>
              <a:t>8 - </a:t>
            </a:r>
            <a:r>
              <a:rPr lang="en-US" sz="2200" dirty="0" smtClean="0"/>
              <a:t> </a:t>
            </a:r>
            <a:r>
              <a:rPr lang="en-US" sz="2200" dirty="0"/>
              <a:t>Look at dogs through a closed window.</a:t>
            </a:r>
          </a:p>
          <a:p>
            <a:pPr marL="0" indent="0">
              <a:buNone/>
            </a:pPr>
            <a:r>
              <a:rPr lang="en-US" sz="2200" dirty="0" smtClean="0">
                <a:solidFill>
                  <a:srgbClr val="FF0000"/>
                </a:solidFill>
              </a:rPr>
              <a:t>9 - </a:t>
            </a:r>
            <a:r>
              <a:rPr lang="en-US" sz="2200" dirty="0" smtClean="0"/>
              <a:t> </a:t>
            </a:r>
            <a:r>
              <a:rPr lang="en-US" sz="2200" dirty="0"/>
              <a:t>Look at dogs through a partly </a:t>
            </a:r>
            <a:r>
              <a:rPr lang="en-US" sz="2200" dirty="0" smtClean="0"/>
              <a:t>opened window</a:t>
            </a:r>
            <a:r>
              <a:rPr lang="en-US" sz="2200" dirty="0"/>
              <a:t>.</a:t>
            </a:r>
          </a:p>
          <a:p>
            <a:pPr marL="0" indent="0">
              <a:buNone/>
            </a:pPr>
            <a:r>
              <a:rPr lang="en-US" sz="2200" dirty="0" smtClean="0">
                <a:solidFill>
                  <a:srgbClr val="FF0000"/>
                </a:solidFill>
              </a:rPr>
              <a:t>10 - </a:t>
            </a:r>
            <a:r>
              <a:rPr lang="en-US" sz="2200" dirty="0" smtClean="0"/>
              <a:t>Look </a:t>
            </a:r>
            <a:r>
              <a:rPr lang="en-US" sz="2200" dirty="0"/>
              <a:t>at dogs from a doorway.</a:t>
            </a:r>
          </a:p>
          <a:p>
            <a:pPr marL="0" indent="0">
              <a:buNone/>
            </a:pPr>
            <a:r>
              <a:rPr lang="en-US" sz="2200" dirty="0" smtClean="0">
                <a:solidFill>
                  <a:srgbClr val="FF0000"/>
                </a:solidFill>
              </a:rPr>
              <a:t>11 - </a:t>
            </a:r>
            <a:r>
              <a:rPr lang="en-US" sz="2200" dirty="0" smtClean="0"/>
              <a:t>Move </a:t>
            </a:r>
            <a:r>
              <a:rPr lang="en-US" sz="2200" dirty="0"/>
              <a:t>further out from the doorway.</a:t>
            </a:r>
          </a:p>
          <a:p>
            <a:pPr marL="0" indent="0">
              <a:buNone/>
            </a:pPr>
            <a:r>
              <a:rPr lang="en-US" sz="2200" dirty="0" smtClean="0">
                <a:solidFill>
                  <a:srgbClr val="FF0000"/>
                </a:solidFill>
              </a:rPr>
              <a:t>12 - </a:t>
            </a:r>
            <a:r>
              <a:rPr lang="en-US" sz="2200" dirty="0" smtClean="0"/>
              <a:t>Have </a:t>
            </a:r>
            <a:r>
              <a:rPr lang="en-US" sz="2200" dirty="0"/>
              <a:t>a dog on a leash brought into </a:t>
            </a:r>
            <a:r>
              <a:rPr lang="en-US" sz="2200" dirty="0" smtClean="0"/>
              <a:t>the room</a:t>
            </a:r>
            <a:r>
              <a:rPr lang="en-US" sz="2200" dirty="0"/>
              <a:t>.</a:t>
            </a:r>
          </a:p>
          <a:p>
            <a:pPr marL="0" indent="0">
              <a:buNone/>
            </a:pPr>
            <a:r>
              <a:rPr lang="en-US" sz="2200" dirty="0" smtClean="0">
                <a:solidFill>
                  <a:srgbClr val="FF0000"/>
                </a:solidFill>
              </a:rPr>
              <a:t>13 - </a:t>
            </a:r>
            <a:r>
              <a:rPr lang="en-US" sz="2200" dirty="0" smtClean="0"/>
              <a:t>Have </a:t>
            </a:r>
            <a:r>
              <a:rPr lang="en-US" sz="2200" dirty="0"/>
              <a:t>a dog on a leash sit beside you.</a:t>
            </a:r>
          </a:p>
          <a:p>
            <a:pPr marL="0" indent="0">
              <a:buNone/>
            </a:pPr>
            <a:r>
              <a:rPr lang="en-US" sz="2200" dirty="0" smtClean="0">
                <a:solidFill>
                  <a:srgbClr val="FF0000"/>
                </a:solidFill>
              </a:rPr>
              <a:t>14 - </a:t>
            </a:r>
            <a:r>
              <a:rPr lang="en-US" sz="2200" dirty="0" smtClean="0"/>
              <a:t>Pat </a:t>
            </a:r>
            <a:r>
              <a:rPr lang="en-US" sz="2200" dirty="0"/>
              <a:t>the dog’s head while it is on a leash.</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200" y="2002220"/>
            <a:ext cx="4902200" cy="3492500"/>
          </a:xfrm>
          <a:prstGeom prst="rect">
            <a:avLst/>
          </a:prstGeom>
        </p:spPr>
      </p:pic>
    </p:spTree>
    <p:extLst>
      <p:ext uri="{BB962C8B-B14F-4D97-AF65-F5344CB8AC3E}">
        <p14:creationId xmlns:p14="http://schemas.microsoft.com/office/powerpoint/2010/main" val="12845780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idx="1"/>
          </p:nvPr>
        </p:nvSpPr>
        <p:spPr>
          <a:xfrm>
            <a:off x="607265" y="946634"/>
            <a:ext cx="9840018" cy="5643352"/>
          </a:xfrm>
          <a:prstGeom prst="rect">
            <a:avLst/>
          </a:prstGeom>
        </p:spPr>
        <p:txBody>
          <a:bodyPr>
            <a:noAutofit/>
          </a:bodyPr>
          <a:lstStyle/>
          <a:p>
            <a:pPr marL="0" indent="0">
              <a:spcAft>
                <a:spcPts val="1200"/>
              </a:spcAft>
              <a:buNone/>
            </a:pPr>
            <a:r>
              <a:rPr lang="en-AU" sz="2400" b="1" dirty="0">
                <a:solidFill>
                  <a:srgbClr val="00B050"/>
                </a:solidFill>
                <a:latin typeface="Arial" panose="020B0604020202020204" pitchFamily="34" charset="0"/>
                <a:ea typeface="Whitney Office" charset="0"/>
                <a:cs typeface="Arial" panose="020B0604020202020204" pitchFamily="34" charset="0"/>
              </a:rPr>
              <a:t>Psychoeducation for families and supporters</a:t>
            </a:r>
            <a:r>
              <a:rPr lang="en-AU" sz="2400" b="1" dirty="0" smtClean="0">
                <a:solidFill>
                  <a:srgbClr val="00B050"/>
                </a:solidFill>
                <a:latin typeface="Arial" panose="020B0604020202020204" pitchFamily="34" charset="0"/>
                <a:ea typeface="Whitney Office" charset="0"/>
                <a:cs typeface="Arial" panose="020B0604020202020204" pitchFamily="34" charset="0"/>
              </a:rPr>
              <a:t>:</a:t>
            </a:r>
          </a:p>
          <a:p>
            <a:r>
              <a:rPr lang="en-US" sz="2400" dirty="0"/>
              <a:t>Psychoeducation involves educating the sufferer of the mental disorder and </a:t>
            </a:r>
            <a:r>
              <a:rPr lang="en-US" sz="2400" dirty="0" smtClean="0"/>
              <a:t>their family </a:t>
            </a:r>
            <a:r>
              <a:rPr lang="en-US" sz="2400" dirty="0"/>
              <a:t>to better understand the condition and treatment options. </a:t>
            </a:r>
            <a:endParaRPr lang="en-US" sz="2400" dirty="0" smtClean="0"/>
          </a:p>
          <a:p>
            <a:r>
              <a:rPr lang="en-US" sz="2400" dirty="0" smtClean="0"/>
              <a:t>The information helps </a:t>
            </a:r>
            <a:r>
              <a:rPr lang="en-US" sz="2400" dirty="0"/>
              <a:t>to dispel </a:t>
            </a:r>
            <a:r>
              <a:rPr lang="en-US" sz="2400" dirty="0" smtClean="0"/>
              <a:t>myths about the </a:t>
            </a:r>
            <a:r>
              <a:rPr lang="en-US" sz="2400" dirty="0"/>
              <a:t>disorder </a:t>
            </a:r>
            <a:r>
              <a:rPr lang="en-US" sz="2400" dirty="0" smtClean="0"/>
              <a:t>so the individual’s more likely to </a:t>
            </a:r>
            <a:r>
              <a:rPr lang="en-US" sz="2400" dirty="0"/>
              <a:t>feel empowered as they are helped to develop more adaptive coping strategies</a:t>
            </a:r>
            <a:r>
              <a:rPr lang="en-US" sz="2400" dirty="0" smtClean="0"/>
              <a:t>.</a:t>
            </a:r>
            <a:endParaRPr lang="en-AU" sz="2400" b="1" dirty="0">
              <a:ea typeface="Whitney Office" charset="0"/>
              <a:cs typeface="Arial" panose="020B0604020202020204" pitchFamily="34" charset="0"/>
            </a:endParaRPr>
          </a:p>
          <a:p>
            <a:r>
              <a:rPr lang="en-AU" sz="2400" dirty="0" smtClean="0">
                <a:ea typeface="Whitney Office" charset="0"/>
                <a:cs typeface="Arial" panose="020B0604020202020204" pitchFamily="34" charset="0"/>
              </a:rPr>
              <a:t>Families are encouraged to challenge </a:t>
            </a:r>
            <a:r>
              <a:rPr lang="en-AU" sz="2400" dirty="0">
                <a:ea typeface="Whitney Office" charset="0"/>
                <a:cs typeface="Arial" panose="020B0604020202020204" pitchFamily="34" charset="0"/>
              </a:rPr>
              <a:t>unrealistic thoughts (i.e. irrational fear</a:t>
            </a:r>
            <a:r>
              <a:rPr lang="en-AU" sz="2400" dirty="0" smtClean="0">
                <a:ea typeface="Whitney Office" charset="0"/>
                <a:cs typeface="Arial" panose="020B0604020202020204" pitchFamily="34" charset="0"/>
              </a:rPr>
              <a:t>) and </a:t>
            </a:r>
            <a:r>
              <a:rPr lang="en-US" sz="2400" dirty="0" smtClean="0"/>
              <a:t>replace these with </a:t>
            </a:r>
            <a:r>
              <a:rPr lang="en-US" sz="2400" dirty="0"/>
              <a:t>more realistic ones</a:t>
            </a:r>
            <a:r>
              <a:rPr lang="en-US" sz="2400" dirty="0" smtClean="0"/>
              <a:t>.</a:t>
            </a:r>
          </a:p>
          <a:p>
            <a:r>
              <a:rPr lang="en-US" sz="2400" dirty="0" smtClean="0"/>
              <a:t>Challenge </a:t>
            </a:r>
            <a:r>
              <a:rPr lang="en-US" sz="2400" dirty="0"/>
              <a:t>cognitive and memory bias.</a:t>
            </a:r>
            <a:endParaRPr lang="en-AU" sz="2400" dirty="0">
              <a:ea typeface="Whitney Office" charset="0"/>
              <a:cs typeface="Arial" panose="020B0604020202020204" pitchFamily="34" charset="0"/>
            </a:endParaRPr>
          </a:p>
          <a:p>
            <a:pPr>
              <a:spcAft>
                <a:spcPts val="1200"/>
              </a:spcAft>
            </a:pPr>
            <a:r>
              <a:rPr lang="en-AU" sz="2400" dirty="0">
                <a:ea typeface="Whitney Office" charset="0"/>
                <a:cs typeface="Arial" panose="020B0604020202020204" pitchFamily="34" charset="0"/>
              </a:rPr>
              <a:t>Discouraging avoidance behaviours which can act as a negative reinforcer and strengthen the phobic </a:t>
            </a:r>
            <a:r>
              <a:rPr lang="en-AU" sz="2400" dirty="0" smtClean="0">
                <a:ea typeface="Whitney Office" charset="0"/>
                <a:cs typeface="Arial" panose="020B0604020202020204" pitchFamily="34" charset="0"/>
              </a:rPr>
              <a:t>behaviour</a:t>
            </a:r>
          </a:p>
          <a:p>
            <a:pPr>
              <a:spcAft>
                <a:spcPts val="1200"/>
              </a:spcAft>
            </a:pPr>
            <a:r>
              <a:rPr lang="en-US" sz="2400" dirty="0" smtClean="0"/>
              <a:t>Encourage </a:t>
            </a:r>
            <a:r>
              <a:rPr lang="en-US" sz="2400" dirty="0"/>
              <a:t>positive thinking.</a:t>
            </a:r>
            <a:endParaRPr lang="en-AU" sz="2400" dirty="0">
              <a:ea typeface="Whitney Office" charset="0"/>
              <a:cs typeface="Arial" panose="020B0604020202020204" pitchFamily="34" charset="0"/>
            </a:endParaRPr>
          </a:p>
        </p:txBody>
      </p:sp>
      <p:sp>
        <p:nvSpPr>
          <p:cNvPr id="136" name="Shape 136"/>
          <p:cNvSpPr/>
          <p:nvPr/>
        </p:nvSpPr>
        <p:spPr>
          <a:xfrm>
            <a:off x="607265" y="296843"/>
            <a:ext cx="99241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800" dirty="0">
                <a:latin typeface="Arial" panose="020B0604020202020204" pitchFamily="34" charset="0"/>
              </a:rPr>
              <a:t>Treating </a:t>
            </a:r>
            <a:r>
              <a:rPr lang="en-AU" sz="3800" dirty="0" smtClean="0">
                <a:latin typeface="Arial" panose="020B0604020202020204" pitchFamily="34" charset="0"/>
              </a:rPr>
              <a:t>phobias using </a:t>
            </a:r>
            <a:r>
              <a:rPr lang="en-AU" sz="3800" dirty="0">
                <a:latin typeface="Arial" panose="020B0604020202020204" pitchFamily="34" charset="0"/>
              </a:rPr>
              <a:t>social factors</a:t>
            </a:r>
            <a:endParaRPr sz="3800" dirty="0">
              <a:latin typeface="Arial" panose="020B0604020202020204" pitchFamily="34" charset="0"/>
              <a:sym typeface="Whitney"/>
            </a:endParaRPr>
          </a:p>
        </p:txBody>
      </p:sp>
    </p:spTree>
    <p:extLst>
      <p:ext uri="{BB962C8B-B14F-4D97-AF65-F5344CB8AC3E}">
        <p14:creationId xmlns:p14="http://schemas.microsoft.com/office/powerpoint/2010/main" val="33508842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p:nvPr/>
        </p:nvSpPr>
        <p:spPr>
          <a:xfrm>
            <a:off x="3192810" y="65505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3800" dirty="0">
                <a:latin typeface="Arial" panose="020B0604020202020204" pitchFamily="34" charset="0"/>
              </a:rPr>
              <a:t>Challenging cognitive bias</a:t>
            </a:r>
            <a:endParaRPr sz="3800" dirty="0">
              <a:latin typeface="Arial" panose="020B0604020202020204" pitchFamily="34" charset="0"/>
              <a:sym typeface="Whitney"/>
            </a:endParaRPr>
          </a:p>
        </p:txBody>
      </p:sp>
      <p:graphicFrame>
        <p:nvGraphicFramePr>
          <p:cNvPr id="5" name="Table 4"/>
          <p:cNvGraphicFramePr>
            <a:graphicFrameLocks noGrp="1"/>
          </p:cNvGraphicFramePr>
          <p:nvPr>
            <p:extLst>
              <p:ext uri="{D42A27DB-BD31-4B8C-83A1-F6EECF244321}">
                <p14:modId xmlns:p14="http://schemas.microsoft.com/office/powerpoint/2010/main" val="1389447535"/>
              </p:ext>
            </p:extLst>
          </p:nvPr>
        </p:nvGraphicFramePr>
        <p:xfrm>
          <a:off x="3299135" y="1725310"/>
          <a:ext cx="8123276" cy="2804161"/>
        </p:xfrm>
        <a:graphic>
          <a:graphicData uri="http://schemas.openxmlformats.org/drawingml/2006/table">
            <a:tbl>
              <a:tblPr firstRow="1" bandRow="1">
                <a:tableStyleId>{5940675A-B579-460E-94D1-54222C63F5DA}</a:tableStyleId>
              </a:tblPr>
              <a:tblGrid>
                <a:gridCol w="2478194">
                  <a:extLst>
                    <a:ext uri="{9D8B030D-6E8A-4147-A177-3AD203B41FA5}">
                      <a16:colId xmlns:a16="http://schemas.microsoft.com/office/drawing/2014/main" xmlns="" val="20000"/>
                    </a:ext>
                  </a:extLst>
                </a:gridCol>
                <a:gridCol w="5645082">
                  <a:extLst>
                    <a:ext uri="{9D8B030D-6E8A-4147-A177-3AD203B41FA5}">
                      <a16:colId xmlns:a16="http://schemas.microsoft.com/office/drawing/2014/main" xmlns="" val="20001"/>
                    </a:ext>
                  </a:extLst>
                </a:gridCol>
              </a:tblGrid>
              <a:tr h="8196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ea typeface="Whitney Office" charset="0"/>
                          <a:cs typeface="Arial" panose="020B0604020202020204" pitchFamily="34" charset="0"/>
                        </a:rPr>
                        <a:t>Attentional bias </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1E39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ea typeface="Whitney Office" charset="0"/>
                          <a:cs typeface="Arial" panose="020B0604020202020204" pitchFamily="34" charset="0"/>
                        </a:rPr>
                        <a:t>Tendency to selectively attend to phobia related stimuli rather than other stimuli.</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1E394"/>
                    </a:solidFill>
                  </a:tcPr>
                </a:tc>
                <a:extLst>
                  <a:ext uri="{0D108BD9-81ED-4DB2-BD59-A6C34878D82A}">
                    <a16:rowId xmlns:a16="http://schemas.microsoft.com/office/drawing/2014/main" xmlns="" val="10000"/>
                  </a:ext>
                </a:extLst>
              </a:tr>
              <a:tr h="1164805">
                <a:tc>
                  <a:txBody>
                    <a:bodyPr/>
                    <a:lstStyle/>
                    <a:p>
                      <a:r>
                        <a:rPr lang="en-AU" sz="1600" b="1" dirty="0">
                          <a:latin typeface="Arial" panose="020B0604020202020204" pitchFamily="34" charset="0"/>
                          <a:ea typeface="Whitney Office" charset="0"/>
                          <a:cs typeface="Arial" panose="020B0604020202020204" pitchFamily="34" charset="0"/>
                        </a:rPr>
                        <a:t>Memory bias</a:t>
                      </a:r>
                      <a:endParaRPr lang="en-US" sz="1600" b="1" dirty="0">
                        <a:latin typeface="Arial" panose="020B0604020202020204" pitchFamily="34" charset="0"/>
                        <a:ea typeface="Whitney Office"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6AA94"/>
                    </a:solidFill>
                  </a:tcPr>
                </a:tc>
                <a:tc>
                  <a:txBody>
                    <a:bodyPr/>
                    <a:lstStyle/>
                    <a:p>
                      <a:r>
                        <a:rPr lang="en-US" sz="1600" dirty="0">
                          <a:latin typeface="Arial" panose="020B0604020202020204" pitchFamily="34" charset="0"/>
                          <a:ea typeface="Whitney Office" charset="0"/>
                          <a:cs typeface="Arial" panose="020B0604020202020204" pitchFamily="34" charset="0"/>
                        </a:rPr>
                        <a:t>A better recollection of phobic</a:t>
                      </a:r>
                      <a:r>
                        <a:rPr lang="en-US" sz="1600" baseline="0" dirty="0">
                          <a:latin typeface="Arial" panose="020B0604020202020204" pitchFamily="34" charset="0"/>
                          <a:ea typeface="Whitney Office" charset="0"/>
                          <a:cs typeface="Arial" panose="020B0604020202020204" pitchFamily="34" charset="0"/>
                        </a:rPr>
                        <a:t> </a:t>
                      </a:r>
                      <a:r>
                        <a:rPr lang="en-US" sz="1600" dirty="0">
                          <a:latin typeface="Arial" panose="020B0604020202020204" pitchFamily="34" charset="0"/>
                          <a:ea typeface="Whitney Office" charset="0"/>
                          <a:cs typeface="Arial" panose="020B0604020202020204" pitchFamily="34" charset="0"/>
                        </a:rPr>
                        <a:t>events and information than</a:t>
                      </a:r>
                      <a:r>
                        <a:rPr lang="en-US" sz="1600" baseline="0" dirty="0">
                          <a:latin typeface="Arial" panose="020B0604020202020204" pitchFamily="34" charset="0"/>
                          <a:ea typeface="Whitney Office" charset="0"/>
                          <a:cs typeface="Arial" panose="020B0604020202020204" pitchFamily="34" charset="0"/>
                        </a:rPr>
                        <a:t> </a:t>
                      </a:r>
                      <a:r>
                        <a:rPr lang="en-US" sz="1600" dirty="0">
                          <a:latin typeface="Arial" panose="020B0604020202020204" pitchFamily="34" charset="0"/>
                          <a:ea typeface="Whitney Office" charset="0"/>
                          <a:cs typeface="Arial" panose="020B0604020202020204" pitchFamily="34" charset="0"/>
                        </a:rPr>
                        <a:t>other information, or of negative over positive information. </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6AA94"/>
                    </a:solidFill>
                  </a:tcPr>
                </a:tc>
                <a:extLst>
                  <a:ext uri="{0D108BD9-81ED-4DB2-BD59-A6C34878D82A}">
                    <a16:rowId xmlns:a16="http://schemas.microsoft.com/office/drawing/2014/main" xmlns="" val="10001"/>
                  </a:ext>
                </a:extLst>
              </a:tr>
              <a:tr h="8196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600" b="1" dirty="0">
                          <a:latin typeface="Arial" panose="020B0604020202020204" pitchFamily="34" charset="0"/>
                          <a:ea typeface="Whitney Office" charset="0"/>
                          <a:cs typeface="Arial" panose="020B0604020202020204" pitchFamily="34" charset="0"/>
                        </a:rPr>
                        <a:t>Interpretative bias</a:t>
                      </a:r>
                      <a:endParaRPr lang="en-US" sz="1600" b="1" dirty="0">
                        <a:latin typeface="Arial" panose="020B0604020202020204" pitchFamily="34" charset="0"/>
                        <a:ea typeface="Whitney Office"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D6E0F0"/>
                    </a:solidFill>
                  </a:tcPr>
                </a:tc>
                <a:tc>
                  <a:txBody>
                    <a:bodyPr/>
                    <a:lstStyle/>
                    <a:p>
                      <a:pPr lvl="0">
                        <a:spcAft>
                          <a:spcPts val="1200"/>
                        </a:spcAft>
                      </a:pPr>
                      <a:r>
                        <a:rPr lang="en-AU" sz="1600" dirty="0">
                          <a:latin typeface="Arial" panose="020B0604020202020204" pitchFamily="34" charset="0"/>
                          <a:ea typeface="Whitney Office" charset="0"/>
                          <a:cs typeface="Arial" panose="020B0604020202020204" pitchFamily="34" charset="0"/>
                        </a:rPr>
                        <a:t>Tendency to interpret non-threatening stimuli as</a:t>
                      </a:r>
                      <a:r>
                        <a:rPr lang="en-AU" sz="1600" baseline="0" dirty="0">
                          <a:latin typeface="Arial" panose="020B0604020202020204" pitchFamily="34" charset="0"/>
                          <a:ea typeface="Whitney Office" charset="0"/>
                          <a:cs typeface="Arial" panose="020B0604020202020204" pitchFamily="34" charset="0"/>
                        </a:rPr>
                        <a:t> </a:t>
                      </a:r>
                      <a:r>
                        <a:rPr lang="en-AU" sz="1600" dirty="0">
                          <a:latin typeface="Arial" panose="020B0604020202020204" pitchFamily="34" charset="0"/>
                          <a:ea typeface="Whitney Office" charset="0"/>
                          <a:cs typeface="Arial" panose="020B0604020202020204" pitchFamily="34" charset="0"/>
                        </a:rPr>
                        <a:t>threatening. </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D6E0F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808522388"/>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374175"/>
            <a:ext cx="8389590" cy="4525963"/>
          </a:xfrm>
        </p:spPr>
        <p:txBody>
          <a:bodyPr>
            <a:noAutofit/>
          </a:bodyPr>
          <a:lstStyle/>
          <a:p>
            <a:pPr marL="0" indent="0">
              <a:buNone/>
            </a:pPr>
            <a:r>
              <a:rPr lang="en-US" sz="1600" dirty="0">
                <a:latin typeface="Arial" panose="020B0604020202020204" pitchFamily="34" charset="0"/>
                <a:ea typeface="Whitney Office" charset="0"/>
                <a:cs typeface="Arial" panose="020B0604020202020204" pitchFamily="34" charset="0"/>
              </a:rPr>
              <a:t>A psychologist treated a patient who suffered a phobia of flying. During the therapy the psychologist helped the patient to identify his unhelpful thoughts about flying, and to identify other helpful and more rational thoughts about flying. </a:t>
            </a:r>
          </a:p>
          <a:p>
            <a:pPr marL="0" indent="0">
              <a:buNone/>
            </a:pPr>
            <a:endParaRPr lang="en-US" sz="1600" dirty="0">
              <a:latin typeface="Arial" panose="020B0604020202020204" pitchFamily="34" charset="0"/>
              <a:ea typeface="Whitney Office" charset="0"/>
              <a:cs typeface="Arial" panose="020B0604020202020204" pitchFamily="34" charset="0"/>
            </a:endParaRPr>
          </a:p>
          <a:p>
            <a:pPr marL="0" indent="0">
              <a:lnSpc>
                <a:spcPct val="150000"/>
              </a:lnSpc>
              <a:buNone/>
            </a:pPr>
            <a:r>
              <a:rPr lang="en-US" sz="1600" dirty="0">
                <a:latin typeface="Arial" panose="020B0604020202020204" pitchFamily="34" charset="0"/>
                <a:ea typeface="Whitney Office" charset="0"/>
                <a:cs typeface="Arial" panose="020B0604020202020204" pitchFamily="34" charset="0"/>
              </a:rPr>
              <a:t>The therapy that the psychologist used was :</a:t>
            </a:r>
          </a:p>
          <a:p>
            <a:pPr>
              <a:lnSpc>
                <a:spcPct val="150000"/>
              </a:lnSpc>
              <a:buAutoNum type="alphaUcPeriod"/>
            </a:pPr>
            <a:r>
              <a:rPr lang="en-US" sz="1600" dirty="0">
                <a:latin typeface="Arial" panose="020B0604020202020204" pitchFamily="34" charset="0"/>
                <a:ea typeface="Whitney Office" charset="0"/>
                <a:cs typeface="Arial" panose="020B0604020202020204" pitchFamily="34" charset="0"/>
              </a:rPr>
              <a:t>cognitive behavioural therapy (CBT)</a:t>
            </a:r>
          </a:p>
          <a:p>
            <a:pPr>
              <a:lnSpc>
                <a:spcPct val="150000"/>
              </a:lnSpc>
              <a:buAutoNum type="alphaUcPeriod"/>
            </a:pPr>
            <a:r>
              <a:rPr lang="en-US" sz="1600" dirty="0">
                <a:latin typeface="Arial" panose="020B0604020202020204" pitchFamily="34" charset="0"/>
                <a:ea typeface="Whitney Office" charset="0"/>
                <a:cs typeface="Arial" panose="020B0604020202020204" pitchFamily="34" charset="0"/>
              </a:rPr>
              <a:t>systematic </a:t>
            </a:r>
            <a:r>
              <a:rPr lang="en-US" sz="1600" dirty="0" err="1">
                <a:latin typeface="Arial" panose="020B0604020202020204" pitchFamily="34" charset="0"/>
                <a:ea typeface="Whitney Office" charset="0"/>
                <a:cs typeface="Arial" panose="020B0604020202020204" pitchFamily="34" charset="0"/>
              </a:rPr>
              <a:t>desensitisation</a:t>
            </a:r>
            <a:r>
              <a:rPr lang="en-US" sz="1600" dirty="0">
                <a:latin typeface="Arial" panose="020B0604020202020204" pitchFamily="34" charset="0"/>
                <a:ea typeface="Whitney Office" charset="0"/>
                <a:cs typeface="Arial" panose="020B0604020202020204" pitchFamily="34" charset="0"/>
              </a:rPr>
              <a:t>. </a:t>
            </a:r>
          </a:p>
          <a:p>
            <a:pPr>
              <a:lnSpc>
                <a:spcPct val="150000"/>
              </a:lnSpc>
              <a:buAutoNum type="alphaUcPeriod"/>
            </a:pPr>
            <a:r>
              <a:rPr lang="en-US" sz="1600" dirty="0">
                <a:latin typeface="Arial" panose="020B0604020202020204" pitchFamily="34" charset="0"/>
                <a:ea typeface="Whitney Office" charset="0"/>
                <a:cs typeface="Arial" panose="020B0604020202020204" pitchFamily="34" charset="0"/>
              </a:rPr>
              <a:t>biofeedback</a:t>
            </a:r>
          </a:p>
          <a:p>
            <a:pPr>
              <a:lnSpc>
                <a:spcPct val="150000"/>
              </a:lnSpc>
              <a:buFont typeface="Arial"/>
              <a:buAutoNum type="alphaUcPeriod"/>
            </a:pPr>
            <a:r>
              <a:rPr lang="en-US" sz="1600" dirty="0">
                <a:latin typeface="Arial" panose="020B0604020202020204" pitchFamily="34" charset="0"/>
                <a:ea typeface="Whitney Office" charset="0"/>
                <a:cs typeface="Arial" panose="020B0604020202020204" pitchFamily="34" charset="0"/>
              </a:rPr>
              <a:t>flooding</a:t>
            </a:r>
          </a:p>
          <a:p>
            <a:pPr>
              <a:lnSpc>
                <a:spcPct val="150000"/>
              </a:lnSpc>
              <a:buFont typeface="Arial"/>
              <a:buAutoNum type="alphaUcPeriod"/>
            </a:pPr>
            <a:endParaRPr lang="en-US" sz="1600" dirty="0">
              <a:latin typeface="Arial" panose="020B0604020202020204" pitchFamily="34" charset="0"/>
              <a:ea typeface="Whitney Office" charset="0"/>
              <a:cs typeface="Arial" panose="020B0604020202020204" pitchFamily="34" charset="0"/>
            </a:endParaRPr>
          </a:p>
        </p:txBody>
      </p:sp>
      <p:sp>
        <p:nvSpPr>
          <p:cNvPr id="6" name="Rectangle 5"/>
          <p:cNvSpPr/>
          <p:nvPr/>
        </p:nvSpPr>
        <p:spPr>
          <a:xfrm>
            <a:off x="5711309" y="6318646"/>
            <a:ext cx="2464136"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rPr>
              <a:t>(VCAA 2012 Exam Q27)</a:t>
            </a:r>
          </a:p>
        </p:txBody>
      </p:sp>
      <p:sp>
        <p:nvSpPr>
          <p:cNvPr id="7" name="Title 1"/>
          <p:cNvSpPr>
            <a:spLocks noGrp="1"/>
          </p:cNvSpPr>
          <p:nvPr>
            <p:ph type="title"/>
          </p:nvPr>
        </p:nvSpPr>
        <p:spPr>
          <a:xfrm>
            <a:off x="3192810" y="274638"/>
            <a:ext cx="8389589" cy="1143000"/>
          </a:xfrm>
        </p:spPr>
        <p:txBody>
          <a:bodyPr/>
          <a:lstStyle/>
          <a:p>
            <a:r>
              <a:rPr lang="en-US" dirty="0">
                <a:ea typeface="Whitney Office" charset="0"/>
                <a:cs typeface="Arial" panose="020B0604020202020204" pitchFamily="34" charset="0"/>
              </a:rPr>
              <a:t>Multiple choice activity</a:t>
            </a:r>
          </a:p>
        </p:txBody>
      </p:sp>
    </p:spTree>
    <p:extLst>
      <p:ext uri="{BB962C8B-B14F-4D97-AF65-F5344CB8AC3E}">
        <p14:creationId xmlns:p14="http://schemas.microsoft.com/office/powerpoint/2010/main" val="1791349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64474" y="6329279"/>
            <a:ext cx="2464136"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rPr>
              <a:t>(VCAA 2012 Exam Q27)</a:t>
            </a:r>
          </a:p>
        </p:txBody>
      </p:sp>
      <p:sp>
        <p:nvSpPr>
          <p:cNvPr id="7" name="Title 1"/>
          <p:cNvSpPr>
            <a:spLocks noGrp="1"/>
          </p:cNvSpPr>
          <p:nvPr>
            <p:ph type="title"/>
          </p:nvPr>
        </p:nvSpPr>
        <p:spPr>
          <a:xfrm>
            <a:off x="3192810" y="274638"/>
            <a:ext cx="8389589" cy="1143000"/>
          </a:xfrm>
        </p:spPr>
        <p:txBody>
          <a:bodyPr>
            <a:normAutofit/>
          </a:bodyPr>
          <a:lstStyle/>
          <a:p>
            <a:r>
              <a:rPr lang="en-US" dirty="0">
                <a:ea typeface="Whitney Office" charset="0"/>
                <a:cs typeface="Arial" panose="020B0604020202020204" pitchFamily="34" charset="0"/>
              </a:rPr>
              <a:t>Multiple choice response</a:t>
            </a:r>
          </a:p>
        </p:txBody>
      </p:sp>
      <p:sp>
        <p:nvSpPr>
          <p:cNvPr id="8" name="Content Placeholder 2"/>
          <p:cNvSpPr txBox="1">
            <a:spLocks/>
          </p:cNvSpPr>
          <p:nvPr/>
        </p:nvSpPr>
        <p:spPr>
          <a:xfrm>
            <a:off x="3192810" y="1374175"/>
            <a:ext cx="838959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latin typeface="Arial" panose="020B0604020202020204" pitchFamily="34" charset="0"/>
                <a:ea typeface="Whitney Office" charset="0"/>
                <a:cs typeface="Arial" panose="020B0604020202020204" pitchFamily="34" charset="0"/>
              </a:rPr>
              <a:t>A psychologist treated a patient who suffered a phobia of flying. During the therapy the psychologist helped the patient to identify his unhelpful thoughts about flying, and to identify other helpful and more rational thoughts about flying. </a:t>
            </a:r>
          </a:p>
          <a:p>
            <a:pPr marL="0" indent="0">
              <a:buFont typeface="Arial"/>
              <a:buNone/>
            </a:pPr>
            <a:endParaRPr lang="en-US" sz="1600" dirty="0">
              <a:latin typeface="Arial" panose="020B0604020202020204" pitchFamily="34" charset="0"/>
              <a:ea typeface="Whitney Office" charset="0"/>
              <a:cs typeface="Arial" panose="020B0604020202020204" pitchFamily="34" charset="0"/>
            </a:endParaRPr>
          </a:p>
          <a:p>
            <a:pPr marL="0" indent="0">
              <a:lnSpc>
                <a:spcPct val="150000"/>
              </a:lnSpc>
              <a:buFont typeface="Arial"/>
              <a:buNone/>
            </a:pPr>
            <a:r>
              <a:rPr lang="en-US" sz="1600" dirty="0">
                <a:latin typeface="Arial" panose="020B0604020202020204" pitchFamily="34" charset="0"/>
                <a:ea typeface="Whitney Office" charset="0"/>
                <a:cs typeface="Arial" panose="020B0604020202020204" pitchFamily="34" charset="0"/>
              </a:rPr>
              <a:t>The therapy that the psychologist used was :</a:t>
            </a:r>
          </a:p>
          <a:p>
            <a:pPr>
              <a:lnSpc>
                <a:spcPct val="150000"/>
              </a:lnSpc>
              <a:buFont typeface="Arial"/>
              <a:buAutoNum type="alphaUcPeriod"/>
            </a:pPr>
            <a:r>
              <a:rPr lang="en-US" sz="1600" b="1" dirty="0">
                <a:solidFill>
                  <a:srgbClr val="448ABF"/>
                </a:solidFill>
                <a:latin typeface="Arial" panose="020B0604020202020204" pitchFamily="34" charset="0"/>
                <a:ea typeface="Whitney Office" charset="0"/>
                <a:cs typeface="Arial" panose="020B0604020202020204" pitchFamily="34" charset="0"/>
              </a:rPr>
              <a:t>cognitive </a:t>
            </a:r>
            <a:r>
              <a:rPr lang="en-US" sz="1600" b="1" dirty="0" err="1">
                <a:solidFill>
                  <a:srgbClr val="448ABF"/>
                </a:solidFill>
                <a:latin typeface="Arial" panose="020B0604020202020204" pitchFamily="34" charset="0"/>
                <a:ea typeface="Whitney Office" charset="0"/>
                <a:cs typeface="Arial" panose="020B0604020202020204" pitchFamily="34" charset="0"/>
              </a:rPr>
              <a:t>behavioural</a:t>
            </a:r>
            <a:r>
              <a:rPr lang="en-US" sz="1600" b="1" dirty="0">
                <a:solidFill>
                  <a:srgbClr val="448ABF"/>
                </a:solidFill>
                <a:latin typeface="Arial" panose="020B0604020202020204" pitchFamily="34" charset="0"/>
                <a:ea typeface="Whitney Office" charset="0"/>
                <a:cs typeface="Arial" panose="020B0604020202020204" pitchFamily="34" charset="0"/>
              </a:rPr>
              <a:t> therapy (CBT)</a:t>
            </a:r>
          </a:p>
          <a:p>
            <a:pPr>
              <a:lnSpc>
                <a:spcPct val="150000"/>
              </a:lnSpc>
              <a:buFont typeface="Arial"/>
              <a:buAutoNum type="alphaUcPeriod"/>
            </a:pPr>
            <a:r>
              <a:rPr lang="en-US" sz="1600" dirty="0">
                <a:latin typeface="Arial" panose="020B0604020202020204" pitchFamily="34" charset="0"/>
                <a:ea typeface="Whitney Office" charset="0"/>
                <a:cs typeface="Arial" panose="020B0604020202020204" pitchFamily="34" charset="0"/>
              </a:rPr>
              <a:t>systematic </a:t>
            </a:r>
            <a:r>
              <a:rPr lang="en-US" sz="1600" dirty="0" err="1">
                <a:latin typeface="Arial" panose="020B0604020202020204" pitchFamily="34" charset="0"/>
                <a:ea typeface="Whitney Office" charset="0"/>
                <a:cs typeface="Arial" panose="020B0604020202020204" pitchFamily="34" charset="0"/>
              </a:rPr>
              <a:t>desensitisation</a:t>
            </a:r>
            <a:r>
              <a:rPr lang="en-US" sz="1600" dirty="0">
                <a:latin typeface="Arial" panose="020B0604020202020204" pitchFamily="34" charset="0"/>
                <a:ea typeface="Whitney Office" charset="0"/>
                <a:cs typeface="Arial" panose="020B0604020202020204" pitchFamily="34" charset="0"/>
              </a:rPr>
              <a:t>. </a:t>
            </a:r>
          </a:p>
          <a:p>
            <a:pPr>
              <a:lnSpc>
                <a:spcPct val="150000"/>
              </a:lnSpc>
              <a:buFont typeface="Arial"/>
              <a:buAutoNum type="alphaUcPeriod"/>
            </a:pPr>
            <a:r>
              <a:rPr lang="en-US" sz="1600" dirty="0">
                <a:latin typeface="Arial" panose="020B0604020202020204" pitchFamily="34" charset="0"/>
                <a:ea typeface="Whitney Office" charset="0"/>
                <a:cs typeface="Arial" panose="020B0604020202020204" pitchFamily="34" charset="0"/>
              </a:rPr>
              <a:t>biofeedback</a:t>
            </a:r>
          </a:p>
          <a:p>
            <a:pPr>
              <a:lnSpc>
                <a:spcPct val="150000"/>
              </a:lnSpc>
              <a:buFont typeface="Arial"/>
              <a:buAutoNum type="alphaUcPeriod"/>
            </a:pPr>
            <a:r>
              <a:rPr lang="en-US" sz="1600" dirty="0">
                <a:latin typeface="Arial" panose="020B0604020202020204" pitchFamily="34" charset="0"/>
                <a:ea typeface="Whitney Office" charset="0"/>
                <a:cs typeface="Arial" panose="020B0604020202020204" pitchFamily="34" charset="0"/>
              </a:rPr>
              <a:t>flooding</a:t>
            </a:r>
          </a:p>
          <a:p>
            <a:pPr>
              <a:lnSpc>
                <a:spcPct val="150000"/>
              </a:lnSpc>
              <a:buFont typeface="Arial"/>
              <a:buAutoNum type="alphaUcPeriod"/>
            </a:pPr>
            <a:endParaRPr lang="en-US" sz="1600" dirty="0">
              <a:latin typeface="Arial" panose="020B0604020202020204" pitchFamily="34" charset="0"/>
              <a:ea typeface="Whitney Office" charset="0"/>
              <a:cs typeface="Arial" panose="020B0604020202020204" pitchFamily="34" charset="0"/>
            </a:endParaRPr>
          </a:p>
        </p:txBody>
      </p:sp>
    </p:spTree>
    <p:extLst>
      <p:ext uri="{BB962C8B-B14F-4D97-AF65-F5344CB8AC3E}">
        <p14:creationId xmlns:p14="http://schemas.microsoft.com/office/powerpoint/2010/main" val="1710428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92810" y="1374175"/>
            <a:ext cx="8389590" cy="4525963"/>
          </a:xfrm>
        </p:spPr>
        <p:txBody>
          <a:bodyPr>
            <a:noAutofit/>
          </a:bodyPr>
          <a:lstStyle/>
          <a:p>
            <a:pPr marL="0" indent="0">
              <a:buNone/>
            </a:pPr>
            <a:r>
              <a:rPr lang="en-US" sz="1600" dirty="0">
                <a:latin typeface="Arial" panose="020B0604020202020204" pitchFamily="34" charset="0"/>
                <a:ea typeface="Whitney Office" charset="0"/>
                <a:cs typeface="Arial" panose="020B0604020202020204" pitchFamily="34" charset="0"/>
              </a:rPr>
              <a:t>Anxiety disorders can be managed with a group of drugs known as benzodiazepines. Benzodiazepines imitate the activity of the neurotransmitter, gamma-amino butyric acid (GABA). </a:t>
            </a:r>
          </a:p>
          <a:p>
            <a:pPr marL="0" indent="0">
              <a:buNone/>
            </a:pPr>
            <a:endParaRPr lang="en-US" sz="1600" dirty="0">
              <a:latin typeface="Arial" panose="020B0604020202020204" pitchFamily="34" charset="0"/>
              <a:ea typeface="Whitney Office" charset="0"/>
              <a:cs typeface="Arial" panose="020B0604020202020204" pitchFamily="34" charset="0"/>
            </a:endParaRPr>
          </a:p>
          <a:p>
            <a:pPr marL="0" indent="0">
              <a:buNone/>
            </a:pPr>
            <a:r>
              <a:rPr lang="en-US" sz="1600" dirty="0">
                <a:latin typeface="Arial" panose="020B0604020202020204" pitchFamily="34" charset="0"/>
                <a:ea typeface="Whitney Office" charset="0"/>
                <a:cs typeface="Arial" panose="020B0604020202020204" pitchFamily="34" charset="0"/>
              </a:rPr>
              <a:t>Benzodiazepines work by: </a:t>
            </a:r>
          </a:p>
          <a:p>
            <a:pPr marL="0" indent="0">
              <a:buNone/>
            </a:pPr>
            <a:endParaRPr lang="en-US" sz="1600" dirty="0">
              <a:latin typeface="Arial" panose="020B0604020202020204" pitchFamily="34" charset="0"/>
              <a:ea typeface="Whitney Office" charset="0"/>
              <a:cs typeface="Arial" panose="020B0604020202020204" pitchFamily="34" charset="0"/>
            </a:endParaRPr>
          </a:p>
          <a:p>
            <a:pPr>
              <a:buFont typeface="Arial"/>
              <a:buAutoNum type="alphaUcPeriod"/>
            </a:pPr>
            <a:r>
              <a:rPr lang="en-US" sz="1600" dirty="0">
                <a:latin typeface="Arial" panose="020B0604020202020204" pitchFamily="34" charset="0"/>
                <a:ea typeface="Whitney Office" charset="0"/>
                <a:cs typeface="Arial" panose="020B0604020202020204" pitchFamily="34" charset="0"/>
              </a:rPr>
              <a:t>activating post-synaptic neurons in the brain to calm the body and reduce arousal. </a:t>
            </a:r>
          </a:p>
          <a:p>
            <a:pPr>
              <a:buAutoNum type="alphaUcPeriod"/>
            </a:pPr>
            <a:r>
              <a:rPr lang="en-US" sz="1600" dirty="0">
                <a:latin typeface="Arial" panose="020B0604020202020204" pitchFamily="34" charset="0"/>
                <a:ea typeface="Whitney Office" charset="0"/>
                <a:cs typeface="Arial" panose="020B0604020202020204" pitchFamily="34" charset="0"/>
              </a:rPr>
              <a:t>activating post-synaptic neurons in the brain to activate the body and increase arousal. </a:t>
            </a:r>
          </a:p>
          <a:p>
            <a:pPr>
              <a:buAutoNum type="alphaUcPeriod"/>
            </a:pPr>
            <a:r>
              <a:rPr lang="en-US" sz="1600" dirty="0">
                <a:latin typeface="Arial" panose="020B0604020202020204" pitchFamily="34" charset="0"/>
                <a:ea typeface="Whitney Office" charset="0"/>
                <a:cs typeface="Arial" panose="020B0604020202020204" pitchFamily="34" charset="0"/>
              </a:rPr>
              <a:t>inhibiting post-synaptic neurons in the brain to calm the body and reduce arousal. </a:t>
            </a:r>
          </a:p>
          <a:p>
            <a:pPr>
              <a:buAutoNum type="alphaUcPeriod"/>
            </a:pPr>
            <a:r>
              <a:rPr lang="en-US" sz="1600" dirty="0">
                <a:latin typeface="Arial" panose="020B0604020202020204" pitchFamily="34" charset="0"/>
                <a:ea typeface="Whitney Office" charset="0"/>
                <a:cs typeface="Arial" panose="020B0604020202020204" pitchFamily="34" charset="0"/>
              </a:rPr>
              <a:t>inhibiting post-synaptic neurons in the brain to activate the body and increase arousal. </a:t>
            </a:r>
          </a:p>
        </p:txBody>
      </p:sp>
      <p:sp>
        <p:nvSpPr>
          <p:cNvPr id="6" name="Rectangle 5"/>
          <p:cNvSpPr/>
          <p:nvPr/>
        </p:nvSpPr>
        <p:spPr>
          <a:xfrm>
            <a:off x="5764474" y="6329279"/>
            <a:ext cx="2464136"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rPr>
              <a:t>(VCAA 2012 Exam Q33)</a:t>
            </a:r>
          </a:p>
        </p:txBody>
      </p:sp>
      <p:sp>
        <p:nvSpPr>
          <p:cNvPr id="7" name="Title 1"/>
          <p:cNvSpPr>
            <a:spLocks noGrp="1"/>
          </p:cNvSpPr>
          <p:nvPr>
            <p:ph type="title"/>
          </p:nvPr>
        </p:nvSpPr>
        <p:spPr>
          <a:xfrm>
            <a:off x="3192810" y="274638"/>
            <a:ext cx="8389589" cy="1143000"/>
          </a:xfrm>
        </p:spPr>
        <p:txBody>
          <a:bodyPr/>
          <a:lstStyle/>
          <a:p>
            <a:r>
              <a:rPr lang="en-US" dirty="0">
                <a:ea typeface="Whitney Office" charset="0"/>
                <a:cs typeface="Arial" panose="020B0604020202020204" pitchFamily="34" charset="0"/>
              </a:rPr>
              <a:t>Multiple choice activity</a:t>
            </a:r>
          </a:p>
        </p:txBody>
      </p:sp>
    </p:spTree>
    <p:extLst>
      <p:ext uri="{BB962C8B-B14F-4D97-AF65-F5344CB8AC3E}">
        <p14:creationId xmlns:p14="http://schemas.microsoft.com/office/powerpoint/2010/main" val="2096507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764474" y="6329279"/>
            <a:ext cx="2464136"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rPr>
              <a:t>(VCAA 2012 Exam Q33)</a:t>
            </a:r>
          </a:p>
        </p:txBody>
      </p:sp>
      <p:sp>
        <p:nvSpPr>
          <p:cNvPr id="7" name="Title 1"/>
          <p:cNvSpPr>
            <a:spLocks noGrp="1"/>
          </p:cNvSpPr>
          <p:nvPr>
            <p:ph type="title"/>
          </p:nvPr>
        </p:nvSpPr>
        <p:spPr>
          <a:xfrm>
            <a:off x="3192810" y="274638"/>
            <a:ext cx="8389589" cy="1143000"/>
          </a:xfrm>
        </p:spPr>
        <p:txBody>
          <a:bodyPr/>
          <a:lstStyle/>
          <a:p>
            <a:r>
              <a:rPr lang="en-US" dirty="0">
                <a:ea typeface="Whitney Office" charset="0"/>
                <a:cs typeface="Arial" panose="020B0604020202020204" pitchFamily="34" charset="0"/>
              </a:rPr>
              <a:t>Multiple choice response</a:t>
            </a:r>
          </a:p>
        </p:txBody>
      </p:sp>
      <p:sp>
        <p:nvSpPr>
          <p:cNvPr id="8" name="Content Placeholder 2"/>
          <p:cNvSpPr txBox="1">
            <a:spLocks/>
          </p:cNvSpPr>
          <p:nvPr/>
        </p:nvSpPr>
        <p:spPr>
          <a:xfrm>
            <a:off x="3192810" y="1374175"/>
            <a:ext cx="8389590" cy="45259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dirty="0">
                <a:latin typeface="Arial" panose="020B0604020202020204" pitchFamily="34" charset="0"/>
                <a:ea typeface="Whitney Office" charset="0"/>
                <a:cs typeface="Arial" panose="020B0604020202020204" pitchFamily="34" charset="0"/>
              </a:rPr>
              <a:t>Anxiety disorders can be managed with a group of drugs known as benzodiazepines. Benzodiazepines imitate the activity of the neurotransmitter, gamma-amino butyric acid (GABA). </a:t>
            </a:r>
          </a:p>
          <a:p>
            <a:pPr marL="0" indent="0">
              <a:buFont typeface="Arial"/>
              <a:buNone/>
            </a:pPr>
            <a:endParaRPr lang="en-US" sz="1600" dirty="0">
              <a:latin typeface="Arial" panose="020B0604020202020204" pitchFamily="34" charset="0"/>
              <a:ea typeface="Whitney Office" charset="0"/>
              <a:cs typeface="Arial" panose="020B0604020202020204" pitchFamily="34" charset="0"/>
            </a:endParaRPr>
          </a:p>
          <a:p>
            <a:pPr marL="0" indent="0">
              <a:buFont typeface="Arial"/>
              <a:buNone/>
            </a:pPr>
            <a:r>
              <a:rPr lang="en-US" sz="1600" dirty="0">
                <a:latin typeface="Arial" panose="020B0604020202020204" pitchFamily="34" charset="0"/>
                <a:ea typeface="Whitney Office" charset="0"/>
                <a:cs typeface="Arial" panose="020B0604020202020204" pitchFamily="34" charset="0"/>
              </a:rPr>
              <a:t>Benzodiazepines work by: </a:t>
            </a:r>
          </a:p>
          <a:p>
            <a:pPr marL="0" indent="0">
              <a:buFont typeface="Arial"/>
              <a:buNone/>
            </a:pPr>
            <a:endParaRPr lang="en-US" sz="1600" dirty="0">
              <a:latin typeface="Arial" panose="020B0604020202020204" pitchFamily="34" charset="0"/>
              <a:ea typeface="Whitney Office" charset="0"/>
              <a:cs typeface="Arial" panose="020B0604020202020204" pitchFamily="34" charset="0"/>
            </a:endParaRPr>
          </a:p>
          <a:p>
            <a:pPr>
              <a:buFont typeface="Arial"/>
              <a:buAutoNum type="alphaUcPeriod"/>
            </a:pPr>
            <a:r>
              <a:rPr lang="en-US" sz="1600" dirty="0">
                <a:latin typeface="Arial" panose="020B0604020202020204" pitchFamily="34" charset="0"/>
                <a:ea typeface="Whitney Office" charset="0"/>
                <a:cs typeface="Arial" panose="020B0604020202020204" pitchFamily="34" charset="0"/>
              </a:rPr>
              <a:t>activating post-synaptic neurons in the brain to calm the body and reduce arousal. </a:t>
            </a:r>
          </a:p>
          <a:p>
            <a:pPr>
              <a:buFont typeface="Arial"/>
              <a:buAutoNum type="alphaUcPeriod"/>
            </a:pPr>
            <a:r>
              <a:rPr lang="en-US" sz="1600" dirty="0">
                <a:latin typeface="Arial" panose="020B0604020202020204" pitchFamily="34" charset="0"/>
                <a:ea typeface="Whitney Office" charset="0"/>
                <a:cs typeface="Arial" panose="020B0604020202020204" pitchFamily="34" charset="0"/>
              </a:rPr>
              <a:t>activating post-synaptic neurons in the brain to activate the body and increase arousal. </a:t>
            </a:r>
          </a:p>
          <a:p>
            <a:pPr>
              <a:buFont typeface="Arial"/>
              <a:buAutoNum type="alphaUcPeriod"/>
            </a:pPr>
            <a:r>
              <a:rPr lang="en-US" sz="1600" b="1" dirty="0">
                <a:solidFill>
                  <a:srgbClr val="448ABF"/>
                </a:solidFill>
                <a:latin typeface="Arial" panose="020B0604020202020204" pitchFamily="34" charset="0"/>
                <a:ea typeface="Whitney Office" charset="0"/>
                <a:cs typeface="Arial" panose="020B0604020202020204" pitchFamily="34" charset="0"/>
              </a:rPr>
              <a:t>inhibiting post-synaptic neurons in the brain to calm the body and reduce arousal. </a:t>
            </a:r>
          </a:p>
          <a:p>
            <a:pPr>
              <a:buFont typeface="Arial"/>
              <a:buAutoNum type="alphaUcPeriod"/>
            </a:pPr>
            <a:r>
              <a:rPr lang="en-US" sz="1600" dirty="0">
                <a:latin typeface="Arial" panose="020B0604020202020204" pitchFamily="34" charset="0"/>
                <a:ea typeface="Whitney Office" charset="0"/>
                <a:cs typeface="Arial" panose="020B0604020202020204" pitchFamily="34" charset="0"/>
              </a:rPr>
              <a:t>inhibiting post-synaptic neurons in the brain to activate the body and increase arousal. </a:t>
            </a:r>
          </a:p>
        </p:txBody>
      </p:sp>
    </p:spTree>
    <p:extLst>
      <p:ext uri="{BB962C8B-B14F-4D97-AF65-F5344CB8AC3E}">
        <p14:creationId xmlns:p14="http://schemas.microsoft.com/office/powerpoint/2010/main" val="15988002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idx="1"/>
          </p:nvPr>
        </p:nvSpPr>
        <p:spPr>
          <a:xfrm>
            <a:off x="3192810" y="1519460"/>
            <a:ext cx="8427691" cy="597017"/>
          </a:xfrm>
          <a:prstGeom prst="rect">
            <a:avLst/>
          </a:prstGeom>
        </p:spPr>
        <p:txBody>
          <a:bodyPr>
            <a:normAutofit/>
          </a:bodyPr>
          <a:lstStyle/>
          <a:p>
            <a:pPr marL="0" indent="0">
              <a:buNone/>
            </a:pPr>
            <a:r>
              <a:rPr lang="en-US" sz="1600" dirty="0">
                <a:latin typeface="Arial" panose="020B0604020202020204" pitchFamily="34" charset="0"/>
                <a:ea typeface="Whitney Office" charset="0"/>
                <a:cs typeface="Arial" panose="020B0604020202020204" pitchFamily="34" charset="0"/>
              </a:rPr>
              <a:t>What are the group of drugs called that mimic GABA in the brain? </a:t>
            </a:r>
          </a:p>
          <a:p>
            <a:pPr marL="0" indent="0">
              <a:spcBef>
                <a:spcPts val="0"/>
              </a:spcBef>
              <a:buSzTx/>
              <a:buFontTx/>
              <a:buNone/>
            </a:pPr>
            <a:endParaRPr sz="2400" dirty="0">
              <a:latin typeface="Arial" panose="020B0604020202020204" pitchFamily="34" charset="0"/>
              <a:cs typeface="Whitney Book"/>
            </a:endParaRPr>
          </a:p>
        </p:txBody>
      </p:sp>
      <p:sp>
        <p:nvSpPr>
          <p:cNvPr id="343"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sz="4000" dirty="0">
                <a:latin typeface="Arial" panose="020B0604020202020204" pitchFamily="34" charset="0"/>
                <a:sym typeface="Whitney"/>
              </a:rPr>
              <a:t>Fast five</a:t>
            </a:r>
            <a:r>
              <a:rPr lang="en-AU" sz="4000" dirty="0">
                <a:latin typeface="Arial" panose="020B0604020202020204" pitchFamily="34" charset="0"/>
                <a:sym typeface="Whitney"/>
              </a:rPr>
              <a:t>: Question 1</a:t>
            </a:r>
            <a:endParaRPr sz="4000" dirty="0">
              <a:latin typeface="Arial" panose="020B0604020202020204" pitchFamily="34" charset="0"/>
              <a:sym typeface="Whitney"/>
            </a:endParaRPr>
          </a:p>
        </p:txBody>
      </p:sp>
    </p:spTree>
    <p:extLst>
      <p:ext uri="{BB962C8B-B14F-4D97-AF65-F5344CB8AC3E}">
        <p14:creationId xmlns:p14="http://schemas.microsoft.com/office/powerpoint/2010/main" val="5727819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538"/>
            <a:ext cx="8389589" cy="1143000"/>
          </a:xfrm>
        </p:spPr>
        <p:txBody>
          <a:bodyPr>
            <a:normAutofit fontScale="90000"/>
          </a:bodyPr>
          <a:lstStyle/>
          <a:p>
            <a:r>
              <a:rPr lang="en-US" dirty="0"/>
              <a:t>THE FIGHT-FLIGHT-FREEZE RESPONSE</a:t>
            </a:r>
            <a:endParaRPr lang="en-US" dirty="0"/>
          </a:p>
        </p:txBody>
      </p:sp>
      <p:sp>
        <p:nvSpPr>
          <p:cNvPr id="3" name="Content Placeholder 2"/>
          <p:cNvSpPr>
            <a:spLocks noGrp="1"/>
          </p:cNvSpPr>
          <p:nvPr>
            <p:ph idx="1"/>
          </p:nvPr>
        </p:nvSpPr>
        <p:spPr>
          <a:xfrm>
            <a:off x="441434" y="1214821"/>
            <a:ext cx="11353800" cy="4932366"/>
          </a:xfrm>
        </p:spPr>
        <p:txBody>
          <a:bodyPr>
            <a:noAutofit/>
          </a:bodyPr>
          <a:lstStyle/>
          <a:p>
            <a:r>
              <a:rPr lang="en-US" sz="2000" dirty="0"/>
              <a:t>As discussed previously, our fight-flight-freeze response is important to our </a:t>
            </a:r>
            <a:r>
              <a:rPr lang="en-US" sz="2000" dirty="0" smtClean="0"/>
              <a:t>survival. It </a:t>
            </a:r>
            <a:r>
              <a:rPr lang="en-US" sz="2000" dirty="0"/>
              <a:t>provides us with an instant burst of energy to deal with danger in our </a:t>
            </a:r>
            <a:r>
              <a:rPr lang="en-US" sz="2000" dirty="0" smtClean="0"/>
              <a:t>environment and </a:t>
            </a:r>
            <a:r>
              <a:rPr lang="en-US" sz="2000" dirty="0"/>
              <a:t>is controlled by the sympathetic branch of the autonomic nervous system. </a:t>
            </a:r>
            <a:endParaRPr lang="en-US" sz="2000" dirty="0" smtClean="0"/>
          </a:p>
          <a:p>
            <a:r>
              <a:rPr lang="en-US" sz="2000" dirty="0" smtClean="0"/>
              <a:t>Once</a:t>
            </a:r>
            <a:r>
              <a:rPr lang="en-US" sz="2000" dirty="0"/>
              <a:t> </a:t>
            </a:r>
            <a:r>
              <a:rPr lang="en-US" sz="2000" dirty="0" smtClean="0"/>
              <a:t>activated</a:t>
            </a:r>
            <a:r>
              <a:rPr lang="en-US" sz="2000" dirty="0"/>
              <a:t>, stress hormones such as adrenalin and noradrenalin are released into </a:t>
            </a:r>
            <a:r>
              <a:rPr lang="en-US" sz="2000" dirty="0" smtClean="0"/>
              <a:t>the bloodstream </a:t>
            </a:r>
            <a:r>
              <a:rPr lang="en-US" sz="2000" dirty="0"/>
              <a:t>to increase our heart rate and respiration rate, circulate more </a:t>
            </a:r>
            <a:r>
              <a:rPr lang="en-US" sz="2000" dirty="0" smtClean="0"/>
              <a:t>glucose through </a:t>
            </a:r>
            <a:r>
              <a:rPr lang="en-US" sz="2000" dirty="0"/>
              <a:t>our body for energy, improve focus and temporarily boost our stamina </a:t>
            </a:r>
            <a:r>
              <a:rPr lang="en-US" sz="2000" dirty="0" smtClean="0"/>
              <a:t>to either </a:t>
            </a:r>
            <a:r>
              <a:rPr lang="en-US" sz="2000" dirty="0"/>
              <a:t>fight the impending danger or flee to a safe place. </a:t>
            </a:r>
            <a:endParaRPr lang="en-US" sz="2000" dirty="0" smtClean="0"/>
          </a:p>
          <a:p>
            <a:r>
              <a:rPr lang="en-US" sz="2000" dirty="0" smtClean="0"/>
              <a:t>A </a:t>
            </a:r>
            <a:r>
              <a:rPr lang="en-US" sz="2000" dirty="0"/>
              <a:t>person with a </a:t>
            </a:r>
            <a:r>
              <a:rPr lang="en-US" sz="2000" dirty="0" smtClean="0">
                <a:solidFill>
                  <a:srgbClr val="FF0000"/>
                </a:solidFill>
              </a:rPr>
              <a:t>specific phobia </a:t>
            </a:r>
            <a:r>
              <a:rPr lang="en-US" sz="2000" dirty="0"/>
              <a:t>of spiders will experience an </a:t>
            </a:r>
            <a:r>
              <a:rPr lang="en-US" sz="2000" dirty="0">
                <a:solidFill>
                  <a:srgbClr val="FF0000"/>
                </a:solidFill>
              </a:rPr>
              <a:t>intense fight-flight-freeze response </a:t>
            </a:r>
            <a:r>
              <a:rPr lang="en-US" sz="2000" dirty="0"/>
              <a:t>when they </a:t>
            </a:r>
            <a:r>
              <a:rPr lang="en-US" sz="2000" dirty="0" smtClean="0"/>
              <a:t>see a </a:t>
            </a:r>
            <a:r>
              <a:rPr lang="en-US" sz="2000" dirty="0"/>
              <a:t>spider or a milder response by simply looking at a picture of one!</a:t>
            </a:r>
          </a:p>
          <a:p>
            <a:r>
              <a:rPr lang="en-US" sz="2000" dirty="0"/>
              <a:t>These symptoms can include:</a:t>
            </a:r>
          </a:p>
          <a:p>
            <a:pPr marL="0" indent="0">
              <a:buNone/>
            </a:pPr>
            <a:r>
              <a:rPr lang="en-US" sz="2000" dirty="0"/>
              <a:t>&gt; elevated blood </a:t>
            </a:r>
            <a:r>
              <a:rPr lang="en-US" sz="2000" dirty="0" smtClean="0"/>
              <a:t>pressure						&gt; </a:t>
            </a:r>
            <a:r>
              <a:rPr lang="en-US" sz="2000" dirty="0"/>
              <a:t>tremor (shaking in the hands)</a:t>
            </a:r>
          </a:p>
          <a:p>
            <a:pPr marL="0" indent="0">
              <a:buNone/>
            </a:pPr>
            <a:r>
              <a:rPr lang="en-US" sz="2000" dirty="0" smtClean="0"/>
              <a:t>&gt; </a:t>
            </a:r>
            <a:r>
              <a:rPr lang="en-US" sz="2000" dirty="0" err="1" smtClean="0"/>
              <a:t>Diarrhoea</a:t>
            </a:r>
            <a:r>
              <a:rPr lang="en-US" sz="2000" dirty="0"/>
              <a:t>	</a:t>
            </a:r>
            <a:r>
              <a:rPr lang="en-US" sz="2000" dirty="0" smtClean="0"/>
              <a:t>								&gt; </a:t>
            </a:r>
            <a:r>
              <a:rPr lang="en-US" sz="2000" dirty="0"/>
              <a:t>sweating</a:t>
            </a:r>
          </a:p>
          <a:p>
            <a:pPr marL="0" indent="0">
              <a:buNone/>
            </a:pPr>
            <a:r>
              <a:rPr lang="en-US" sz="2000" dirty="0" smtClean="0"/>
              <a:t>&gt; shortness </a:t>
            </a:r>
            <a:r>
              <a:rPr lang="en-US" sz="2000" dirty="0"/>
              <a:t>of </a:t>
            </a:r>
            <a:r>
              <a:rPr lang="en-US" sz="2000" dirty="0" smtClean="0"/>
              <a:t>breath 							&gt; dizziness.</a:t>
            </a:r>
            <a:endParaRPr lang="en-US" sz="2000" dirty="0"/>
          </a:p>
          <a:p>
            <a:pPr marL="0" indent="0">
              <a:buNone/>
            </a:pPr>
            <a:r>
              <a:rPr lang="en-US" sz="2000" dirty="0"/>
              <a:t>&gt; </a:t>
            </a:r>
            <a:r>
              <a:rPr lang="en-US" sz="2000" dirty="0" smtClean="0"/>
              <a:t>skin </a:t>
            </a:r>
            <a:r>
              <a:rPr lang="en-US" sz="2000" dirty="0"/>
              <a:t>sensation of prickling, burning or itching without identifiable physical </a:t>
            </a:r>
            <a:r>
              <a:rPr lang="en-US" sz="2000" dirty="0" smtClean="0"/>
              <a:t>cause</a:t>
            </a:r>
          </a:p>
          <a:p>
            <a:pPr marL="0" indent="0">
              <a:buNone/>
            </a:pPr>
            <a:r>
              <a:rPr lang="en-US" sz="2000" dirty="0"/>
              <a:t>&gt; palpitations (abnormally fast heartbeat that the person is aware of )</a:t>
            </a:r>
          </a:p>
          <a:p>
            <a:pPr>
              <a:buFont typeface="Wingdings" charset="2"/>
              <a:buChar char="Ø"/>
            </a:pPr>
            <a:endParaRPr lang="en-US" sz="2000" dirty="0"/>
          </a:p>
        </p:txBody>
      </p:sp>
    </p:spTree>
    <p:extLst>
      <p:ext uri="{BB962C8B-B14F-4D97-AF65-F5344CB8AC3E}">
        <p14:creationId xmlns:p14="http://schemas.microsoft.com/office/powerpoint/2010/main" val="5430678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92810" y="2111737"/>
            <a:ext cx="2108532" cy="4383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5" name="Rectangle 4"/>
          <p:cNvSpPr/>
          <p:nvPr/>
        </p:nvSpPr>
        <p:spPr>
          <a:xfrm>
            <a:off x="3192810" y="2624735"/>
            <a:ext cx="1640193" cy="338554"/>
          </a:xfrm>
          <a:prstGeom prst="rect">
            <a:avLst/>
          </a:prstGeom>
        </p:spPr>
        <p:txBody>
          <a:bodyPr wrap="none">
            <a:spAutoFit/>
          </a:bodyPr>
          <a:lstStyle/>
          <a:p>
            <a:r>
              <a:rPr lang="en-US" sz="1600" dirty="0" err="1">
                <a:latin typeface="Arial" panose="020B0604020202020204" pitchFamily="34" charset="0"/>
                <a:ea typeface="Whitney Office" charset="0"/>
                <a:cs typeface="Arial" panose="020B0604020202020204" pitchFamily="34" charset="0"/>
              </a:rPr>
              <a:t>Benzodiazapine</a:t>
            </a:r>
            <a:endParaRPr lang="en-US" sz="1600" dirty="0">
              <a:solidFill>
                <a:schemeClr val="tx1">
                  <a:lumMod val="95000"/>
                  <a:lumOff val="5000"/>
                </a:schemeClr>
              </a:solidFill>
              <a:latin typeface="Arial" panose="020B0604020202020204" pitchFamily="34" charset="0"/>
            </a:endParaRPr>
          </a:p>
        </p:txBody>
      </p:sp>
      <p:sp>
        <p:nvSpPr>
          <p:cNvPr id="7"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4000" dirty="0">
                <a:latin typeface="Arial" panose="020B0604020202020204" pitchFamily="34" charset="0"/>
                <a:sym typeface="Whitney"/>
              </a:rPr>
              <a:t>Question 1 </a:t>
            </a:r>
            <a:r>
              <a:rPr lang="en-AU" sz="4000" dirty="0">
                <a:solidFill>
                  <a:schemeClr val="bg1">
                    <a:lumMod val="75000"/>
                  </a:schemeClr>
                </a:solidFill>
                <a:latin typeface="Arial" panose="020B0604020202020204" pitchFamily="34" charset="0"/>
                <a:sym typeface="Whitney"/>
              </a:rPr>
              <a:t>(Response)</a:t>
            </a:r>
            <a:endParaRPr sz="4000" dirty="0">
              <a:solidFill>
                <a:schemeClr val="bg1">
                  <a:lumMod val="75000"/>
                </a:schemeClr>
              </a:solidFill>
              <a:latin typeface="Arial" panose="020B0604020202020204" pitchFamily="34" charset="0"/>
              <a:sym typeface="Whitney"/>
            </a:endParaRPr>
          </a:p>
        </p:txBody>
      </p:sp>
      <p:sp>
        <p:nvSpPr>
          <p:cNvPr id="9" name="Shape 342"/>
          <p:cNvSpPr txBox="1">
            <a:spLocks/>
          </p:cNvSpPr>
          <p:nvPr/>
        </p:nvSpPr>
        <p:spPr>
          <a:xfrm>
            <a:off x="3192810" y="1519460"/>
            <a:ext cx="8427691" cy="59701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latin typeface="Arial" panose="020B0604020202020204" pitchFamily="34" charset="0"/>
                <a:ea typeface="Whitney Office" charset="0"/>
                <a:cs typeface="Arial" panose="020B0604020202020204" pitchFamily="34" charset="0"/>
              </a:rPr>
              <a:t>What are the group of drugs called that mimic GABA in the brain? </a:t>
            </a:r>
          </a:p>
          <a:p>
            <a:pPr marL="0" indent="0">
              <a:spcBef>
                <a:spcPts val="0"/>
              </a:spcBef>
              <a:buFontTx/>
              <a:buNone/>
            </a:pPr>
            <a:endParaRPr lang="en-US" sz="2400" dirty="0">
              <a:latin typeface="Arial" panose="020B0604020202020204" pitchFamily="34" charset="0"/>
              <a:cs typeface="Whitney Book"/>
            </a:endParaRPr>
          </a:p>
        </p:txBody>
      </p:sp>
    </p:spTree>
    <p:extLst>
      <p:ext uri="{BB962C8B-B14F-4D97-AF65-F5344CB8AC3E}">
        <p14:creationId xmlns:p14="http://schemas.microsoft.com/office/powerpoint/2010/main" val="1724376533"/>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idx="1"/>
          </p:nvPr>
        </p:nvSpPr>
        <p:spPr>
          <a:xfrm>
            <a:off x="3192810" y="1510286"/>
            <a:ext cx="8427691" cy="698659"/>
          </a:xfrm>
          <a:prstGeom prst="rect">
            <a:avLst/>
          </a:prstGeom>
        </p:spPr>
        <p:txBody>
          <a:bodyPr>
            <a:normAutofit/>
          </a:bodyPr>
          <a:lstStyle/>
          <a:p>
            <a:pPr marL="0" indent="0">
              <a:buNone/>
            </a:pPr>
            <a:r>
              <a:rPr lang="en-US" sz="1600" dirty="0">
                <a:latin typeface="Arial" panose="020B0604020202020204" pitchFamily="34" charset="0"/>
                <a:ea typeface="Whitney Office" charset="0"/>
                <a:cs typeface="Arial" panose="020B0604020202020204" pitchFamily="34" charset="0"/>
              </a:rPr>
              <a:t>Drugs that block the brains </a:t>
            </a:r>
            <a:r>
              <a:rPr lang="en-US" sz="1600" dirty="0" err="1">
                <a:latin typeface="Arial" panose="020B0604020202020204" pitchFamily="34" charset="0"/>
                <a:ea typeface="Whitney Office" charset="0"/>
                <a:cs typeface="Arial" panose="020B0604020202020204" pitchFamily="34" charset="0"/>
              </a:rPr>
              <a:t>neuortransmitters</a:t>
            </a:r>
            <a:r>
              <a:rPr lang="en-US" sz="1600" dirty="0">
                <a:latin typeface="Arial" panose="020B0604020202020204" pitchFamily="34" charset="0"/>
                <a:ea typeface="Whitney Office" charset="0"/>
                <a:cs typeface="Arial" panose="020B0604020202020204" pitchFamily="34" charset="0"/>
              </a:rPr>
              <a:t> are known as what? </a:t>
            </a:r>
          </a:p>
          <a:p>
            <a:pPr marL="0" indent="0">
              <a:spcBef>
                <a:spcPts val="0"/>
              </a:spcBef>
              <a:buSzTx/>
              <a:buFontTx/>
              <a:buNone/>
            </a:pPr>
            <a:endParaRPr sz="2400" dirty="0">
              <a:latin typeface="Arial" panose="020B0604020202020204" pitchFamily="34" charset="0"/>
              <a:ea typeface="Whitney Office" charset="0"/>
              <a:cs typeface="Arial" panose="020B0604020202020204" pitchFamily="34" charset="0"/>
            </a:endParaRPr>
          </a:p>
        </p:txBody>
      </p:sp>
      <p:sp>
        <p:nvSpPr>
          <p:cNvPr id="4"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sz="4000" dirty="0">
                <a:latin typeface="Arial" panose="020B0604020202020204" pitchFamily="34" charset="0"/>
                <a:sym typeface="Whitney"/>
              </a:rPr>
              <a:t>Fast five</a:t>
            </a:r>
            <a:r>
              <a:rPr lang="en-AU" sz="4000" dirty="0">
                <a:latin typeface="Arial" panose="020B0604020202020204" pitchFamily="34" charset="0"/>
                <a:sym typeface="Whitney"/>
              </a:rPr>
              <a:t>: Question 2</a:t>
            </a:r>
            <a:endParaRPr sz="4000" dirty="0">
              <a:latin typeface="Arial" panose="020B0604020202020204" pitchFamily="34" charset="0"/>
              <a:sym typeface="Whitney"/>
            </a:endParaRPr>
          </a:p>
        </p:txBody>
      </p:sp>
    </p:spTree>
    <p:extLst>
      <p:ext uri="{BB962C8B-B14F-4D97-AF65-F5344CB8AC3E}">
        <p14:creationId xmlns:p14="http://schemas.microsoft.com/office/powerpoint/2010/main" val="137070413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92810" y="2094413"/>
            <a:ext cx="2108532" cy="4383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5" name="Rectangle 4"/>
          <p:cNvSpPr/>
          <p:nvPr/>
        </p:nvSpPr>
        <p:spPr>
          <a:xfrm>
            <a:off x="3192810" y="2607411"/>
            <a:ext cx="1152880" cy="584775"/>
          </a:xfrm>
          <a:prstGeom prst="rect">
            <a:avLst/>
          </a:prstGeom>
        </p:spPr>
        <p:txBody>
          <a:bodyPr wrap="none">
            <a:spAutoFit/>
          </a:bodyPr>
          <a:lstStyle/>
          <a:p>
            <a:r>
              <a:rPr lang="en-US" sz="1600" dirty="0">
                <a:latin typeface="Arial" panose="020B0604020202020204" pitchFamily="34" charset="0"/>
                <a:ea typeface="Whitney Office" charset="0"/>
                <a:cs typeface="Arial" panose="020B0604020202020204" pitchFamily="34" charset="0"/>
              </a:rPr>
              <a:t>Antagonist</a:t>
            </a:r>
          </a:p>
          <a:p>
            <a:endParaRPr lang="en-US" sz="1600" dirty="0">
              <a:solidFill>
                <a:schemeClr val="tx1">
                  <a:lumMod val="95000"/>
                  <a:lumOff val="5000"/>
                </a:schemeClr>
              </a:solidFill>
              <a:latin typeface="Arial" panose="020B0604020202020204" pitchFamily="34" charset="0"/>
              <a:ea typeface="Whitney Office" charset="0"/>
              <a:cs typeface="Arial" panose="020B0604020202020204" pitchFamily="34" charset="0"/>
            </a:endParaRPr>
          </a:p>
        </p:txBody>
      </p:sp>
      <p:sp>
        <p:nvSpPr>
          <p:cNvPr id="7" name="Shape 342"/>
          <p:cNvSpPr>
            <a:spLocks noGrp="1"/>
          </p:cNvSpPr>
          <p:nvPr>
            <p:ph idx="1"/>
          </p:nvPr>
        </p:nvSpPr>
        <p:spPr>
          <a:xfrm>
            <a:off x="3192810" y="1510286"/>
            <a:ext cx="8427691" cy="698659"/>
          </a:xfrm>
          <a:prstGeom prst="rect">
            <a:avLst/>
          </a:prstGeom>
        </p:spPr>
        <p:txBody>
          <a:bodyPr>
            <a:normAutofit/>
          </a:bodyPr>
          <a:lstStyle/>
          <a:p>
            <a:pPr marL="0" indent="0">
              <a:buNone/>
            </a:pPr>
            <a:r>
              <a:rPr lang="en-US" sz="1600" dirty="0">
                <a:latin typeface="Arial" panose="020B0604020202020204" pitchFamily="34" charset="0"/>
                <a:ea typeface="Whitney Office" charset="0"/>
                <a:cs typeface="Arial" panose="020B0604020202020204" pitchFamily="34" charset="0"/>
              </a:rPr>
              <a:t>Drugs that block the brains </a:t>
            </a:r>
            <a:r>
              <a:rPr lang="en-US" sz="1600" dirty="0" err="1">
                <a:latin typeface="Arial" panose="020B0604020202020204" pitchFamily="34" charset="0"/>
                <a:ea typeface="Whitney Office" charset="0"/>
                <a:cs typeface="Arial" panose="020B0604020202020204" pitchFamily="34" charset="0"/>
              </a:rPr>
              <a:t>neuortransmitters</a:t>
            </a:r>
            <a:r>
              <a:rPr lang="en-US" sz="1600" dirty="0">
                <a:latin typeface="Arial" panose="020B0604020202020204" pitchFamily="34" charset="0"/>
                <a:ea typeface="Whitney Office" charset="0"/>
                <a:cs typeface="Arial" panose="020B0604020202020204" pitchFamily="34" charset="0"/>
              </a:rPr>
              <a:t> are known as what? </a:t>
            </a:r>
          </a:p>
          <a:p>
            <a:pPr marL="0" indent="0">
              <a:spcBef>
                <a:spcPts val="0"/>
              </a:spcBef>
              <a:buSzTx/>
              <a:buFontTx/>
              <a:buNone/>
            </a:pPr>
            <a:endParaRPr sz="2400" dirty="0">
              <a:latin typeface="Arial" panose="020B0604020202020204" pitchFamily="34" charset="0"/>
              <a:ea typeface="Whitney Office" charset="0"/>
              <a:cs typeface="Arial" panose="020B0604020202020204" pitchFamily="34" charset="0"/>
            </a:endParaRPr>
          </a:p>
        </p:txBody>
      </p:sp>
      <p:sp>
        <p:nvSpPr>
          <p:cNvPr id="8"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4000" dirty="0">
                <a:latin typeface="Arial" panose="020B0604020202020204" pitchFamily="34" charset="0"/>
                <a:sym typeface="Whitney"/>
              </a:rPr>
              <a:t>Question 2 </a:t>
            </a:r>
            <a:r>
              <a:rPr lang="en-AU" sz="4000" dirty="0">
                <a:solidFill>
                  <a:schemeClr val="bg1">
                    <a:lumMod val="75000"/>
                  </a:schemeClr>
                </a:solidFill>
                <a:latin typeface="Arial" panose="020B0604020202020204" pitchFamily="34" charset="0"/>
                <a:sym typeface="Whitney"/>
              </a:rPr>
              <a:t>(Response)</a:t>
            </a:r>
            <a:endParaRPr sz="4000" dirty="0">
              <a:solidFill>
                <a:schemeClr val="bg1">
                  <a:lumMod val="75000"/>
                </a:schemeClr>
              </a:solidFill>
              <a:latin typeface="Arial" panose="020B0604020202020204" pitchFamily="34" charset="0"/>
              <a:sym typeface="Whitney"/>
            </a:endParaRPr>
          </a:p>
        </p:txBody>
      </p:sp>
    </p:spTree>
    <p:extLst>
      <p:ext uri="{BB962C8B-B14F-4D97-AF65-F5344CB8AC3E}">
        <p14:creationId xmlns:p14="http://schemas.microsoft.com/office/powerpoint/2010/main" val="1367382804"/>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idx="1"/>
          </p:nvPr>
        </p:nvSpPr>
        <p:spPr>
          <a:xfrm>
            <a:off x="3192810" y="1520560"/>
            <a:ext cx="8427691" cy="1006883"/>
          </a:xfrm>
          <a:prstGeom prst="rect">
            <a:avLst/>
          </a:prstGeom>
        </p:spPr>
        <p:txBody>
          <a:bodyPr>
            <a:normAutofit/>
          </a:bodyPr>
          <a:lstStyle/>
          <a:p>
            <a:pPr marL="0" indent="0">
              <a:buNone/>
            </a:pPr>
            <a:r>
              <a:rPr lang="en-US" sz="1600" dirty="0">
                <a:latin typeface="Arial" panose="020B0604020202020204" pitchFamily="34" charset="0"/>
                <a:ea typeface="Whitney Office" charset="0"/>
                <a:cs typeface="Arial" panose="020B0604020202020204" pitchFamily="34" charset="0"/>
              </a:rPr>
              <a:t>Which sort of factor is CBT? </a:t>
            </a:r>
          </a:p>
        </p:txBody>
      </p:sp>
      <p:sp>
        <p:nvSpPr>
          <p:cNvPr id="4"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sz="4000" dirty="0">
                <a:latin typeface="Arial" panose="020B0604020202020204" pitchFamily="34" charset="0"/>
                <a:sym typeface="Whitney"/>
              </a:rPr>
              <a:t>Fast five</a:t>
            </a:r>
            <a:r>
              <a:rPr lang="en-AU" sz="4000" dirty="0">
                <a:latin typeface="Arial" panose="020B0604020202020204" pitchFamily="34" charset="0"/>
                <a:sym typeface="Whitney"/>
              </a:rPr>
              <a:t>: Question 3</a:t>
            </a:r>
            <a:endParaRPr sz="4000" dirty="0">
              <a:latin typeface="Arial" panose="020B0604020202020204" pitchFamily="34" charset="0"/>
              <a:sym typeface="Whitney"/>
            </a:endParaRPr>
          </a:p>
        </p:txBody>
      </p:sp>
    </p:spTree>
    <p:extLst>
      <p:ext uri="{BB962C8B-B14F-4D97-AF65-F5344CB8AC3E}">
        <p14:creationId xmlns:p14="http://schemas.microsoft.com/office/powerpoint/2010/main" val="960167667"/>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92810" y="2149204"/>
            <a:ext cx="2108532" cy="4383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5" name="Rectangle 4"/>
          <p:cNvSpPr/>
          <p:nvPr/>
        </p:nvSpPr>
        <p:spPr>
          <a:xfrm>
            <a:off x="3192810" y="2662202"/>
            <a:ext cx="1435008" cy="338554"/>
          </a:xfrm>
          <a:prstGeom prst="rect">
            <a:avLst/>
          </a:prstGeom>
        </p:spPr>
        <p:txBody>
          <a:bodyPr wrap="none">
            <a:spAutoFit/>
          </a:bodyPr>
          <a:lstStyle/>
          <a:p>
            <a:r>
              <a:rPr lang="en-US" sz="1600" dirty="0">
                <a:latin typeface="Arial" panose="020B0604020202020204" pitchFamily="34" charset="0"/>
                <a:ea typeface="Whitney Office" charset="0"/>
                <a:cs typeface="Arial" panose="020B0604020202020204" pitchFamily="34" charset="0"/>
              </a:rPr>
              <a:t>Psychological</a:t>
            </a:r>
            <a:endParaRPr lang="en-US" sz="1600" dirty="0">
              <a:solidFill>
                <a:schemeClr val="tx1">
                  <a:lumMod val="95000"/>
                  <a:lumOff val="5000"/>
                </a:schemeClr>
              </a:solidFill>
              <a:latin typeface="Arial" panose="020B0604020202020204" pitchFamily="34" charset="0"/>
            </a:endParaRPr>
          </a:p>
        </p:txBody>
      </p:sp>
      <p:sp>
        <p:nvSpPr>
          <p:cNvPr id="7" name="Shape 342"/>
          <p:cNvSpPr>
            <a:spLocks noGrp="1"/>
          </p:cNvSpPr>
          <p:nvPr>
            <p:ph idx="1"/>
          </p:nvPr>
        </p:nvSpPr>
        <p:spPr>
          <a:xfrm>
            <a:off x="3192810" y="1520560"/>
            <a:ext cx="8427691" cy="513723"/>
          </a:xfrm>
          <a:prstGeom prst="rect">
            <a:avLst/>
          </a:prstGeom>
        </p:spPr>
        <p:txBody>
          <a:bodyPr>
            <a:normAutofit/>
          </a:bodyPr>
          <a:lstStyle/>
          <a:p>
            <a:pPr marL="0" indent="0">
              <a:buNone/>
            </a:pPr>
            <a:r>
              <a:rPr lang="en-US" sz="1600" dirty="0">
                <a:latin typeface="Arial" panose="020B0604020202020204" pitchFamily="34" charset="0"/>
                <a:ea typeface="Whitney Office" charset="0"/>
                <a:cs typeface="Arial" panose="020B0604020202020204" pitchFamily="34" charset="0"/>
              </a:rPr>
              <a:t>Which sort of factor is CBT? </a:t>
            </a:r>
          </a:p>
        </p:txBody>
      </p:sp>
      <p:sp>
        <p:nvSpPr>
          <p:cNvPr id="8"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4000" dirty="0">
                <a:latin typeface="Arial" panose="020B0604020202020204" pitchFamily="34" charset="0"/>
                <a:sym typeface="Whitney"/>
              </a:rPr>
              <a:t>Question 3 </a:t>
            </a:r>
            <a:r>
              <a:rPr lang="en-AU" sz="4000" dirty="0">
                <a:solidFill>
                  <a:schemeClr val="bg1">
                    <a:lumMod val="75000"/>
                  </a:schemeClr>
                </a:solidFill>
                <a:latin typeface="Arial" panose="020B0604020202020204" pitchFamily="34" charset="0"/>
                <a:sym typeface="Whitney"/>
              </a:rPr>
              <a:t>(Response)</a:t>
            </a:r>
            <a:endParaRPr sz="4000" dirty="0">
              <a:solidFill>
                <a:schemeClr val="bg1">
                  <a:lumMod val="75000"/>
                </a:schemeClr>
              </a:solidFill>
              <a:latin typeface="Arial" panose="020B0604020202020204" pitchFamily="34" charset="0"/>
              <a:sym typeface="Whitney"/>
            </a:endParaRPr>
          </a:p>
        </p:txBody>
      </p:sp>
    </p:spTree>
    <p:extLst>
      <p:ext uri="{BB962C8B-B14F-4D97-AF65-F5344CB8AC3E}">
        <p14:creationId xmlns:p14="http://schemas.microsoft.com/office/powerpoint/2010/main" val="1345855711"/>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idx="1"/>
          </p:nvPr>
        </p:nvSpPr>
        <p:spPr>
          <a:xfrm>
            <a:off x="3192810" y="1500012"/>
            <a:ext cx="8427691" cy="760304"/>
          </a:xfrm>
          <a:prstGeom prst="rect">
            <a:avLst/>
          </a:prstGeom>
        </p:spPr>
        <p:txBody>
          <a:bodyPr>
            <a:normAutofit/>
          </a:bodyPr>
          <a:lstStyle/>
          <a:p>
            <a:pPr marL="0" indent="0">
              <a:buNone/>
            </a:pPr>
            <a:r>
              <a:rPr lang="en-US" sz="1600" dirty="0">
                <a:latin typeface="Arial" panose="020B0604020202020204" pitchFamily="34" charset="0"/>
                <a:ea typeface="Whitney Office" charset="0"/>
                <a:cs typeface="Arial" panose="020B0604020202020204" pitchFamily="34" charset="0"/>
              </a:rPr>
              <a:t>Which learning principle is systematic </a:t>
            </a:r>
            <a:r>
              <a:rPr lang="en-US" sz="1600" dirty="0" err="1">
                <a:latin typeface="Arial" panose="020B0604020202020204" pitchFamily="34" charset="0"/>
                <a:ea typeface="Whitney Office" charset="0"/>
                <a:cs typeface="Arial" panose="020B0604020202020204" pitchFamily="34" charset="0"/>
              </a:rPr>
              <a:t>desensitisation</a:t>
            </a:r>
            <a:r>
              <a:rPr lang="en-US" sz="1600" dirty="0">
                <a:latin typeface="Arial" panose="020B0604020202020204" pitchFamily="34" charset="0"/>
                <a:ea typeface="Whitney Office" charset="0"/>
                <a:cs typeface="Arial" panose="020B0604020202020204" pitchFamily="34" charset="0"/>
              </a:rPr>
              <a:t> based on? </a:t>
            </a:r>
          </a:p>
        </p:txBody>
      </p:sp>
      <p:sp>
        <p:nvSpPr>
          <p:cNvPr id="4"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sz="4000" dirty="0">
                <a:latin typeface="Arial" panose="020B0604020202020204" pitchFamily="34" charset="0"/>
                <a:sym typeface="Whitney"/>
              </a:rPr>
              <a:t>Fast five</a:t>
            </a:r>
            <a:r>
              <a:rPr lang="en-AU" sz="4000" dirty="0">
                <a:latin typeface="Arial" panose="020B0604020202020204" pitchFamily="34" charset="0"/>
                <a:sym typeface="Whitney"/>
              </a:rPr>
              <a:t>: Question 4</a:t>
            </a:r>
            <a:endParaRPr sz="4000" dirty="0">
              <a:latin typeface="Arial" panose="020B0604020202020204" pitchFamily="34" charset="0"/>
              <a:sym typeface="Whitney"/>
            </a:endParaRPr>
          </a:p>
        </p:txBody>
      </p:sp>
    </p:spTree>
    <p:extLst>
      <p:ext uri="{BB962C8B-B14F-4D97-AF65-F5344CB8AC3E}">
        <p14:creationId xmlns:p14="http://schemas.microsoft.com/office/powerpoint/2010/main" val="215551603"/>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92810" y="2041137"/>
            <a:ext cx="2108532" cy="4383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5" name="Rectangle 4"/>
          <p:cNvSpPr/>
          <p:nvPr/>
        </p:nvSpPr>
        <p:spPr>
          <a:xfrm>
            <a:off x="3192810" y="2554135"/>
            <a:ext cx="2151551" cy="338554"/>
          </a:xfrm>
          <a:prstGeom prst="rect">
            <a:avLst/>
          </a:prstGeom>
        </p:spPr>
        <p:txBody>
          <a:bodyPr wrap="none">
            <a:spAutoFit/>
          </a:bodyPr>
          <a:lstStyle/>
          <a:p>
            <a:r>
              <a:rPr lang="en-US" sz="1600" dirty="0">
                <a:latin typeface="Arial" panose="020B0604020202020204" pitchFamily="34" charset="0"/>
                <a:ea typeface="Whitney Office" charset="0"/>
                <a:cs typeface="Arial" panose="020B0604020202020204" pitchFamily="34" charset="0"/>
              </a:rPr>
              <a:t>Classical conditioning</a:t>
            </a:r>
          </a:p>
        </p:txBody>
      </p:sp>
      <p:sp>
        <p:nvSpPr>
          <p:cNvPr id="7" name="Shape 342"/>
          <p:cNvSpPr>
            <a:spLocks noGrp="1"/>
          </p:cNvSpPr>
          <p:nvPr>
            <p:ph idx="1"/>
          </p:nvPr>
        </p:nvSpPr>
        <p:spPr>
          <a:xfrm>
            <a:off x="3192810" y="1500012"/>
            <a:ext cx="8427691" cy="760304"/>
          </a:xfrm>
          <a:prstGeom prst="rect">
            <a:avLst/>
          </a:prstGeom>
        </p:spPr>
        <p:txBody>
          <a:bodyPr>
            <a:normAutofit/>
          </a:bodyPr>
          <a:lstStyle/>
          <a:p>
            <a:pPr marL="0" indent="0">
              <a:buNone/>
            </a:pPr>
            <a:r>
              <a:rPr lang="en-US" sz="1600" dirty="0">
                <a:latin typeface="Arial" panose="020B0604020202020204" pitchFamily="34" charset="0"/>
                <a:ea typeface="Whitney Office" charset="0"/>
                <a:cs typeface="Arial" panose="020B0604020202020204" pitchFamily="34" charset="0"/>
              </a:rPr>
              <a:t>Which learning principle is systematic </a:t>
            </a:r>
            <a:r>
              <a:rPr lang="en-US" sz="1600" dirty="0" err="1">
                <a:latin typeface="Arial" panose="020B0604020202020204" pitchFamily="34" charset="0"/>
                <a:ea typeface="Whitney Office" charset="0"/>
                <a:cs typeface="Arial" panose="020B0604020202020204" pitchFamily="34" charset="0"/>
              </a:rPr>
              <a:t>desensitisation</a:t>
            </a:r>
            <a:r>
              <a:rPr lang="en-US" sz="1600" dirty="0">
                <a:latin typeface="Arial" panose="020B0604020202020204" pitchFamily="34" charset="0"/>
                <a:ea typeface="Whitney Office" charset="0"/>
                <a:cs typeface="Arial" panose="020B0604020202020204" pitchFamily="34" charset="0"/>
              </a:rPr>
              <a:t> based on? </a:t>
            </a:r>
            <a:endParaRPr sz="2400" dirty="0">
              <a:latin typeface="Arial" panose="020B0604020202020204" pitchFamily="34" charset="0"/>
              <a:cs typeface="Whitney Book"/>
            </a:endParaRPr>
          </a:p>
        </p:txBody>
      </p:sp>
      <p:sp>
        <p:nvSpPr>
          <p:cNvPr id="8"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4000" dirty="0">
                <a:latin typeface="Arial" panose="020B0604020202020204" pitchFamily="34" charset="0"/>
                <a:sym typeface="Whitney"/>
              </a:rPr>
              <a:t>Question 4 </a:t>
            </a:r>
            <a:r>
              <a:rPr lang="en-AU" sz="4000" dirty="0">
                <a:solidFill>
                  <a:schemeClr val="bg1">
                    <a:lumMod val="75000"/>
                  </a:schemeClr>
                </a:solidFill>
                <a:latin typeface="Arial" panose="020B0604020202020204" pitchFamily="34" charset="0"/>
                <a:sym typeface="Whitney"/>
              </a:rPr>
              <a:t>(Response)</a:t>
            </a:r>
            <a:endParaRPr sz="4000" dirty="0">
              <a:solidFill>
                <a:schemeClr val="bg1">
                  <a:lumMod val="75000"/>
                </a:schemeClr>
              </a:solidFill>
              <a:latin typeface="Arial" panose="020B0604020202020204" pitchFamily="34" charset="0"/>
              <a:sym typeface="Whitney"/>
            </a:endParaRPr>
          </a:p>
        </p:txBody>
      </p:sp>
    </p:spTree>
    <p:extLst>
      <p:ext uri="{BB962C8B-B14F-4D97-AF65-F5344CB8AC3E}">
        <p14:creationId xmlns:p14="http://schemas.microsoft.com/office/powerpoint/2010/main" val="2118362779"/>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a:spLocks noGrp="1"/>
          </p:cNvSpPr>
          <p:nvPr>
            <p:ph idx="1"/>
          </p:nvPr>
        </p:nvSpPr>
        <p:spPr>
          <a:xfrm>
            <a:off x="3192810" y="1530833"/>
            <a:ext cx="8427691" cy="842497"/>
          </a:xfrm>
          <a:prstGeom prst="rect">
            <a:avLst/>
          </a:prstGeom>
        </p:spPr>
        <p:txBody>
          <a:bodyPr>
            <a:normAutofit/>
          </a:bodyPr>
          <a:lstStyle/>
          <a:p>
            <a:pPr marL="0" indent="0">
              <a:buNone/>
            </a:pPr>
            <a:r>
              <a:rPr lang="en-US" sz="1600" dirty="0">
                <a:latin typeface="Arial" panose="020B0604020202020204" pitchFamily="34" charset="0"/>
                <a:ea typeface="Whitney Office" charset="0"/>
                <a:cs typeface="Arial" panose="020B0604020202020204" pitchFamily="34" charset="0"/>
              </a:rPr>
              <a:t>Which for of factor in treating a phobia is psychoeducation for family? </a:t>
            </a:r>
          </a:p>
        </p:txBody>
      </p:sp>
      <p:sp>
        <p:nvSpPr>
          <p:cNvPr id="4"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sz="4000" dirty="0">
                <a:latin typeface="Arial" panose="020B0604020202020204" pitchFamily="34" charset="0"/>
                <a:sym typeface="Whitney"/>
              </a:rPr>
              <a:t>Fast five</a:t>
            </a:r>
            <a:r>
              <a:rPr lang="en-AU" sz="4000" dirty="0">
                <a:latin typeface="Arial" panose="020B0604020202020204" pitchFamily="34" charset="0"/>
                <a:sym typeface="Whitney"/>
              </a:rPr>
              <a:t>: Question 5</a:t>
            </a:r>
            <a:endParaRPr sz="4000" dirty="0">
              <a:latin typeface="Arial" panose="020B0604020202020204" pitchFamily="34" charset="0"/>
              <a:sym typeface="Whitney"/>
            </a:endParaRPr>
          </a:p>
        </p:txBody>
      </p:sp>
    </p:spTree>
    <p:extLst>
      <p:ext uri="{BB962C8B-B14F-4D97-AF65-F5344CB8AC3E}">
        <p14:creationId xmlns:p14="http://schemas.microsoft.com/office/powerpoint/2010/main" val="1708647925"/>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92810" y="2154151"/>
            <a:ext cx="2108532" cy="43835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Whitney Office" panose="02000000000000000000" pitchFamily="2"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Whitney Office" panose="02000000000000000000" pitchFamily="2"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Whitney Office" panose="02000000000000000000" pitchFamily="2"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Whitney Office" panose="02000000000000000000" pitchFamily="2"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rgbClr val="448ABF"/>
                </a:solidFill>
                <a:latin typeface="Arial" panose="020B0604020202020204" pitchFamily="34" charset="0"/>
              </a:rPr>
              <a:t>Answer:</a:t>
            </a:r>
          </a:p>
        </p:txBody>
      </p:sp>
      <p:sp>
        <p:nvSpPr>
          <p:cNvPr id="5" name="Rectangle 4"/>
          <p:cNvSpPr/>
          <p:nvPr/>
        </p:nvSpPr>
        <p:spPr>
          <a:xfrm>
            <a:off x="3192810" y="2667149"/>
            <a:ext cx="740908" cy="338554"/>
          </a:xfrm>
          <a:prstGeom prst="rect">
            <a:avLst/>
          </a:prstGeom>
        </p:spPr>
        <p:txBody>
          <a:bodyPr wrap="none">
            <a:spAutoFit/>
          </a:bodyPr>
          <a:lstStyle/>
          <a:p>
            <a:r>
              <a:rPr lang="en-US" sz="1600" dirty="0">
                <a:latin typeface="Arial" panose="020B0604020202020204" pitchFamily="34" charset="0"/>
                <a:ea typeface="Whitney Office" charset="0"/>
                <a:cs typeface="Arial" panose="020B0604020202020204" pitchFamily="34" charset="0"/>
              </a:rPr>
              <a:t>Social</a:t>
            </a:r>
          </a:p>
        </p:txBody>
      </p:sp>
      <p:sp>
        <p:nvSpPr>
          <p:cNvPr id="7" name="Shape 342"/>
          <p:cNvSpPr>
            <a:spLocks noGrp="1"/>
          </p:cNvSpPr>
          <p:nvPr>
            <p:ph idx="1"/>
          </p:nvPr>
        </p:nvSpPr>
        <p:spPr>
          <a:xfrm>
            <a:off x="3192810" y="1530833"/>
            <a:ext cx="8427691" cy="842497"/>
          </a:xfrm>
          <a:prstGeom prst="rect">
            <a:avLst/>
          </a:prstGeom>
        </p:spPr>
        <p:txBody>
          <a:bodyPr>
            <a:normAutofit/>
          </a:bodyPr>
          <a:lstStyle/>
          <a:p>
            <a:pPr marL="0" indent="0">
              <a:buNone/>
            </a:pPr>
            <a:r>
              <a:rPr lang="en-US" sz="1600" dirty="0">
                <a:latin typeface="Arial" panose="020B0604020202020204" pitchFamily="34" charset="0"/>
                <a:ea typeface="Whitney Office" charset="0"/>
                <a:cs typeface="Arial" panose="020B0604020202020204" pitchFamily="34" charset="0"/>
              </a:rPr>
              <a:t>Which for of factor in treating a phobia is psychoeducation for family? </a:t>
            </a:r>
          </a:p>
        </p:txBody>
      </p:sp>
      <p:sp>
        <p:nvSpPr>
          <p:cNvPr id="8" name="Shape 343"/>
          <p:cNvSpPr/>
          <p:nvPr/>
        </p:nvSpPr>
        <p:spPr>
          <a:xfrm>
            <a:off x="3192810" y="570283"/>
            <a:ext cx="8229601" cy="7794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a:defRPr sz="4000" b="1">
                <a:solidFill>
                  <a:srgbClr val="EE7860"/>
                </a:solidFill>
                <a:latin typeface="Whitney"/>
                <a:ea typeface="Whitney"/>
                <a:cs typeface="Whitney"/>
                <a:sym typeface="Whitney"/>
              </a:defRPr>
            </a:lvl1pPr>
          </a:lstStyle>
          <a:p>
            <a:pPr>
              <a:defRPr sz="4400">
                <a:latin typeface="Gotham Condensed"/>
                <a:ea typeface="Gotham Condensed"/>
                <a:cs typeface="Gotham Condensed"/>
                <a:sym typeface="Gotham Condensed"/>
              </a:defRPr>
            </a:pPr>
            <a:r>
              <a:rPr lang="en-AU" sz="4000" dirty="0">
                <a:latin typeface="Arial" panose="020B0604020202020204" pitchFamily="34" charset="0"/>
                <a:sym typeface="Whitney"/>
              </a:rPr>
              <a:t>Question 5 </a:t>
            </a:r>
            <a:r>
              <a:rPr lang="en-AU" sz="4000" dirty="0">
                <a:solidFill>
                  <a:schemeClr val="bg1">
                    <a:lumMod val="75000"/>
                  </a:schemeClr>
                </a:solidFill>
                <a:latin typeface="Arial" panose="020B0604020202020204" pitchFamily="34" charset="0"/>
                <a:sym typeface="Whitney"/>
              </a:rPr>
              <a:t>(Response)</a:t>
            </a:r>
            <a:endParaRPr sz="4000" dirty="0">
              <a:solidFill>
                <a:schemeClr val="bg1">
                  <a:lumMod val="75000"/>
                </a:schemeClr>
              </a:solidFill>
              <a:latin typeface="Arial" panose="020B0604020202020204" pitchFamily="34" charset="0"/>
              <a:sym typeface="Whitney"/>
            </a:endParaRPr>
          </a:p>
        </p:txBody>
      </p:sp>
    </p:spTree>
    <p:extLst>
      <p:ext uri="{BB962C8B-B14F-4D97-AF65-F5344CB8AC3E}">
        <p14:creationId xmlns:p14="http://schemas.microsoft.com/office/powerpoint/2010/main" val="1094347791"/>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92810" y="4158847"/>
            <a:ext cx="8139219" cy="1938992"/>
          </a:xfrm>
          <a:prstGeom prst="rect">
            <a:avLst/>
          </a:prstGeom>
        </p:spPr>
        <p:txBody>
          <a:bodyPr wrap="square" lIns="91440" tIns="45720" rIns="91440" bIns="45720">
            <a:spAutoFit/>
          </a:bodyPr>
          <a:lstStyle/>
          <a:p>
            <a:r>
              <a:rPr lang="en-US" sz="1500" b="1" dirty="0">
                <a:solidFill>
                  <a:prstClr val="black">
                    <a:lumMod val="95000"/>
                    <a:lumOff val="5000"/>
                  </a:prstClr>
                </a:solidFill>
                <a:latin typeface="Arial" panose="020B0604020202020204" pitchFamily="34" charset="0"/>
              </a:rPr>
              <a:t>Study design dot point:</a:t>
            </a:r>
          </a:p>
          <a:p>
            <a:pPr marL="342900" indent="-342900">
              <a:spcAft>
                <a:spcPts val="600"/>
              </a:spcAft>
              <a:buFont typeface="Arial"/>
              <a:buChar char="•"/>
            </a:pPr>
            <a:r>
              <a:rPr lang="en-US" sz="1500" dirty="0">
                <a:solidFill>
                  <a:prstClr val="black"/>
                </a:solidFill>
                <a:latin typeface="Arial" panose="020B0604020202020204" pitchFamily="34" charset="0"/>
              </a:rPr>
              <a:t>evidence-based interventions and their use for specific phobia with reference to: the use of short-acting anti-anxiety benzodiazepine agents (gamma amino butyric acid [GABA] antagonists) in the management of phobic anxiety and relaxation techniques including breathing retraining and exercise (biological); the use of cognitive behavioural therapy (CBT) and systematic </a:t>
            </a:r>
            <a:r>
              <a:rPr lang="en-US" sz="1500" dirty="0" err="1">
                <a:solidFill>
                  <a:prstClr val="black"/>
                </a:solidFill>
                <a:latin typeface="Arial" panose="020B0604020202020204" pitchFamily="34" charset="0"/>
              </a:rPr>
              <a:t>desensitisation</a:t>
            </a:r>
            <a:r>
              <a:rPr lang="en-US" sz="1500" dirty="0">
                <a:solidFill>
                  <a:prstClr val="black"/>
                </a:solidFill>
                <a:latin typeface="Arial" panose="020B0604020202020204" pitchFamily="34" charset="0"/>
              </a:rPr>
              <a:t> as psychotherapeutic treatments of phobia (psychological); psychoeducation for families/supporters with reference to challenging unrealistic or anxious thoughts and not encouraging avoidance </a:t>
            </a:r>
            <a:r>
              <a:rPr lang="en-US" sz="1500" dirty="0" err="1">
                <a:solidFill>
                  <a:prstClr val="black"/>
                </a:solidFill>
                <a:latin typeface="Arial" panose="020B0604020202020204" pitchFamily="34" charset="0"/>
              </a:rPr>
              <a:t>behaviours</a:t>
            </a:r>
            <a:r>
              <a:rPr lang="en-US" sz="1500" dirty="0">
                <a:solidFill>
                  <a:prstClr val="black"/>
                </a:solidFill>
                <a:latin typeface="Arial" panose="020B0604020202020204" pitchFamily="34" charset="0"/>
              </a:rPr>
              <a:t> (social).</a:t>
            </a:r>
          </a:p>
        </p:txBody>
      </p:sp>
      <p:sp>
        <p:nvSpPr>
          <p:cNvPr id="11" name="TextBox 10"/>
          <p:cNvSpPr txBox="1"/>
          <p:nvPr/>
        </p:nvSpPr>
        <p:spPr>
          <a:xfrm>
            <a:off x="3192810" y="1214022"/>
            <a:ext cx="8922986" cy="2800767"/>
          </a:xfrm>
          <a:prstGeom prst="rect">
            <a:avLst/>
          </a:prstGeom>
          <a:noFill/>
        </p:spPr>
        <p:txBody>
          <a:bodyPr wrap="square" lIns="91440" tIns="45720" rIns="91440" bIns="45720" rtlCol="0">
            <a:spAutoFit/>
          </a:bodyPr>
          <a:lstStyle/>
          <a:p>
            <a:pPr defTabSz="609555"/>
            <a:r>
              <a:rPr lang="en-US" sz="8000" cap="all" dirty="0">
                <a:solidFill>
                  <a:srgbClr val="EE7860"/>
                </a:solidFill>
                <a:latin typeface="Impact" panose="020B0806030902050204" pitchFamily="34" charset="0"/>
                <a:cs typeface="Gotham Condensed Bold" pitchFamily="50" charset="0"/>
                <a:sym typeface="Arial"/>
                <a:rtl val="0"/>
              </a:rPr>
              <a:t>Interventions: Phobia</a:t>
            </a:r>
          </a:p>
          <a:p>
            <a:pPr defTabSz="609555"/>
            <a:r>
              <a:rPr lang="en-US" sz="1600" dirty="0">
                <a:solidFill>
                  <a:srgbClr val="2B3439"/>
                </a:solidFill>
                <a:latin typeface="Arial" panose="020B0604020202020204" pitchFamily="34" charset="0"/>
                <a:cs typeface="Gotham Condensed Bold" pitchFamily="50" charset="0"/>
                <a:sym typeface="Arial"/>
                <a:rtl val="0"/>
              </a:rPr>
              <a:t>Presented by Kristy Kendall</a:t>
            </a:r>
          </a:p>
        </p:txBody>
      </p:sp>
      <p:sp>
        <p:nvSpPr>
          <p:cNvPr id="5" name="Shape 124"/>
          <p:cNvSpPr/>
          <p:nvPr/>
        </p:nvSpPr>
        <p:spPr>
          <a:xfrm>
            <a:off x="3279438" y="639077"/>
            <a:ext cx="2756522" cy="43088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609570">
              <a:defRPr sz="2400" b="1">
                <a:solidFill>
                  <a:srgbClr val="2B3439"/>
                </a:solidFill>
                <a:latin typeface="Gotham Condensed"/>
                <a:ea typeface="Gotham Condensed"/>
                <a:cs typeface="Gotham Condensed"/>
                <a:sym typeface="Gotham Condensed"/>
              </a:defRPr>
            </a:lvl1pPr>
          </a:lstStyle>
          <a:p>
            <a:pPr>
              <a:defRPr sz="1800" b="0">
                <a:solidFill>
                  <a:srgbClr val="000000"/>
                </a:solidFill>
                <a:latin typeface="Calibri"/>
                <a:ea typeface="Calibri"/>
                <a:cs typeface="Calibri"/>
                <a:sym typeface="Calibri"/>
              </a:defRPr>
            </a:pPr>
            <a:r>
              <a:rPr sz="2200" b="0" dirty="0">
                <a:solidFill>
                  <a:srgbClr val="000000"/>
                </a:solidFill>
                <a:latin typeface="Impact" panose="020B0806030902050204" pitchFamily="34" charset="0"/>
                <a:ea typeface="Calibri"/>
                <a:cs typeface="Gotham Condensed Bold" pitchFamily="50" charset="0"/>
                <a:sym typeface="Calibri"/>
              </a:rPr>
              <a:t>VCE </a:t>
            </a:r>
            <a:r>
              <a:rPr lang="en-AU" sz="2200" b="0" dirty="0">
                <a:solidFill>
                  <a:srgbClr val="000000"/>
                </a:solidFill>
                <a:latin typeface="Impact" panose="020B0806030902050204" pitchFamily="34" charset="0"/>
                <a:ea typeface="Calibri"/>
                <a:cs typeface="Gotham Condensed Bold" pitchFamily="50" charset="0"/>
                <a:sym typeface="Calibri"/>
              </a:rPr>
              <a:t>PSYCHOLOGY U</a:t>
            </a:r>
            <a:r>
              <a:rPr sz="2200" b="0" dirty="0">
                <a:solidFill>
                  <a:srgbClr val="000000"/>
                </a:solidFill>
                <a:latin typeface="Impact" panose="020B0806030902050204" pitchFamily="34" charset="0"/>
                <a:ea typeface="Calibri"/>
                <a:cs typeface="Gotham Condensed Bold" pitchFamily="50" charset="0"/>
                <a:sym typeface="Calibri"/>
              </a:rPr>
              <a:t>NIT </a:t>
            </a:r>
            <a:r>
              <a:rPr lang="en-AU" sz="2200" b="0" dirty="0">
                <a:solidFill>
                  <a:srgbClr val="000000"/>
                </a:solidFill>
                <a:latin typeface="Impact" panose="020B0806030902050204" pitchFamily="34" charset="0"/>
                <a:ea typeface="Calibri"/>
                <a:cs typeface="Gotham Condensed Bold" pitchFamily="50" charset="0"/>
                <a:sym typeface="Calibri"/>
              </a:rPr>
              <a:t>4</a:t>
            </a:r>
            <a:endParaRPr sz="2200" b="0" dirty="0">
              <a:solidFill>
                <a:srgbClr val="000000"/>
              </a:solidFill>
              <a:latin typeface="Impact" panose="020B0806030902050204" pitchFamily="34" charset="0"/>
              <a:ea typeface="Calibri"/>
              <a:cs typeface="Gotham Condensed Bold" pitchFamily="50" charset="0"/>
              <a:sym typeface="Calibri"/>
            </a:endParaRPr>
          </a:p>
        </p:txBody>
      </p:sp>
    </p:spTree>
    <p:extLst>
      <p:ext uri="{BB962C8B-B14F-4D97-AF65-F5344CB8AC3E}">
        <p14:creationId xmlns:p14="http://schemas.microsoft.com/office/powerpoint/2010/main" val="234743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2738"/>
            <a:ext cx="9165021" cy="1143000"/>
          </a:xfrm>
        </p:spPr>
        <p:txBody>
          <a:bodyPr>
            <a:normAutofit fontScale="90000"/>
          </a:bodyPr>
          <a:lstStyle/>
          <a:p>
            <a:r>
              <a:rPr lang="en-US" dirty="0"/>
              <a:t>The role of the amygdala and hippocampus</a:t>
            </a:r>
            <a:endParaRPr lang="en-US" dirty="0"/>
          </a:p>
        </p:txBody>
      </p:sp>
      <p:sp>
        <p:nvSpPr>
          <p:cNvPr id="3" name="Content Placeholder 2"/>
          <p:cNvSpPr>
            <a:spLocks noGrp="1"/>
          </p:cNvSpPr>
          <p:nvPr>
            <p:ph idx="1"/>
          </p:nvPr>
        </p:nvSpPr>
        <p:spPr/>
        <p:txBody>
          <a:bodyPr>
            <a:normAutofit lnSpcReduction="10000"/>
          </a:bodyPr>
          <a:lstStyle/>
          <a:p>
            <a:r>
              <a:rPr lang="en-US" dirty="0"/>
              <a:t>the amygdala and hippocampus are located in the </a:t>
            </a:r>
            <a:r>
              <a:rPr lang="en-US" dirty="0" smtClean="0"/>
              <a:t>medial temporal </a:t>
            </a:r>
            <a:r>
              <a:rPr lang="en-US" dirty="0"/>
              <a:t>lobes of the brain and are part of the limbic system. </a:t>
            </a:r>
            <a:endParaRPr lang="en-US" dirty="0" smtClean="0"/>
          </a:p>
          <a:p>
            <a:r>
              <a:rPr lang="en-US" dirty="0" smtClean="0"/>
              <a:t>The </a:t>
            </a:r>
            <a:r>
              <a:rPr lang="en-US" dirty="0">
                <a:solidFill>
                  <a:srgbClr val="FF0000"/>
                </a:solidFill>
              </a:rPr>
              <a:t>amygdala</a:t>
            </a:r>
            <a:r>
              <a:rPr lang="en-US" dirty="0"/>
              <a:t> is vital </a:t>
            </a:r>
            <a:r>
              <a:rPr lang="en-US" dirty="0" smtClean="0"/>
              <a:t>in initiating </a:t>
            </a:r>
            <a:r>
              <a:rPr lang="en-US" dirty="0"/>
              <a:t>and processing </a:t>
            </a:r>
            <a:r>
              <a:rPr lang="en-US" dirty="0">
                <a:solidFill>
                  <a:srgbClr val="FF0000"/>
                </a:solidFill>
              </a:rPr>
              <a:t>emotional responses such as fear and in forming </a:t>
            </a:r>
            <a:r>
              <a:rPr lang="en-US" dirty="0" smtClean="0">
                <a:solidFill>
                  <a:srgbClr val="FF0000"/>
                </a:solidFill>
              </a:rPr>
              <a:t>emotional memories</a:t>
            </a:r>
            <a:r>
              <a:rPr lang="en-US" dirty="0"/>
              <a:t>. </a:t>
            </a:r>
            <a:endParaRPr lang="en-US" dirty="0" smtClean="0"/>
          </a:p>
          <a:p>
            <a:r>
              <a:rPr lang="en-US" dirty="0"/>
              <a:t>I</a:t>
            </a:r>
            <a:r>
              <a:rPr lang="en-US" dirty="0" smtClean="0"/>
              <a:t>t </a:t>
            </a:r>
            <a:r>
              <a:rPr lang="en-US" dirty="0"/>
              <a:t>plays a critical role in anxiety disorders such as specific phobias.</a:t>
            </a:r>
          </a:p>
          <a:p>
            <a:r>
              <a:rPr lang="en-US" dirty="0"/>
              <a:t>The </a:t>
            </a:r>
            <a:r>
              <a:rPr lang="en-US" dirty="0">
                <a:solidFill>
                  <a:srgbClr val="FF0000"/>
                </a:solidFill>
              </a:rPr>
              <a:t>hippocampus</a:t>
            </a:r>
            <a:r>
              <a:rPr lang="en-US" dirty="0"/>
              <a:t> is involved in the </a:t>
            </a:r>
            <a:r>
              <a:rPr lang="en-US" dirty="0">
                <a:solidFill>
                  <a:srgbClr val="FF0000"/>
                </a:solidFill>
              </a:rPr>
              <a:t>formation of declarative memories </a:t>
            </a:r>
            <a:r>
              <a:rPr lang="en-US" dirty="0"/>
              <a:t>such </a:t>
            </a:r>
            <a:r>
              <a:rPr lang="en-US" dirty="0" smtClean="0"/>
              <a:t>as information </a:t>
            </a:r>
            <a:r>
              <a:rPr lang="en-US" dirty="0"/>
              <a:t>about the world, facts and knowledge, and episodic (</a:t>
            </a:r>
            <a:r>
              <a:rPr lang="en-US" dirty="0" smtClean="0"/>
              <a:t>autobiographical) memories</a:t>
            </a:r>
            <a:r>
              <a:rPr lang="en-US" dirty="0"/>
              <a:t>.</a:t>
            </a:r>
            <a:endParaRPr lang="en-US" dirty="0"/>
          </a:p>
        </p:txBody>
      </p:sp>
    </p:spTree>
    <p:extLst>
      <p:ext uri="{BB962C8B-B14F-4D97-AF65-F5344CB8AC3E}">
        <p14:creationId xmlns:p14="http://schemas.microsoft.com/office/powerpoint/2010/main" val="12346685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343474" y="5877276"/>
            <a:ext cx="7978924" cy="830997"/>
          </a:xfrm>
          <a:prstGeom prst="rect">
            <a:avLst/>
          </a:prstGeom>
        </p:spPr>
        <p:txBody>
          <a:bodyPr wrap="square">
            <a:spAutoFit/>
          </a:bodyPr>
          <a:lstStyle/>
          <a:p>
            <a:pPr lvl="3" algn="ctr" fontAlgn="base"/>
            <a:r>
              <a:rPr lang="en-AU" sz="1200" dirty="0">
                <a:solidFill>
                  <a:prstClr val="white">
                    <a:lumMod val="50000"/>
                  </a:prstClr>
                </a:solidFill>
                <a:latin typeface="Arial" panose="020B0604020202020204" pitchFamily="34" charset="0"/>
                <a:cs typeface="Whitney Book"/>
              </a:rPr>
              <a:t>We do our best to make these slides comprehensive and up-to-date, however there may be errors. </a:t>
            </a:r>
          </a:p>
          <a:p>
            <a:pPr lvl="3" algn="ctr" fontAlgn="base"/>
            <a:r>
              <a:rPr lang="en-AU" sz="1200" dirty="0">
                <a:solidFill>
                  <a:prstClr val="white">
                    <a:lumMod val="50000"/>
                  </a:prstClr>
                </a:solidFill>
                <a:latin typeface="Arial" panose="020B0604020202020204" pitchFamily="34" charset="0"/>
                <a:cs typeface="Whitney Book"/>
              </a:rPr>
              <a:t>We'd appreciate it if you pointed these out to us!</a:t>
            </a:r>
          </a:p>
          <a:p>
            <a:pPr algn="ctr"/>
            <a:endParaRPr lang="en-AU" sz="1200" dirty="0">
              <a:solidFill>
                <a:prstClr val="white">
                  <a:lumMod val="50000"/>
                </a:prstClr>
              </a:solidFill>
              <a:latin typeface="Arial" panose="020B0604020202020204" pitchFamily="34" charset="0"/>
              <a:cs typeface="Whitney Book"/>
            </a:endParaRPr>
          </a:p>
        </p:txBody>
      </p:sp>
      <p:sp>
        <p:nvSpPr>
          <p:cNvPr id="6" name="Rectangle 5"/>
          <p:cNvSpPr/>
          <p:nvPr/>
        </p:nvSpPr>
        <p:spPr>
          <a:xfrm>
            <a:off x="1979712" y="2489086"/>
            <a:ext cx="8232576" cy="1569660"/>
          </a:xfrm>
          <a:prstGeom prst="rect">
            <a:avLst/>
          </a:prstGeom>
        </p:spPr>
        <p:txBody>
          <a:bodyPr wrap="square">
            <a:spAutoFit/>
          </a:bodyPr>
          <a:lstStyle/>
          <a:p>
            <a:pPr algn="ctr"/>
            <a:r>
              <a:rPr lang="en-AU" sz="1600" dirty="0">
                <a:solidFill>
                  <a:prstClr val="black"/>
                </a:solidFill>
                <a:latin typeface="Arial" panose="020B0604020202020204" pitchFamily="34" charset="0"/>
              </a:rPr>
              <a:t>The copyright in substantial portions of this material is owned by the Victorian Curriculum and Assessment Authority. Used with permission. The VCAA does not endorse this product and makes no warranties regarding the correctness or accuracy of its content. To the extent permitted by law, the VCAA excludes all liability for any loss or damage suffered or incurred as a result of accessing, using or relying on the content. Current and past VCAA exams and related content can be accessed directly at </a:t>
            </a:r>
            <a:r>
              <a:rPr lang="en-AU" sz="1600" dirty="0">
                <a:solidFill>
                  <a:prstClr val="black"/>
                </a:solidFill>
                <a:latin typeface="Arial" panose="020B0604020202020204" pitchFamily="34" charset="0"/>
                <a:hlinkClick r:id="rId2"/>
              </a:rPr>
              <a:t>www.vcaa.vic.edu.au</a:t>
            </a:r>
            <a:endParaRPr lang="en-AU" sz="1600" dirty="0">
              <a:solidFill>
                <a:prstClr val="black"/>
              </a:solidFill>
              <a:latin typeface="Arial" panose="020B0604020202020204" pitchFamily="34" charset="0"/>
            </a:endParaRPr>
          </a:p>
        </p:txBody>
      </p:sp>
      <p:pic>
        <p:nvPicPr>
          <p:cNvPr id="7" name="Picture 4" descr="C:\Users\ToD Recoding Laptop\Desktop\stock assets\Logo_Edrolo_Trans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1241"/>
            <a:ext cx="7620000" cy="2295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90094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358" y="304800"/>
            <a:ext cx="8053642" cy="6316663"/>
          </a:xfrm>
        </p:spPr>
      </p:pic>
    </p:spTree>
    <p:extLst>
      <p:ext uri="{BB962C8B-B14F-4D97-AF65-F5344CB8AC3E}">
        <p14:creationId xmlns:p14="http://schemas.microsoft.com/office/powerpoint/2010/main" val="1701913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42901"/>
            <a:ext cx="10972800" cy="5783266"/>
          </a:xfrm>
        </p:spPr>
        <p:txBody>
          <a:bodyPr>
            <a:normAutofit/>
          </a:bodyPr>
          <a:lstStyle/>
          <a:p>
            <a:r>
              <a:rPr lang="en-US" dirty="0"/>
              <a:t>So, when a person experiences a frightening event, information from all </a:t>
            </a:r>
            <a:r>
              <a:rPr lang="en-US" dirty="0" smtClean="0"/>
              <a:t>the senses </a:t>
            </a:r>
            <a:r>
              <a:rPr lang="en-US" dirty="0"/>
              <a:t>is processed by the amygdala to become an emotion linked to the memory.</a:t>
            </a:r>
          </a:p>
          <a:p>
            <a:r>
              <a:rPr lang="en-US" dirty="0"/>
              <a:t>The memory of the frightening episode itself is consolidated by the </a:t>
            </a:r>
            <a:r>
              <a:rPr lang="en-US" dirty="0" smtClean="0"/>
              <a:t>hippocampus, to </a:t>
            </a:r>
            <a:r>
              <a:rPr lang="en-US" dirty="0"/>
              <a:t>form a conscious recollection – the more frightening the event, the stronger </a:t>
            </a:r>
            <a:r>
              <a:rPr lang="en-US" dirty="0" smtClean="0"/>
              <a:t>the memory</a:t>
            </a:r>
            <a:r>
              <a:rPr lang="en-US" dirty="0"/>
              <a:t>. </a:t>
            </a:r>
            <a:endParaRPr lang="en-US" dirty="0" smtClean="0"/>
          </a:p>
          <a:p>
            <a:r>
              <a:rPr lang="en-US" dirty="0" smtClean="0"/>
              <a:t>Importantly</a:t>
            </a:r>
            <a:r>
              <a:rPr lang="en-US" dirty="0"/>
              <a:t>, the </a:t>
            </a:r>
            <a:r>
              <a:rPr lang="en-US" dirty="0">
                <a:solidFill>
                  <a:srgbClr val="FF0000"/>
                </a:solidFill>
              </a:rPr>
              <a:t>amygdala is responsible for the formation and storage </a:t>
            </a:r>
            <a:r>
              <a:rPr lang="en-US" dirty="0" smtClean="0">
                <a:solidFill>
                  <a:srgbClr val="FF0000"/>
                </a:solidFill>
              </a:rPr>
              <a:t>of classically </a:t>
            </a:r>
            <a:r>
              <a:rPr lang="en-US" dirty="0">
                <a:solidFill>
                  <a:srgbClr val="FF0000"/>
                </a:solidFill>
              </a:rPr>
              <a:t>conditioned fear</a:t>
            </a:r>
            <a:r>
              <a:rPr lang="en-US" dirty="0"/>
              <a:t>. </a:t>
            </a:r>
            <a:endParaRPr lang="en-US" dirty="0" smtClean="0"/>
          </a:p>
          <a:p>
            <a:r>
              <a:rPr lang="en-US" dirty="0" smtClean="0"/>
              <a:t>So</a:t>
            </a:r>
            <a:r>
              <a:rPr lang="en-US" dirty="0"/>
              <a:t>, when the person is exposed to a similar stimulus, </a:t>
            </a:r>
            <a:r>
              <a:rPr lang="en-US" dirty="0" smtClean="0"/>
              <a:t>the amygdala </a:t>
            </a:r>
            <a:r>
              <a:rPr lang="en-US" dirty="0"/>
              <a:t>triggers the ‘emotion’ of fear and the </a:t>
            </a:r>
            <a:r>
              <a:rPr lang="en-US" dirty="0" smtClean="0"/>
              <a:t>fight-flight-freeze </a:t>
            </a:r>
            <a:r>
              <a:rPr lang="en-US" dirty="0"/>
              <a:t>response is initiated</a:t>
            </a:r>
            <a:endParaRPr lang="en-US" dirty="0"/>
          </a:p>
        </p:txBody>
      </p:sp>
    </p:spTree>
    <p:extLst>
      <p:ext uri="{BB962C8B-B14F-4D97-AF65-F5344CB8AC3E}">
        <p14:creationId xmlns:p14="http://schemas.microsoft.com/office/powerpoint/2010/main" val="1121888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11143</TotalTime>
  <Words>4451</Words>
  <Application>Microsoft Macintosh PowerPoint</Application>
  <PresentationFormat>Widescreen</PresentationFormat>
  <Paragraphs>392</Paragraphs>
  <Slides>70</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70</vt:i4>
      </vt:variant>
    </vt:vector>
  </HeadingPairs>
  <TitlesOfParts>
    <vt:vector size="81" baseType="lpstr">
      <vt:lpstr>Gotham Condensed</vt:lpstr>
      <vt:lpstr>Gotham Condensed Bold</vt:lpstr>
      <vt:lpstr>Helvetica Neue</vt:lpstr>
      <vt:lpstr>Impact</vt:lpstr>
      <vt:lpstr>Whitney</vt:lpstr>
      <vt:lpstr>Whitney Book</vt:lpstr>
      <vt:lpstr>Whitney Office</vt:lpstr>
      <vt:lpstr>Arial</vt:lpstr>
      <vt:lpstr>Calibri</vt:lpstr>
      <vt:lpstr>Wingdings</vt:lpstr>
      <vt:lpstr>Office Theme</vt:lpstr>
      <vt:lpstr> CONTRIBUTING FACTOTRS: PHOBIS’S </vt:lpstr>
      <vt:lpstr>Age of onset</vt:lpstr>
      <vt:lpstr>PowerPoint Presentation</vt:lpstr>
      <vt:lpstr>The biopsychosocial approach to specific phobia</vt:lpstr>
      <vt:lpstr>Contributing biological factors</vt:lpstr>
      <vt:lpstr>THE FIGHT-FLIGHT-FREEZE RESPONSE</vt:lpstr>
      <vt:lpstr>The role of the amygdala and hippocampus</vt:lpstr>
      <vt:lpstr>PowerPoint Presentation</vt:lpstr>
      <vt:lpstr>PowerPoint Presentation</vt:lpstr>
      <vt:lpstr>PowerPoint Presentation</vt:lpstr>
      <vt:lpstr>Biological Contributing Factors </vt:lpstr>
      <vt:lpstr>GABA AND GLUTAMATE</vt:lpstr>
      <vt:lpstr> GABA IN SUMMARY</vt:lpstr>
      <vt:lpstr>PowerPoint Presentation</vt:lpstr>
      <vt:lpstr>Long-term potentiation</vt:lpstr>
      <vt:lpstr>GENETIC PREDISPOSITION AND INHERITED VULNERABILITIES</vt:lpstr>
      <vt:lpstr>Contributing psychological factors</vt:lpstr>
      <vt:lpstr>THE BEHAVIOURAL MODEL</vt:lpstr>
      <vt:lpstr>PowerPoint Presentation</vt:lpstr>
      <vt:lpstr>PowerPoint Presentation</vt:lpstr>
      <vt:lpstr>THE COGNITIVE MODEL</vt:lpstr>
      <vt:lpstr>PowerPoint Presentation</vt:lpstr>
      <vt:lpstr>Cognitive bias</vt:lpstr>
      <vt:lpstr>Psychological Contributing Factors</vt:lpstr>
      <vt:lpstr>Contributing social factors</vt:lpstr>
      <vt:lpstr>ENVIRONMENTAL TRIGGERS</vt:lpstr>
      <vt:lpstr>PARENTAL MODELLING</vt:lpstr>
      <vt:lpstr>TRANSMISSION OF THREAT INFORMATION</vt:lpstr>
      <vt:lpstr>STIGMA AROUND SEEKING TREATMENT</vt:lpstr>
      <vt:lpstr>Social Contributing Factors</vt:lpstr>
      <vt:lpstr>Multiple choice activity </vt:lpstr>
      <vt:lpstr>Multiple choice response</vt:lpstr>
      <vt:lpstr>Fast five: Question 1 </vt:lpstr>
      <vt:lpstr>Fast five: Question 2 </vt:lpstr>
      <vt:lpstr>Fast five: Question 3 </vt:lpstr>
      <vt:lpstr>PowerPoint Presentation</vt:lpstr>
      <vt:lpstr>Evidence-based interventions</vt:lpstr>
      <vt:lpstr>PowerPoint Presentation</vt:lpstr>
      <vt:lpstr>Biological- Anti-anxiety medication</vt:lpstr>
      <vt:lpstr>PowerPoint Presentation</vt:lpstr>
      <vt:lpstr>PowerPoint Presentation</vt:lpstr>
      <vt:lpstr>PowerPoint Presentation</vt:lpstr>
      <vt:lpstr>Biological- Breathing retraining and exercise</vt:lpstr>
      <vt:lpstr>PowerPoint Presentation</vt:lpstr>
      <vt:lpstr>EXERCISE</vt:lpstr>
      <vt:lpstr>PowerPoint Presentation</vt:lpstr>
      <vt:lpstr>PowerPoint Presentation</vt:lpstr>
      <vt:lpstr>Psychological- Cognitive behavioural therapy</vt:lpstr>
      <vt:lpstr>Psychological- Systematic desensitization</vt:lpstr>
      <vt:lpstr>3 steps involved :</vt:lpstr>
      <vt:lpstr>PowerPoint Presentation</vt:lpstr>
      <vt:lpstr>Another example of graduated exposure - dogs</vt:lpstr>
      <vt:lpstr>PowerPoint Presentation</vt:lpstr>
      <vt:lpstr>PowerPoint Presentation</vt:lpstr>
      <vt:lpstr>Multiple choice activity</vt:lpstr>
      <vt:lpstr>Multiple choice response</vt:lpstr>
      <vt:lpstr>Multiple choice activity</vt:lpstr>
      <vt:lpstr>Multiple choice response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dc:creator>
  <cp:lastModifiedBy>Microsoft Office User</cp:lastModifiedBy>
  <cp:revision>202</cp:revision>
  <cp:lastPrinted>2016-09-22T10:34:29Z</cp:lastPrinted>
  <dcterms:modified xsi:type="dcterms:W3CDTF">2017-09-05T01:06:30Z</dcterms:modified>
</cp:coreProperties>
</file>