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5" r:id="rId2"/>
    <p:sldId id="286" r:id="rId3"/>
    <p:sldId id="287" r:id="rId4"/>
    <p:sldId id="316" r:id="rId5"/>
    <p:sldId id="326" r:id="rId6"/>
    <p:sldId id="313" r:id="rId7"/>
    <p:sldId id="314" r:id="rId8"/>
    <p:sldId id="323" r:id="rId9"/>
    <p:sldId id="325" r:id="rId10"/>
    <p:sldId id="324" r:id="rId11"/>
    <p:sldId id="289" r:id="rId12"/>
    <p:sldId id="290" r:id="rId13"/>
    <p:sldId id="297" r:id="rId14"/>
    <p:sldId id="306" r:id="rId15"/>
    <p:sldId id="302" r:id="rId16"/>
    <p:sldId id="307" r:id="rId17"/>
    <p:sldId id="303" r:id="rId18"/>
    <p:sldId id="308" r:id="rId19"/>
    <p:sldId id="304" r:id="rId20"/>
    <p:sldId id="309" r:id="rId21"/>
    <p:sldId id="305" r:id="rId22"/>
    <p:sldId id="310" r:id="rId23"/>
    <p:sldId id="299" r:id="rId24"/>
    <p:sldId id="318" r:id="rId25"/>
    <p:sldId id="320" r:id="rId26"/>
    <p:sldId id="321" r:id="rId27"/>
    <p:sldId id="322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65C3D9-E0BD-1344-A328-BF02693D20F2}">
          <p14:sldIdLst>
            <p14:sldId id="285"/>
            <p14:sldId id="286"/>
            <p14:sldId id="287"/>
            <p14:sldId id="316"/>
            <p14:sldId id="326"/>
            <p14:sldId id="313"/>
            <p14:sldId id="314"/>
            <p14:sldId id="323"/>
            <p14:sldId id="325"/>
            <p14:sldId id="324"/>
            <p14:sldId id="289"/>
            <p14:sldId id="290"/>
            <p14:sldId id="297"/>
            <p14:sldId id="306"/>
            <p14:sldId id="302"/>
            <p14:sldId id="307"/>
            <p14:sldId id="303"/>
            <p14:sldId id="308"/>
            <p14:sldId id="304"/>
            <p14:sldId id="309"/>
            <p14:sldId id="305"/>
            <p14:sldId id="310"/>
            <p14:sldId id="299"/>
            <p14:sldId id="318"/>
            <p14:sldId id="320"/>
            <p14:sldId id="321"/>
            <p14:sldId id="322"/>
            <p14:sldId id="319"/>
          </p14:sldIdLst>
        </p14:section>
        <p14:section name="Archive" id="{6A69D966-14B4-E947-9CFD-5EF15A7D01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dal McQuir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2B"/>
    <a:srgbClr val="3170C1"/>
    <a:srgbClr val="3E8BED"/>
    <a:srgbClr val="EE7860"/>
    <a:srgbClr val="448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95202" autoAdjust="0"/>
  </p:normalViewPr>
  <p:slideViewPr>
    <p:cSldViewPr snapToGrid="0">
      <p:cViewPr varScale="1">
        <p:scale>
          <a:sx n="110" d="100"/>
          <a:sy n="110" d="100"/>
        </p:scale>
        <p:origin x="7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9A5C1-ACBA-4D9F-BEC1-C8BF22D15729}" type="datetimeFigureOut">
              <a:rPr lang="en-AU" smtClean="0"/>
              <a:t>14/5/18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FD0C-1373-4FE3-832D-CF0F7B7E5E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46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DA40-2A86-E142-8988-55849811F4B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DA40-2A86-E142-8988-55849811F4B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1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4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en-AU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9B0D8-D3CF-5B4B-8C1C-EE789B498603}" type="slidenum">
              <a:rPr lang="en-AU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5867" y="8481142"/>
            <a:ext cx="54864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© Teacher Name &amp; </a:t>
            </a:r>
            <a:r>
              <a:rPr lang="en-AU" dirty="0" err="1">
                <a:solidFill>
                  <a:prstClr val="white">
                    <a:lumMod val="50000"/>
                  </a:prstClr>
                </a:solidFill>
              </a:rPr>
              <a:t>Edrolo</a:t>
            </a:r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2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5867" y="8481142"/>
            <a:ext cx="54864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© Teacher Name &amp; </a:t>
            </a:r>
            <a:r>
              <a:rPr lang="en-AU" dirty="0" err="1">
                <a:solidFill>
                  <a:prstClr val="white">
                    <a:lumMod val="50000"/>
                  </a:prstClr>
                </a:solidFill>
              </a:rPr>
              <a:t>Edrolo</a:t>
            </a:r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6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605867" y="8481142"/>
            <a:ext cx="54864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© Teacher Name &amp; </a:t>
            </a:r>
            <a:r>
              <a:rPr lang="en-AU" dirty="0" err="1">
                <a:solidFill>
                  <a:prstClr val="white">
                    <a:lumMod val="50000"/>
                  </a:prstClr>
                </a:solidFill>
              </a:rPr>
              <a:t>Edrolo</a:t>
            </a:r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809067" y="8684342"/>
            <a:ext cx="5486400" cy="486833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Teacher Name &amp; </a:t>
            </a:r>
            <a:r>
              <a:rPr lang="en-AU" sz="16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8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8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852" y="455613"/>
            <a:ext cx="10801349" cy="1143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3" y="1598615"/>
            <a:ext cx="10077451" cy="4539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 - Edrolo.png"/>
          <p:cNvPicPr>
            <a:picLocks noChangeAspect="1"/>
          </p:cNvPicPr>
          <p:nvPr userDrawn="1"/>
        </p:nvPicPr>
        <p:blipFill>
          <a:blip r:embed="rId1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8" y="6138494"/>
            <a:ext cx="2017167" cy="6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rgbClr val="EE7860"/>
          </a:solidFill>
          <a:latin typeface="Arial" panose="020B0604020202020204" pitchFamily="34" charset="0"/>
          <a:ea typeface="+mj-ea"/>
          <a:cs typeface="Gotham Condensed Bold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Olye1M0AwV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kU9MuM4lP18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2811" y="1585709"/>
            <a:ext cx="8638971" cy="241098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609555"/>
            <a:r>
              <a:rPr lang="en-US" sz="6600" cap="all" dirty="0">
                <a:solidFill>
                  <a:srgbClr val="EE7860"/>
                </a:solidFill>
                <a:latin typeface="Impact" panose="020B0806030902050204" pitchFamily="34" charset="0"/>
                <a:cs typeface="Gotham Condensed Bold" pitchFamily="50" charset="0"/>
                <a:sym typeface="Arial"/>
                <a:rtl val="0"/>
              </a:rPr>
              <a:t>What is observational learning?</a:t>
            </a:r>
          </a:p>
          <a:p>
            <a:pPr defTabSz="609555"/>
            <a:r>
              <a:rPr lang="en-US" sz="1600" dirty="0">
                <a:solidFill>
                  <a:srgbClr val="2B3439"/>
                </a:solidFill>
                <a:latin typeface="Arial" panose="020B0604020202020204" pitchFamily="34" charset="0"/>
                <a:cs typeface="Gotham Condensed Bold" pitchFamily="50" charset="0"/>
                <a:sym typeface="Arial"/>
                <a:rtl val="0"/>
              </a:rPr>
              <a:t>Presented by Kristy Kendall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2811" y="881557"/>
            <a:ext cx="3512789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609555"/>
            <a:r>
              <a:rPr lang="en-US" sz="2400" dirty="0">
                <a:solidFill>
                  <a:srgbClr val="2B3439"/>
                </a:solidFill>
                <a:latin typeface="Impact" panose="020B0806030902050204" pitchFamily="34" charset="0"/>
                <a:cs typeface="Gotham Condensed Bold" pitchFamily="50" charset="0"/>
                <a:sym typeface="Arial"/>
                <a:rtl val="0"/>
              </a:rPr>
              <a:t>VCE PSYCHOLOGY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2811" y="4441018"/>
            <a:ext cx="8638971" cy="14493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dot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learning as a method of social learning, particularly in children, involving attention, retention, reproduction, motivation and reinforcement.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7684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02945"/>
              </p:ext>
            </p:extLst>
          </p:nvPr>
        </p:nvGraphicFramePr>
        <p:xfrm>
          <a:off x="1375585" y="938302"/>
          <a:ext cx="8647762" cy="5919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3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3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4338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3170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Motivation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3170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Reinforcement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4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Intrinsic</a:t>
                      </a:r>
                    </a:p>
                    <a:p>
                      <a:pPr algn="l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Extrinsic</a:t>
                      </a:r>
                    </a:p>
                    <a:p>
                      <a:pPr algn="l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reinforcement (feeling good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about 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 achievements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reinforcement (desiring approval from others)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Vicarious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reinforcement (watching others being reinforced)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1375585" y="252503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and reinforcement</a:t>
            </a:r>
          </a:p>
        </p:txBody>
      </p:sp>
    </p:spTree>
    <p:extLst>
      <p:ext uri="{BB962C8B-B14F-4D97-AF65-F5344CB8AC3E}">
        <p14:creationId xmlns:p14="http://schemas.microsoft.com/office/powerpoint/2010/main" val="74088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192811" y="1283940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So which kind of behaviour is best to be learnt through observational learning?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How many cooking shows do you know?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https://www.youtube.com/watch?v=Olye1M0AwV4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video - </a:t>
            </a:r>
            <a:r>
              <a:rPr lang="en-AU" sz="4000" b="1" dirty="0" err="1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Masterchef</a:t>
            </a: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9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52445" y="1311965"/>
            <a:ext cx="8286885" cy="3899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is the type of learning known as where an individual learns from watching another persons behaviour?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1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3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44856" y="1293880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is the type of learning known as where an individual learns from watching another persons behaviour?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Social learning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1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2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34918" y="1313758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type of watching must a learner do in the attention stage?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2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8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72324" y="1333637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type of watching must a learner do in the attention stage?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Active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2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8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72324" y="1323698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is the second stage of social learning?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3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5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62385" y="1303819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is the second stage of social learning?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Retention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3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72324" y="1343576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kind of reinforcement is it if you are reinforced through someone else’s actions?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4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2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/>
        </p:nvSpPr>
        <p:spPr>
          <a:xfrm>
            <a:off x="3192810" y="5744708"/>
            <a:ext cx="6408389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upload.wikimedia.org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/commons/1/11/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Learning_djembe.jpg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upload.wikimedia.org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/commons/e/e0/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Skiing_lesson_at_Flumserberg.jpg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earning_djemb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2" y="1411277"/>
            <a:ext cx="4234071" cy="3175553"/>
          </a:xfrm>
          <a:prstGeom prst="rect">
            <a:avLst/>
          </a:prstGeom>
        </p:spPr>
      </p:pic>
      <p:pic>
        <p:nvPicPr>
          <p:cNvPr id="4" name="Picture 3" descr="Skiing_lesson_at_Flumserber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29" y="1360935"/>
            <a:ext cx="4303867" cy="3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44857" y="1293880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kind of reinforcement is it if you are reinforced through someone else’s actions?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Vicarious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4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42506" y="1293880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 which stage is a 5 year old least likely to be able to learn how to drive through social learning?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5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42506" y="1333637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 which stage is a 5 year old least likely to be able to learn how to drive through social learning?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Reproduction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5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32568" y="1274001"/>
            <a:ext cx="8286885" cy="4530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Mike had never cooked before, although in the past he had spent time in the kitchen with his mother when she was cooking. </a:t>
            </a:r>
          </a:p>
          <a:p>
            <a:pPr marL="0" indent="0">
              <a:buNone/>
            </a:pPr>
            <a:r>
              <a:rPr lang="en-US" sz="1800" dirty="0"/>
              <a:t>The first night he tried, Mike was able to cook spaghetti even though he had never cooked it before and did not have a recipe.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 terms of observational learning, which of the following elements enabled Mike to be able to cook spaghetti? 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attention, reproduction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motivation, incubation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cognition, ‘ah ha’ experience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cognitive representation, stimulus </a:t>
            </a:r>
            <a:r>
              <a:rPr lang="en-US" sz="1800" dirty="0" err="1"/>
              <a:t>generalisation</a:t>
            </a:r>
            <a:r>
              <a:rPr lang="en-US" sz="1800" dirty="0"/>
              <a:t> </a:t>
            </a:r>
            <a:endParaRPr lang="en-AU" sz="1800" dirty="0"/>
          </a:p>
          <a:p>
            <a:pPr marL="342900" indent="-342900">
              <a:buFont typeface="+mj-lt"/>
              <a:buAutoNum type="alphaUcPeriod"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choice activity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98118" y="6283622"/>
            <a:ext cx="3805127" cy="2868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rgbClr val="202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(VCAA 2012 Exam 2 Section A Q19)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1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52446" y="1254123"/>
            <a:ext cx="8286885" cy="7546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Mike had never cooked before, although in the past he had spent time in the kitchen with his mother when she was cooking. </a:t>
            </a:r>
          </a:p>
          <a:p>
            <a:pPr marL="0" indent="0">
              <a:buNone/>
            </a:pPr>
            <a:r>
              <a:rPr lang="en-US" sz="1800" dirty="0"/>
              <a:t>The first night he tried, Mike was able to cook spaghetti even though he had never cooked it before and did not have a recipe.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 terms of observational learning, which of the following elements enabled Mike to be able to cook spaghetti? 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b="1" dirty="0">
                <a:solidFill>
                  <a:srgbClr val="3170C1"/>
                </a:solidFill>
              </a:rPr>
              <a:t>attention, reproduction 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motivation, incubation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cognition, ‘ah ha’ experience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cognitive representation, stimulus </a:t>
            </a:r>
            <a:r>
              <a:rPr lang="en-US" sz="1800" dirty="0" err="1"/>
              <a:t>generalisation</a:t>
            </a:r>
            <a:r>
              <a:rPr lang="en-US" sz="1800" dirty="0"/>
              <a:t> </a:t>
            </a:r>
            <a:endParaRPr lang="en-AU" sz="1800" dirty="0"/>
          </a:p>
          <a:p>
            <a:pPr marL="342900" indent="-342900">
              <a:buFont typeface="+mj-lt"/>
              <a:buAutoNum type="alphaUcPeriod"/>
            </a:pPr>
            <a:endParaRPr lang="en-AU" sz="18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98118" y="6283622"/>
            <a:ext cx="3805127" cy="2868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rgbClr val="202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(VCAA 2012 Exam 2 Section A Q19)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choice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(Response)</a:t>
            </a:r>
          </a:p>
        </p:txBody>
      </p:sp>
    </p:spTree>
    <p:extLst>
      <p:ext uri="{BB962C8B-B14F-4D97-AF65-F5344CB8AC3E}">
        <p14:creationId xmlns:p14="http://schemas.microsoft.com/office/powerpoint/2010/main" val="91009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93" y="1265462"/>
            <a:ext cx="8137134" cy="20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Jodie wants her daughter to learn how to cook. Describe how Jodie could teach her daughter cooking skills, using all the elements of observational learning.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AU" sz="1800" dirty="0"/>
              <a:t>(5 marks)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 </a:t>
            </a:r>
            <a:endParaRPr lang="en-US" sz="18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92812" y="6360856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</a:t>
            </a:r>
            <a:r>
              <a:rPr lang="en-AU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785828" cy="75649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</a:rPr>
              <a:t>Short Answer Activity – Write a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1842" y="6324825"/>
            <a:ext cx="298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(VCAA Unit 4 - 2004 Q8b) </a:t>
            </a:r>
          </a:p>
        </p:txBody>
      </p:sp>
    </p:spTree>
    <p:extLst>
      <p:ext uri="{BB962C8B-B14F-4D97-AF65-F5344CB8AC3E}">
        <p14:creationId xmlns:p14="http://schemas.microsoft.com/office/powerpoint/2010/main" val="94572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812" y="1424486"/>
            <a:ext cx="8276945" cy="20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Jodie wants her daughter to learn how to cook. Describe how Jodie could teach her daughter cooking skills, using all the elements of observational learning.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AU" sz="1800" dirty="0"/>
              <a:t>(5 marks)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 </a:t>
            </a:r>
            <a:endParaRPr lang="en-US" sz="18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92812" y="6360856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</a:t>
            </a:r>
            <a:r>
              <a:rPr lang="en-AU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785828" cy="75649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</a:rPr>
              <a:t>Short Answer -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1842" y="6324825"/>
            <a:ext cx="298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(VCAA Unit 4 - 2004 Q8b) </a:t>
            </a:r>
          </a:p>
        </p:txBody>
      </p:sp>
    </p:spTree>
    <p:extLst>
      <p:ext uri="{BB962C8B-B14F-4D97-AF65-F5344CB8AC3E}">
        <p14:creationId xmlns:p14="http://schemas.microsoft.com/office/powerpoint/2010/main" val="931690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92" y="1185950"/>
            <a:ext cx="8226586" cy="20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Jodie wants her daughter to learn how to cook. Describe how Jodie could teach her daughter cooking skills, using all the elements of observational learning.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AU" sz="1800" dirty="0"/>
              <a:t>(5 marks)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 </a:t>
            </a:r>
            <a:endParaRPr lang="en-US" sz="18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92812" y="6360856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</a:t>
            </a:r>
            <a:r>
              <a:rPr lang="en-AU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785828" cy="75649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</a:rPr>
              <a:t>Short Answer Activity – Mark your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1842" y="6304947"/>
            <a:ext cx="298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(VCAA Unit 4 - 2004 Q8b)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43418"/>
              </p:ext>
            </p:extLst>
          </p:nvPr>
        </p:nvGraphicFramePr>
        <p:xfrm>
          <a:off x="3272987" y="3771350"/>
          <a:ext cx="8400190" cy="2015243"/>
        </p:xfrm>
        <a:graphic>
          <a:graphicData uri="http://schemas.openxmlformats.org/drawingml/2006/table">
            <a:tbl>
              <a:tblPr firstRow="1" firstCol="1" bandRow="1"/>
              <a:tblGrid>
                <a:gridCol w="648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8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solidFill>
                            <a:schemeClr val="tx1"/>
                          </a:solidFill>
                          <a:effectLst/>
                          <a:latin typeface="Whitney" charset="0"/>
                          <a:ea typeface="Whitney" charset="0"/>
                          <a:cs typeface="Whitney" charset="0"/>
                        </a:rPr>
                        <a:t>Marking Criteria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Whitney" charset="0"/>
                        <a:ea typeface="Whitney" charset="0"/>
                        <a:cs typeface="Whitne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solidFill>
                            <a:srgbClr val="EE7860"/>
                          </a:solidFill>
                          <a:effectLst/>
                          <a:latin typeface="Whitney" charset="0"/>
                          <a:ea typeface="Whitney" charset="0"/>
                          <a:cs typeface="Whitney" charset="0"/>
                        </a:rPr>
                        <a:t>Mark allocation</a:t>
                      </a:r>
                      <a:endParaRPr lang="en-US" sz="1600" b="1" i="0" dirty="0">
                        <a:solidFill>
                          <a:srgbClr val="EE7860"/>
                        </a:solidFill>
                        <a:effectLst/>
                        <a:latin typeface="Whitney" charset="0"/>
                        <a:ea typeface="Whitney" charset="0"/>
                        <a:cs typeface="Whitne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Describe the element attention and relate the scenario 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rgbClr val="EE7860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1 mark </a:t>
                      </a:r>
                      <a:endParaRPr lang="en-US" sz="1600" b="0" i="0" dirty="0">
                        <a:solidFill>
                          <a:srgbClr val="EE7860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Describe the element retention and relate the scenario 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rgbClr val="EE7860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1 mark </a:t>
                      </a:r>
                      <a:endParaRPr lang="en-US" sz="1600" b="0" i="0" dirty="0">
                        <a:solidFill>
                          <a:srgbClr val="EE7860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Describe the element reproduction and relate the scenario 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rgbClr val="EE7860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1 mark </a:t>
                      </a:r>
                      <a:endParaRPr lang="en-US" sz="1600" b="0" i="0" dirty="0">
                        <a:solidFill>
                          <a:srgbClr val="EE7860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Describe the element motivation and relate the scenario 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rgbClr val="EE7860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1 mark </a:t>
                      </a:r>
                      <a:endParaRPr lang="en-US" sz="1600" b="0" i="0" dirty="0">
                        <a:solidFill>
                          <a:srgbClr val="EE7860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Describe the element reinforcement and relate the scenario 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solidFill>
                            <a:srgbClr val="EE7860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1 mark </a:t>
                      </a:r>
                      <a:endParaRPr lang="en-US" sz="1600" b="0" i="0" dirty="0">
                        <a:solidFill>
                          <a:srgbClr val="EE7860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08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313389" cy="1143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</a:rPr>
              <a:t>Bringing it together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2811" y="1585709"/>
            <a:ext cx="8638971" cy="241098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609555"/>
            <a:r>
              <a:rPr lang="en-US" sz="6600" cap="all" dirty="0">
                <a:solidFill>
                  <a:srgbClr val="EE7860"/>
                </a:solidFill>
                <a:latin typeface="Impact" panose="020B0806030902050204" pitchFamily="34" charset="0"/>
                <a:cs typeface="Gotham Condensed Bold" pitchFamily="50" charset="0"/>
                <a:sym typeface="Arial"/>
                <a:rtl val="0"/>
              </a:rPr>
              <a:t>What is observational learning?</a:t>
            </a:r>
          </a:p>
          <a:p>
            <a:pPr defTabSz="609555"/>
            <a:r>
              <a:rPr lang="en-US" sz="1600" dirty="0">
                <a:solidFill>
                  <a:srgbClr val="2B3439"/>
                </a:solidFill>
                <a:latin typeface="Arial" panose="020B0604020202020204" pitchFamily="34" charset="0"/>
                <a:cs typeface="Gotham Condensed Bold" pitchFamily="50" charset="0"/>
                <a:sym typeface="Arial"/>
                <a:rtl val="0"/>
              </a:rPr>
              <a:t>Presented by Kristy Kendall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92811" y="4441018"/>
            <a:ext cx="8638971" cy="14493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dot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learning as a method of social learning, particularly in children, involving attention, retention, reproduction, motivation and reinforcement.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1413" y="1343575"/>
            <a:ext cx="11068039" cy="51382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Higher level animals do not need to learn through direct experience, they can learn indirectly from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observing and </a:t>
            </a:r>
            <a:r>
              <a:rPr lang="en-US" altLang="en-US" dirty="0">
                <a:ea typeface="Times New Roman" charset="0"/>
                <a:cs typeface="Times New Roman" charset="0"/>
              </a:rPr>
              <a:t>imitating others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A way by which individuals </a:t>
            </a:r>
            <a:r>
              <a:rPr lang="en-AU" b="1" dirty="0">
                <a:solidFill>
                  <a:srgbClr val="00B050"/>
                </a:solidFill>
              </a:rPr>
              <a:t>learn values, behaviours and </a:t>
            </a:r>
            <a:r>
              <a:rPr lang="en-AU" b="1" dirty="0" smtClean="0">
                <a:solidFill>
                  <a:srgbClr val="00B050"/>
                </a:solidFill>
              </a:rPr>
              <a:t>attitudes from others in their social environment.</a:t>
            </a:r>
            <a:endParaRPr lang="en-AU" b="1" dirty="0">
              <a:solidFill>
                <a:srgbClr val="00B050"/>
              </a:solidFill>
            </a:endParaRPr>
          </a:p>
          <a:p>
            <a:endParaRPr lang="en-AU" dirty="0" smtClean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Learning by observing and watching others (the model</a:t>
            </a:r>
            <a:r>
              <a:rPr lang="en-US" altLang="en-US" b="1" dirty="0" smtClean="0">
                <a:solidFill>
                  <a:srgbClr val="FF0000"/>
                </a:solidFill>
              </a:rPr>
              <a:t>) </a:t>
            </a:r>
            <a:r>
              <a:rPr lang="en-AU" b="1" dirty="0">
                <a:solidFill>
                  <a:srgbClr val="FF0000"/>
                </a:solidFill>
              </a:rPr>
              <a:t>and their consequences to guide future behaviour. </a:t>
            </a:r>
            <a:r>
              <a:rPr lang="en-AU" b="1" dirty="0" smtClean="0">
                <a:solidFill>
                  <a:srgbClr val="FF0000"/>
                </a:solidFill>
              </a:rPr>
              <a:t>So social learning happens via observational learning. </a:t>
            </a:r>
            <a:endParaRPr lang="en-AU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The Model </a:t>
            </a:r>
            <a:r>
              <a:rPr lang="en-US" altLang="en-US" dirty="0"/>
              <a:t>- the person whose behavior the subject watches and </a:t>
            </a:r>
            <a:r>
              <a:rPr lang="en-US" altLang="en-US" dirty="0" smtClean="0"/>
              <a:t>imitates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Modeling</a:t>
            </a:r>
            <a:r>
              <a:rPr lang="en-US" altLang="en-US" dirty="0"/>
              <a:t> - The process of observing and imitating a specific behavior</a:t>
            </a:r>
          </a:p>
          <a:p>
            <a:pPr>
              <a:buNone/>
            </a:pPr>
            <a:endParaRPr lang="en-AU" dirty="0"/>
          </a:p>
          <a:p>
            <a:r>
              <a:rPr lang="en-US" dirty="0"/>
              <a:t>Social learning is a more </a:t>
            </a:r>
            <a:r>
              <a:rPr lang="en-US" b="1" dirty="0">
                <a:solidFill>
                  <a:srgbClr val="FF0000"/>
                </a:solidFill>
              </a:rPr>
              <a:t>active process </a:t>
            </a:r>
            <a:r>
              <a:rPr lang="en-US" dirty="0"/>
              <a:t>than either classical or operant conditioning</a:t>
            </a:r>
          </a:p>
          <a:p>
            <a:endParaRPr lang="en-AU" dirty="0">
              <a:latin typeface="Arial" charset="0"/>
              <a:cs typeface="Arial" charset="0"/>
            </a:endParaRPr>
          </a:p>
          <a:p>
            <a:endParaRPr lang="en-AU" dirty="0"/>
          </a:p>
          <a:p>
            <a:pPr marL="0" indent="0">
              <a:buFont typeface="Arial"/>
              <a:buNone/>
            </a:pPr>
            <a:endParaRPr lang="en-US" sz="1800" dirty="0">
              <a:sym typeface="Wingdings" charset="2"/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learning theory</a:t>
            </a:r>
            <a:endParaRPr lang="en-AU" sz="4000" b="1" dirty="0">
              <a:solidFill>
                <a:srgbClr val="EE7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00082" y="969915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Social learning can start at a very young age</a:t>
            </a:r>
            <a:r>
              <a:rPr lang="is-IS" sz="1800" dirty="0"/>
              <a:t>….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www.youtube.com/watch?v=kU9MuM4lP18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AU" sz="1800" dirty="0">
              <a:latin typeface="Arial" charset="0"/>
              <a:cs typeface="Arial" charset="0"/>
            </a:endParaRPr>
          </a:p>
          <a:p>
            <a:endParaRPr lang="en-AU" sz="1800" dirty="0"/>
          </a:p>
          <a:p>
            <a:pPr marL="0" indent="0">
              <a:buFont typeface="Arial"/>
              <a:buNone/>
            </a:pPr>
            <a:endParaRPr lang="en-US" sz="1800" dirty="0">
              <a:sym typeface="Wingdings" charset="2"/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38573" y="190546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video – Dancing baby</a:t>
            </a:r>
            <a:endParaRPr lang="en-AU" sz="4000" b="1" dirty="0">
              <a:solidFill>
                <a:srgbClr val="EE7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192" y="15510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75" y="752353"/>
            <a:ext cx="5370653" cy="618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2" y="455613"/>
            <a:ext cx="10801349" cy="898625"/>
          </a:xfrm>
        </p:spPr>
        <p:txBody>
          <a:bodyPr/>
          <a:lstStyle/>
          <a:p>
            <a:r>
              <a:rPr lang="en-US" altLang="en-US" dirty="0"/>
              <a:t>Vicarious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1354238"/>
            <a:ext cx="10422468" cy="471089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000" dirty="0"/>
              <a:t>Learning by seeing the consequence of another’s behavior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Vicarious </a:t>
            </a:r>
            <a:r>
              <a:rPr lang="en-US" sz="3200" b="1" dirty="0">
                <a:solidFill>
                  <a:srgbClr val="0070C0"/>
                </a:solidFill>
              </a:rPr>
              <a:t>conditioning </a:t>
            </a:r>
            <a:r>
              <a:rPr lang="en-US" sz="3200" dirty="0"/>
              <a:t>is when an individual watches a model’s </a:t>
            </a:r>
            <a:r>
              <a:rPr lang="en-US" sz="3200" dirty="0" smtClean="0"/>
              <a:t>behavior </a:t>
            </a:r>
            <a:r>
              <a:rPr lang="en-US" sz="3200" dirty="0"/>
              <a:t>being </a:t>
            </a:r>
            <a:r>
              <a:rPr lang="en-US" sz="3200" dirty="0" smtClean="0"/>
              <a:t>either reinforced </a:t>
            </a:r>
            <a:r>
              <a:rPr lang="en-US" sz="3200" dirty="0"/>
              <a:t>or punished, and modifies their </a:t>
            </a:r>
            <a:r>
              <a:rPr lang="en-US" sz="3200" dirty="0" smtClean="0"/>
              <a:t>behavior </a:t>
            </a:r>
            <a:r>
              <a:rPr lang="en-US" sz="3200" dirty="0"/>
              <a:t>accordingly.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Vicarious reinfor</a:t>
            </a:r>
            <a:r>
              <a:rPr lang="en-US" sz="3200" dirty="0">
                <a:solidFill>
                  <a:srgbClr val="0070C0"/>
                </a:solidFill>
              </a:rPr>
              <a:t>cement</a:t>
            </a:r>
            <a:r>
              <a:rPr lang="en-US" sz="3200" dirty="0"/>
              <a:t> occurs when a model’s </a:t>
            </a:r>
            <a:r>
              <a:rPr lang="en-US" sz="3200" dirty="0" err="1"/>
              <a:t>behaviour</a:t>
            </a:r>
            <a:r>
              <a:rPr lang="en-US" sz="3200" dirty="0"/>
              <a:t> is reinforced, and </a:t>
            </a:r>
            <a:r>
              <a:rPr lang="en-US" sz="3200" dirty="0" smtClean="0"/>
              <a:t>therefore increases </a:t>
            </a:r>
            <a:r>
              <a:rPr lang="en-US" sz="3200" dirty="0"/>
              <a:t>the likelihood of the observer behaving in a similar way.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Vicarious punishment </a:t>
            </a:r>
            <a:r>
              <a:rPr lang="en-US" sz="3200" dirty="0"/>
              <a:t>occurs when a model’s </a:t>
            </a:r>
            <a:r>
              <a:rPr lang="en-US" sz="3200" dirty="0" err="1"/>
              <a:t>behaviour</a:t>
            </a:r>
            <a:r>
              <a:rPr lang="en-US" sz="3200" dirty="0"/>
              <a:t> is punished, and </a:t>
            </a:r>
            <a:r>
              <a:rPr lang="en-US" sz="3200" dirty="0" smtClean="0"/>
              <a:t>therefore decreases </a:t>
            </a:r>
            <a:r>
              <a:rPr lang="en-US" sz="3200" dirty="0"/>
              <a:t>the likelihood of an observer behaving in a similar way.</a:t>
            </a:r>
            <a:endParaRPr lang="en-US" altLang="en-US" sz="3000" dirty="0">
              <a:ea typeface="Times New Roman" charset="0"/>
              <a:cs typeface="Times New Roman" charset="0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408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 txBox="1">
            <a:spLocks/>
          </p:cNvSpPr>
          <p:nvPr/>
        </p:nvSpPr>
        <p:spPr>
          <a:xfrm>
            <a:off x="3207244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707919" y="636104"/>
            <a:ext cx="1595529" cy="570211"/>
            <a:chOff x="3317035" y="659"/>
            <a:chExt cx="1595529" cy="771325"/>
          </a:xfrm>
        </p:grpSpPr>
        <p:sp>
          <p:nvSpPr>
            <p:cNvPr id="48" name="Rounded Rectangle 47"/>
            <p:cNvSpPr/>
            <p:nvPr/>
          </p:nvSpPr>
          <p:spPr>
            <a:xfrm>
              <a:off x="3317035" y="659"/>
              <a:ext cx="1595529" cy="7713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3339626" y="23250"/>
              <a:ext cx="1550347" cy="72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332136" y="1385822"/>
            <a:ext cx="347096" cy="289247"/>
            <a:chOff x="3941252" y="820192"/>
            <a:chExt cx="347096" cy="289247"/>
          </a:xfrm>
        </p:grpSpPr>
        <p:sp>
          <p:nvSpPr>
            <p:cNvPr id="46" name="Right Arrow 45"/>
            <p:cNvSpPr/>
            <p:nvPr/>
          </p:nvSpPr>
          <p:spPr>
            <a:xfrm rot="5400000">
              <a:off x="3970176" y="791268"/>
              <a:ext cx="289247" cy="3470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6"/>
            <p:cNvSpPr/>
            <p:nvPr/>
          </p:nvSpPr>
          <p:spPr>
            <a:xfrm>
              <a:off x="4010671" y="820192"/>
              <a:ext cx="208258" cy="202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07919" y="1793093"/>
            <a:ext cx="1595529" cy="570211"/>
            <a:chOff x="3317035" y="1157648"/>
            <a:chExt cx="1595529" cy="771325"/>
          </a:xfrm>
        </p:grpSpPr>
        <p:sp>
          <p:nvSpPr>
            <p:cNvPr id="44" name="Rounded Rectangle 43"/>
            <p:cNvSpPr/>
            <p:nvPr/>
          </p:nvSpPr>
          <p:spPr>
            <a:xfrm>
              <a:off x="3317035" y="1157648"/>
              <a:ext cx="1595529" cy="7713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8"/>
            <p:cNvSpPr/>
            <p:nvPr/>
          </p:nvSpPr>
          <p:spPr>
            <a:xfrm>
              <a:off x="3339626" y="1180239"/>
              <a:ext cx="1550347" cy="72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Retention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03270" y="2542811"/>
            <a:ext cx="347096" cy="289247"/>
            <a:chOff x="3941252" y="1977181"/>
            <a:chExt cx="347096" cy="289247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3970176" y="1948257"/>
              <a:ext cx="289247" cy="3470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10"/>
            <p:cNvSpPr/>
            <p:nvPr/>
          </p:nvSpPr>
          <p:spPr>
            <a:xfrm>
              <a:off x="4010671" y="1977181"/>
              <a:ext cx="208258" cy="202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07919" y="2950082"/>
            <a:ext cx="1595529" cy="570211"/>
            <a:chOff x="3317035" y="2314637"/>
            <a:chExt cx="1595529" cy="771325"/>
          </a:xfrm>
        </p:grpSpPr>
        <p:sp>
          <p:nvSpPr>
            <p:cNvPr id="40" name="Rounded Rectangle 39"/>
            <p:cNvSpPr/>
            <p:nvPr/>
          </p:nvSpPr>
          <p:spPr>
            <a:xfrm>
              <a:off x="3317035" y="2314637"/>
              <a:ext cx="1595529" cy="7713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12"/>
            <p:cNvSpPr/>
            <p:nvPr/>
          </p:nvSpPr>
          <p:spPr>
            <a:xfrm>
              <a:off x="3339626" y="2337228"/>
              <a:ext cx="1550347" cy="72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Reproduction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332136" y="3699800"/>
            <a:ext cx="347096" cy="289247"/>
            <a:chOff x="3941252" y="3134170"/>
            <a:chExt cx="347096" cy="289247"/>
          </a:xfrm>
        </p:grpSpPr>
        <p:sp>
          <p:nvSpPr>
            <p:cNvPr id="38" name="Right Arrow 37"/>
            <p:cNvSpPr/>
            <p:nvPr/>
          </p:nvSpPr>
          <p:spPr>
            <a:xfrm rot="5400000">
              <a:off x="3970176" y="3105246"/>
              <a:ext cx="289247" cy="3470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14"/>
            <p:cNvSpPr/>
            <p:nvPr/>
          </p:nvSpPr>
          <p:spPr>
            <a:xfrm>
              <a:off x="4010671" y="3134170"/>
              <a:ext cx="208258" cy="202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07919" y="4107070"/>
            <a:ext cx="1595529" cy="570211"/>
            <a:chOff x="3317035" y="3471625"/>
            <a:chExt cx="1595529" cy="771325"/>
          </a:xfrm>
        </p:grpSpPr>
        <p:sp>
          <p:nvSpPr>
            <p:cNvPr id="36" name="Rounded Rectangle 35"/>
            <p:cNvSpPr/>
            <p:nvPr/>
          </p:nvSpPr>
          <p:spPr>
            <a:xfrm>
              <a:off x="3317035" y="3471625"/>
              <a:ext cx="1595529" cy="7713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16"/>
            <p:cNvSpPr/>
            <p:nvPr/>
          </p:nvSpPr>
          <p:spPr>
            <a:xfrm>
              <a:off x="3339626" y="3494216"/>
              <a:ext cx="1550347" cy="72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332136" y="4856789"/>
            <a:ext cx="347096" cy="289247"/>
            <a:chOff x="3941252" y="4291159"/>
            <a:chExt cx="347096" cy="289247"/>
          </a:xfrm>
        </p:grpSpPr>
        <p:sp>
          <p:nvSpPr>
            <p:cNvPr id="34" name="Right Arrow 33"/>
            <p:cNvSpPr/>
            <p:nvPr/>
          </p:nvSpPr>
          <p:spPr>
            <a:xfrm rot="5400000">
              <a:off x="3970176" y="4262235"/>
              <a:ext cx="289247" cy="3470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18"/>
            <p:cNvSpPr/>
            <p:nvPr/>
          </p:nvSpPr>
          <p:spPr>
            <a:xfrm>
              <a:off x="4010671" y="4291159"/>
              <a:ext cx="208258" cy="202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07919" y="5264059"/>
            <a:ext cx="1595529" cy="570211"/>
            <a:chOff x="3317035" y="4628614"/>
            <a:chExt cx="1595529" cy="771325"/>
          </a:xfrm>
        </p:grpSpPr>
        <p:sp>
          <p:nvSpPr>
            <p:cNvPr id="32" name="Rounded Rectangle 31"/>
            <p:cNvSpPr/>
            <p:nvPr/>
          </p:nvSpPr>
          <p:spPr>
            <a:xfrm>
              <a:off x="3317035" y="4628614"/>
              <a:ext cx="1595529" cy="7713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20"/>
            <p:cNvSpPr/>
            <p:nvPr/>
          </p:nvSpPr>
          <p:spPr>
            <a:xfrm>
              <a:off x="3339626" y="4651205"/>
              <a:ext cx="1550347" cy="72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Reinforcement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73" y="1231918"/>
            <a:ext cx="5866173" cy="391411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5656593" y="5214363"/>
            <a:ext cx="3606416" cy="263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latin typeface="Arial" panose="020B0604020202020204" pitchFamily="34" charset="0"/>
              </a:rPr>
              <a:t>http://</a:t>
            </a:r>
            <a:r>
              <a:rPr lang="en-US" sz="1050" i="1" dirty="0" err="1">
                <a:latin typeface="Arial" panose="020B0604020202020204" pitchFamily="34" charset="0"/>
              </a:rPr>
              <a:t>www.trekking.cl</a:t>
            </a:r>
            <a:r>
              <a:rPr lang="en-US" sz="1050" i="1" dirty="0">
                <a:latin typeface="Arial" panose="020B0604020202020204" pitchFamily="34" charset="0"/>
              </a:rPr>
              <a:t>/ski2015/</a:t>
            </a:r>
          </a:p>
        </p:txBody>
      </p:sp>
    </p:spTree>
    <p:extLst>
      <p:ext uri="{BB962C8B-B14F-4D97-AF65-F5344CB8AC3E}">
        <p14:creationId xmlns:p14="http://schemas.microsoft.com/office/powerpoint/2010/main" val="400036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21804" y="1274003"/>
            <a:ext cx="10687710" cy="48027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2800" b="1" dirty="0">
                <a:solidFill>
                  <a:srgbClr val="3170C1"/>
                </a:solidFill>
              </a:rPr>
              <a:t>Attention: </a:t>
            </a:r>
            <a:r>
              <a:rPr lang="en-AU" sz="2800" dirty="0"/>
              <a:t>learner actively watches model.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2800" b="1" dirty="0">
                <a:solidFill>
                  <a:srgbClr val="3170C1"/>
                </a:solidFill>
              </a:rPr>
              <a:t>Retention: </a:t>
            </a:r>
            <a:r>
              <a:rPr lang="en-AU" sz="2800" dirty="0"/>
              <a:t>learner stores mental representation of behaviour.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2800" b="1" dirty="0">
                <a:solidFill>
                  <a:srgbClr val="3170C1"/>
                </a:solidFill>
              </a:rPr>
              <a:t>Reproduction: </a:t>
            </a:r>
            <a:r>
              <a:rPr lang="en-AU" sz="2800" dirty="0"/>
              <a:t>learner has the mental and physical ability to perform the behaviour.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2800" b="1" dirty="0">
                <a:solidFill>
                  <a:srgbClr val="3170C1"/>
                </a:solidFill>
              </a:rPr>
              <a:t>Motivation: </a:t>
            </a:r>
            <a:r>
              <a:rPr lang="en-AU" sz="2800" dirty="0"/>
              <a:t>the learner must want or have a desire to imitate the behaviour.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2800" b="1" dirty="0">
                <a:solidFill>
                  <a:srgbClr val="3170C1"/>
                </a:solidFill>
              </a:rPr>
              <a:t>Reinforcement: </a:t>
            </a:r>
            <a:r>
              <a:rPr lang="en-AU" sz="2800" dirty="0"/>
              <a:t>a positive outcome means the learner is more likely to repeat the behaviour.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in social learning</a:t>
            </a:r>
            <a:endParaRPr lang="en-AU" sz="4000" b="1" dirty="0">
              <a:solidFill>
                <a:srgbClr val="EE7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2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89" y="0"/>
            <a:ext cx="6306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0"/>
            <a:ext cx="6600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68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1194</Words>
  <Application>Microsoft Macintosh PowerPoint</Application>
  <PresentationFormat>Widescreen</PresentationFormat>
  <Paragraphs>183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Gotham Condensed Bold</vt:lpstr>
      <vt:lpstr>Impact</vt:lpstr>
      <vt:lpstr>Times New Roman</vt:lpstr>
      <vt:lpstr>Whitney</vt:lpstr>
      <vt:lpstr>Whitney Book</vt:lpstr>
      <vt:lpstr>Wingdings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Vicarious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Caulfield Grammar School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Maturity</dc:title>
  <dc:creator>Charlotte Lennie</dc:creator>
  <cp:lastModifiedBy>bird.nima.a@scsc.vic.edu.au</cp:lastModifiedBy>
  <cp:revision>115</cp:revision>
  <dcterms:created xsi:type="dcterms:W3CDTF">2016-06-02T03:12:03Z</dcterms:created>
  <dcterms:modified xsi:type="dcterms:W3CDTF">2018-05-14T01:31:00Z</dcterms:modified>
</cp:coreProperties>
</file>