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85" r:id="rId2"/>
    <p:sldId id="286" r:id="rId3"/>
    <p:sldId id="313" r:id="rId4"/>
    <p:sldId id="314" r:id="rId5"/>
    <p:sldId id="312" r:id="rId6"/>
    <p:sldId id="315" r:id="rId7"/>
    <p:sldId id="316" r:id="rId8"/>
    <p:sldId id="295" r:id="rId9"/>
    <p:sldId id="317" r:id="rId10"/>
    <p:sldId id="318" r:id="rId11"/>
    <p:sldId id="319" r:id="rId12"/>
    <p:sldId id="320" r:id="rId13"/>
    <p:sldId id="321" r:id="rId14"/>
    <p:sldId id="296" r:id="rId15"/>
    <p:sldId id="297" r:id="rId16"/>
    <p:sldId id="299" r:id="rId17"/>
    <p:sldId id="304" r:id="rId18"/>
    <p:sldId id="300" r:id="rId19"/>
    <p:sldId id="305" r:id="rId20"/>
    <p:sldId id="301" r:id="rId21"/>
    <p:sldId id="306" r:id="rId22"/>
    <p:sldId id="302" r:id="rId23"/>
    <p:sldId id="307" r:id="rId24"/>
    <p:sldId id="303" r:id="rId25"/>
    <p:sldId id="308" r:id="rId26"/>
    <p:sldId id="310" r:id="rId27"/>
    <p:sldId id="311" r:id="rId28"/>
    <p:sldId id="30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665C3D9-E0BD-1344-A328-BF02693D20F2}">
          <p14:sldIdLst>
            <p14:sldId id="285"/>
            <p14:sldId id="286"/>
            <p14:sldId id="313"/>
            <p14:sldId id="314"/>
            <p14:sldId id="312"/>
            <p14:sldId id="315"/>
            <p14:sldId id="316"/>
            <p14:sldId id="295"/>
            <p14:sldId id="317"/>
            <p14:sldId id="318"/>
            <p14:sldId id="319"/>
            <p14:sldId id="320"/>
            <p14:sldId id="321"/>
            <p14:sldId id="296"/>
            <p14:sldId id="297"/>
            <p14:sldId id="299"/>
            <p14:sldId id="304"/>
            <p14:sldId id="300"/>
            <p14:sldId id="305"/>
            <p14:sldId id="301"/>
            <p14:sldId id="306"/>
            <p14:sldId id="302"/>
            <p14:sldId id="307"/>
            <p14:sldId id="303"/>
            <p14:sldId id="308"/>
            <p14:sldId id="310"/>
            <p14:sldId id="311"/>
            <p14:sldId id="309"/>
          </p14:sldIdLst>
        </p14:section>
        <p14:section name="Archive" id="{6A69D966-14B4-E947-9CFD-5EF15A7D012E}">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8ABF"/>
    <a:srgbClr val="3E8BED"/>
    <a:srgbClr val="20272B"/>
    <a:srgbClr val="3170C1"/>
    <a:srgbClr val="EE78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90785"/>
  </p:normalViewPr>
  <p:slideViewPr>
    <p:cSldViewPr snapToGrid="0">
      <p:cViewPr varScale="1">
        <p:scale>
          <a:sx n="103" d="100"/>
          <a:sy n="103" d="100"/>
        </p:scale>
        <p:origin x="936"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19A5C1-ACBA-4D9F-BEC1-C8BF22D15729}" type="datetimeFigureOut">
              <a:rPr lang="en-AU" smtClean="0"/>
              <a:t>20/04/2017</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F4FD0C-1373-4FE3-832D-CF0F7B7E5E20}" type="slidenum">
              <a:rPr lang="en-AU" smtClean="0"/>
              <a:t>‹#›</a:t>
            </a:fld>
            <a:endParaRPr lang="en-AU"/>
          </a:p>
        </p:txBody>
      </p:sp>
    </p:spTree>
    <p:extLst>
      <p:ext uri="{BB962C8B-B14F-4D97-AF65-F5344CB8AC3E}">
        <p14:creationId xmlns:p14="http://schemas.microsoft.com/office/powerpoint/2010/main" val="2405468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1FEDA40-2A86-E142-8988-55849811F4B6}"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692166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a:t>
            </a:r>
            <a:r>
              <a:rPr lang="en-AU" dirty="0" err="1"/>
              <a:t>pixabay.com</a:t>
            </a:r>
            <a:r>
              <a:rPr lang="en-AU" dirty="0"/>
              <a:t>/en/child-girl-young-caucasian-1073638/</a:t>
            </a:r>
          </a:p>
        </p:txBody>
      </p:sp>
      <p:sp>
        <p:nvSpPr>
          <p:cNvPr id="4" name="Slide Number Placeholder 3"/>
          <p:cNvSpPr>
            <a:spLocks noGrp="1"/>
          </p:cNvSpPr>
          <p:nvPr>
            <p:ph type="sldNum" sz="quarter" idx="10"/>
          </p:nvPr>
        </p:nvSpPr>
        <p:spPr/>
        <p:txBody>
          <a:bodyPr/>
          <a:lstStyle/>
          <a:p>
            <a:fld id="{C4F4FD0C-1373-4FE3-832D-CF0F7B7E5E20}" type="slidenum">
              <a:rPr lang="en-AU" smtClean="0"/>
              <a:t>8</a:t>
            </a:fld>
            <a:endParaRPr lang="en-AU"/>
          </a:p>
        </p:txBody>
      </p:sp>
    </p:spTree>
    <p:extLst>
      <p:ext uri="{BB962C8B-B14F-4D97-AF65-F5344CB8AC3E}">
        <p14:creationId xmlns:p14="http://schemas.microsoft.com/office/powerpoint/2010/main" val="1981276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https://</a:t>
            </a:r>
            <a:r>
              <a:rPr lang="en-AU" dirty="0" err="1"/>
              <a:t>pixabay.com</a:t>
            </a:r>
            <a:r>
              <a:rPr lang="en-AU" dirty="0"/>
              <a:t>/en/animal-canine-cartoon-dog-pet-1299573/</a:t>
            </a:r>
          </a:p>
        </p:txBody>
      </p:sp>
      <p:sp>
        <p:nvSpPr>
          <p:cNvPr id="4" name="Slide Number Placeholder 3"/>
          <p:cNvSpPr>
            <a:spLocks noGrp="1"/>
          </p:cNvSpPr>
          <p:nvPr>
            <p:ph type="sldNum" sz="quarter" idx="10"/>
          </p:nvPr>
        </p:nvSpPr>
        <p:spPr/>
        <p:txBody>
          <a:bodyPr/>
          <a:lstStyle/>
          <a:p>
            <a:fld id="{C4F4FD0C-1373-4FE3-832D-CF0F7B7E5E20}" type="slidenum">
              <a:rPr lang="en-AU" smtClean="0"/>
              <a:t>14</a:t>
            </a:fld>
            <a:endParaRPr lang="en-AU"/>
          </a:p>
        </p:txBody>
      </p:sp>
    </p:spTree>
    <p:extLst>
      <p:ext uri="{BB962C8B-B14F-4D97-AF65-F5344CB8AC3E}">
        <p14:creationId xmlns:p14="http://schemas.microsoft.com/office/powerpoint/2010/main" val="1869116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E1FEDA40-2A86-E142-8988-55849811F4B6}"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692166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defRPr/>
            </a:lvl1pPr>
          </a:lstStyle>
          <a:p>
            <a:r>
              <a:rPr lang="en-AU" dirty="0"/>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AU"/>
              <a:t>Click to edit Master subtitle style</a:t>
            </a:r>
            <a:endParaRPr lang="en-US"/>
          </a:p>
        </p:txBody>
      </p:sp>
      <p:sp>
        <p:nvSpPr>
          <p:cNvPr id="4" name="Date Placeholder 3"/>
          <p:cNvSpPr>
            <a:spLocks noGrp="1"/>
          </p:cNvSpPr>
          <p:nvPr>
            <p:ph type="dt" sz="half" idx="10"/>
          </p:nvPr>
        </p:nvSpPr>
        <p:spPr/>
        <p:txBody>
          <a:bodyPr/>
          <a:lstStyle/>
          <a:p>
            <a:fld id="{D52420FC-31E6-1446-B57F-9B81F6FC48C9}" type="datetimeFigureOut">
              <a:rPr lang="en-US" smtClean="0">
                <a:solidFill>
                  <a:prstClr val="black">
                    <a:tint val="75000"/>
                  </a:prstClr>
                </a:solidFill>
              </a:rPr>
              <a:pPr/>
              <a:t>4/20/17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180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dirty="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D52420FC-31E6-1446-B57F-9B81F6FC48C9}" type="datetimeFigureOut">
              <a:rPr lang="en-US" smtClean="0">
                <a:solidFill>
                  <a:prstClr val="black">
                    <a:tint val="75000"/>
                  </a:prstClr>
                </a:solidFill>
              </a:rPr>
              <a:pPr/>
              <a:t>4/20/17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7012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lvl1pPr>
              <a:defRPr/>
            </a:lvl1pPr>
          </a:lstStyle>
          <a:p>
            <a:r>
              <a:rPr lang="en-AU" dirty="0"/>
              <a:t>Click to edit Master title style</a:t>
            </a:r>
            <a:endParaRPr lang="en-US" dirty="0"/>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D52420FC-31E6-1446-B57F-9B81F6FC48C9}" type="datetimeFigureOut">
              <a:rPr lang="en-US" smtClean="0">
                <a:solidFill>
                  <a:prstClr val="black">
                    <a:tint val="75000"/>
                  </a:prstClr>
                </a:solidFill>
              </a:rPr>
              <a:pPr/>
              <a:t>4/20/17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5548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dirty="0"/>
              <a:t>Click to edit Master title style</a:t>
            </a:r>
            <a:endParaRPr lang="en-AU" dirty="0"/>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lipArt Placeholder 3"/>
          <p:cNvSpPr>
            <a:spLocks noGrp="1"/>
          </p:cNvSpPr>
          <p:nvPr>
            <p:ph type="clipArt" sz="half" idx="2"/>
          </p:nvPr>
        </p:nvSpPr>
        <p:spPr>
          <a:xfrm>
            <a:off x="6197600" y="1600201"/>
            <a:ext cx="5384800" cy="4525963"/>
          </a:xfrm>
        </p:spPr>
        <p:txBody>
          <a:bodyPr>
            <a:normAutofit/>
          </a:bodyPr>
          <a:lstStyle/>
          <a:p>
            <a:pPr lvl="0"/>
            <a:endParaRPr lang="en-AU" noProof="0"/>
          </a:p>
        </p:txBody>
      </p:sp>
      <p:sp>
        <p:nvSpPr>
          <p:cNvPr id="5" name="Date Placeholder 9"/>
          <p:cNvSpPr>
            <a:spLocks noGrp="1"/>
          </p:cNvSpPr>
          <p:nvPr>
            <p:ph type="dt" sz="half" idx="10"/>
          </p:nvPr>
        </p:nvSpPr>
        <p:spPr/>
        <p:txBody>
          <a:bodyPr/>
          <a:lstStyle>
            <a:lvl1pPr>
              <a:defRPr/>
            </a:lvl1pPr>
          </a:lstStyle>
          <a:p>
            <a:pPr>
              <a:defRPr/>
            </a:pPr>
            <a:endParaRPr lang="en-AU">
              <a:solidFill>
                <a:prstClr val="black">
                  <a:tint val="75000"/>
                </a:prstClr>
              </a:solidFill>
            </a:endParaRPr>
          </a:p>
        </p:txBody>
      </p:sp>
      <p:sp>
        <p:nvSpPr>
          <p:cNvPr id="7" name="Slide Number Placeholder 17"/>
          <p:cNvSpPr>
            <a:spLocks noGrp="1"/>
          </p:cNvSpPr>
          <p:nvPr>
            <p:ph type="sldNum" sz="quarter" idx="12"/>
          </p:nvPr>
        </p:nvSpPr>
        <p:spPr/>
        <p:txBody>
          <a:bodyPr/>
          <a:lstStyle>
            <a:lvl1pPr>
              <a:defRPr/>
            </a:lvl1pPr>
          </a:lstStyle>
          <a:p>
            <a:fld id="{63E9B0D8-D3CF-5B4B-8C1C-EE789B498603}" type="slidenum">
              <a:rPr lang="en-AU" altLang="en-US">
                <a:solidFill>
                  <a:prstClr val="black">
                    <a:tint val="75000"/>
                  </a:prstClr>
                </a:solidFill>
              </a:rPr>
              <a:pPr/>
              <a:t>‹#›</a:t>
            </a:fld>
            <a:endParaRPr lang="en-AU" altLang="en-US">
              <a:solidFill>
                <a:prstClr val="black">
                  <a:tint val="75000"/>
                </a:prstClr>
              </a:solidFill>
            </a:endParaRPr>
          </a:p>
        </p:txBody>
      </p:sp>
    </p:spTree>
    <p:extLst>
      <p:ext uri="{BB962C8B-B14F-4D97-AF65-F5344CB8AC3E}">
        <p14:creationId xmlns:p14="http://schemas.microsoft.com/office/powerpoint/2010/main" val="3622442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dirty="0"/>
              <a:t>Click to edit Master title style</a:t>
            </a:r>
            <a:endParaRPr lang="en-US" dirty="0"/>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p:txBody>
          <a:bodyPr/>
          <a:lstStyle/>
          <a:p>
            <a:fld id="{D52420FC-31E6-1446-B57F-9B81F6FC48C9}" type="datetimeFigureOut">
              <a:rPr lang="en-US" smtClean="0">
                <a:solidFill>
                  <a:prstClr val="black">
                    <a:tint val="75000"/>
                  </a:prstClr>
                </a:solidFill>
              </a:rPr>
              <a:pPr/>
              <a:t>4/20/17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5020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AU" dirty="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67">
                <a:solidFill>
                  <a:schemeClr val="tx1">
                    <a:tint val="75000"/>
                  </a:schemeClr>
                </a:solidFill>
              </a:defRPr>
            </a:lvl2pPr>
            <a:lvl3pPr marL="914377" indent="0">
              <a:buNone/>
              <a:defRPr sz="1600">
                <a:solidFill>
                  <a:schemeClr val="tx1">
                    <a:tint val="75000"/>
                  </a:schemeClr>
                </a:solidFill>
              </a:defRPr>
            </a:lvl3pPr>
            <a:lvl4pPr marL="1371566" indent="0">
              <a:buNone/>
              <a:defRPr sz="1467">
                <a:solidFill>
                  <a:schemeClr val="tx1">
                    <a:tint val="75000"/>
                  </a:schemeClr>
                </a:solidFill>
              </a:defRPr>
            </a:lvl4pPr>
            <a:lvl5pPr marL="1828754" indent="0">
              <a:buNone/>
              <a:defRPr sz="1467">
                <a:solidFill>
                  <a:schemeClr val="tx1">
                    <a:tint val="75000"/>
                  </a:schemeClr>
                </a:solidFill>
              </a:defRPr>
            </a:lvl5pPr>
            <a:lvl6pPr marL="2285943" indent="0">
              <a:buNone/>
              <a:defRPr sz="1467">
                <a:solidFill>
                  <a:schemeClr val="tx1">
                    <a:tint val="75000"/>
                  </a:schemeClr>
                </a:solidFill>
              </a:defRPr>
            </a:lvl6pPr>
            <a:lvl7pPr marL="2743131" indent="0">
              <a:buNone/>
              <a:defRPr sz="1467">
                <a:solidFill>
                  <a:schemeClr val="tx1">
                    <a:tint val="75000"/>
                  </a:schemeClr>
                </a:solidFill>
              </a:defRPr>
            </a:lvl7pPr>
            <a:lvl8pPr marL="3200320" indent="0">
              <a:buNone/>
              <a:defRPr sz="1467">
                <a:solidFill>
                  <a:schemeClr val="tx1">
                    <a:tint val="75000"/>
                  </a:schemeClr>
                </a:solidFill>
              </a:defRPr>
            </a:lvl8pPr>
            <a:lvl9pPr marL="3657509" indent="0">
              <a:buNone/>
              <a:defRPr sz="1467">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p:txBody>
          <a:bodyPr/>
          <a:lstStyle/>
          <a:p>
            <a:fld id="{D52420FC-31E6-1446-B57F-9B81F6FC48C9}" type="datetimeFigureOut">
              <a:rPr lang="en-US" smtClean="0">
                <a:solidFill>
                  <a:prstClr val="black">
                    <a:tint val="75000"/>
                  </a:prstClr>
                </a:solidFill>
              </a:rPr>
              <a:pPr/>
              <a:t>4/20/17</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
        <p:nvSpPr>
          <p:cNvPr id="8" name="Footer Placeholder 4"/>
          <p:cNvSpPr>
            <a:spLocks noGrp="1"/>
          </p:cNvSpPr>
          <p:nvPr>
            <p:ph type="ftr" sz="quarter" idx="3"/>
          </p:nvPr>
        </p:nvSpPr>
        <p:spPr>
          <a:xfrm>
            <a:off x="4605867" y="8481142"/>
            <a:ext cx="5486400" cy="486833"/>
          </a:xfrm>
          <a:prstGeom prst="rect">
            <a:avLst/>
          </a:prstGeom>
        </p:spPr>
        <p:txBody>
          <a:bodyPr/>
          <a:lstStyle>
            <a:lvl1pPr>
              <a:defRPr sz="1600">
                <a:solidFill>
                  <a:schemeClr val="bg1">
                    <a:lumMod val="50000"/>
                  </a:schemeClr>
                </a:solidFill>
                <a:latin typeface="Arial" panose="020B0604020202020204" pitchFamily="34" charset="0"/>
                <a:cs typeface="Arial" panose="020B0604020202020204" pitchFamily="34" charset="0"/>
              </a:defRPr>
            </a:lvl1pPr>
          </a:lstStyle>
          <a:p>
            <a:r>
              <a:rPr lang="en-AU" dirty="0">
                <a:solidFill>
                  <a:prstClr val="white">
                    <a:lumMod val="50000"/>
                  </a:prstClr>
                </a:solidFill>
              </a:rPr>
              <a:t>© Teacher Name &amp; </a:t>
            </a:r>
            <a:r>
              <a:rPr lang="en-AU" dirty="0" err="1">
                <a:solidFill>
                  <a:prstClr val="white">
                    <a:lumMod val="50000"/>
                  </a:prstClr>
                </a:solidFill>
              </a:rPr>
              <a:t>Edrolo</a:t>
            </a:r>
            <a:r>
              <a:rPr lang="en-AU" dirty="0">
                <a:solidFill>
                  <a:prstClr val="white">
                    <a:lumMod val="50000"/>
                  </a:prstClr>
                </a:solidFill>
              </a:rPr>
              <a:t> 2016</a:t>
            </a:r>
            <a:endParaRPr lang="en-US" dirty="0">
              <a:solidFill>
                <a:prstClr val="white">
                  <a:lumMod val="50000"/>
                </a:prstClr>
              </a:solidFill>
            </a:endParaRPr>
          </a:p>
        </p:txBody>
      </p:sp>
    </p:spTree>
    <p:extLst>
      <p:ext uri="{BB962C8B-B14F-4D97-AF65-F5344CB8AC3E}">
        <p14:creationId xmlns:p14="http://schemas.microsoft.com/office/powerpoint/2010/main" val="3900321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dirty="0"/>
              <a:t>Click to edit Master title style</a:t>
            </a:r>
            <a:endParaRPr lang="en-US" dirty="0"/>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67"/>
            </a:lvl4pPr>
            <a:lvl5pPr>
              <a:defRPr sz="1867"/>
            </a:lvl5pPr>
            <a:lvl6pPr>
              <a:defRPr sz="1867"/>
            </a:lvl6pPr>
            <a:lvl7pPr>
              <a:defRPr sz="1867"/>
            </a:lvl7pPr>
            <a:lvl8pPr>
              <a:defRPr sz="1867"/>
            </a:lvl8pPr>
            <a:lvl9pPr>
              <a:defRPr sz="1867"/>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67"/>
            </a:lvl4pPr>
            <a:lvl5pPr>
              <a:defRPr sz="1867"/>
            </a:lvl5pPr>
            <a:lvl6pPr>
              <a:defRPr sz="1867"/>
            </a:lvl6pPr>
            <a:lvl7pPr>
              <a:defRPr sz="1867"/>
            </a:lvl7pPr>
            <a:lvl8pPr>
              <a:defRPr sz="1867"/>
            </a:lvl8pPr>
            <a:lvl9pPr>
              <a:defRPr sz="1867"/>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p:txBody>
          <a:bodyPr/>
          <a:lstStyle/>
          <a:p>
            <a:fld id="{D52420FC-31E6-1446-B57F-9B81F6FC48C9}" type="datetimeFigureOut">
              <a:rPr lang="en-US" smtClean="0">
                <a:solidFill>
                  <a:prstClr val="black">
                    <a:tint val="75000"/>
                  </a:prstClr>
                </a:solidFill>
              </a:rPr>
              <a:pPr/>
              <a:t>4/20/17</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
        <p:nvSpPr>
          <p:cNvPr id="8" name="Footer Placeholder 4"/>
          <p:cNvSpPr>
            <a:spLocks noGrp="1"/>
          </p:cNvSpPr>
          <p:nvPr>
            <p:ph type="ftr" sz="quarter" idx="3"/>
          </p:nvPr>
        </p:nvSpPr>
        <p:spPr>
          <a:xfrm>
            <a:off x="4605867" y="8481142"/>
            <a:ext cx="5486400" cy="486833"/>
          </a:xfrm>
          <a:prstGeom prst="rect">
            <a:avLst/>
          </a:prstGeom>
        </p:spPr>
        <p:txBody>
          <a:bodyPr/>
          <a:lstStyle>
            <a:lvl1pPr>
              <a:defRPr sz="1600">
                <a:solidFill>
                  <a:schemeClr val="bg1">
                    <a:lumMod val="50000"/>
                  </a:schemeClr>
                </a:solidFill>
                <a:latin typeface="Arial" panose="020B0604020202020204" pitchFamily="34" charset="0"/>
                <a:cs typeface="Arial" panose="020B0604020202020204" pitchFamily="34" charset="0"/>
              </a:defRPr>
            </a:lvl1pPr>
          </a:lstStyle>
          <a:p>
            <a:r>
              <a:rPr lang="en-AU" dirty="0">
                <a:solidFill>
                  <a:prstClr val="white">
                    <a:lumMod val="50000"/>
                  </a:prstClr>
                </a:solidFill>
              </a:rPr>
              <a:t>© Teacher Name &amp; </a:t>
            </a:r>
            <a:r>
              <a:rPr lang="en-AU" dirty="0" err="1">
                <a:solidFill>
                  <a:prstClr val="white">
                    <a:lumMod val="50000"/>
                  </a:prstClr>
                </a:solidFill>
              </a:rPr>
              <a:t>Edrolo</a:t>
            </a:r>
            <a:r>
              <a:rPr lang="en-AU" dirty="0">
                <a:solidFill>
                  <a:prstClr val="white">
                    <a:lumMod val="50000"/>
                  </a:prstClr>
                </a:solidFill>
              </a:rPr>
              <a:t> 2016</a:t>
            </a:r>
            <a:endParaRPr lang="en-US" dirty="0">
              <a:solidFill>
                <a:prstClr val="white">
                  <a:lumMod val="50000"/>
                </a:prstClr>
              </a:solidFill>
            </a:endParaRPr>
          </a:p>
        </p:txBody>
      </p:sp>
    </p:spTree>
    <p:extLst>
      <p:ext uri="{BB962C8B-B14F-4D97-AF65-F5344CB8AC3E}">
        <p14:creationId xmlns:p14="http://schemas.microsoft.com/office/powerpoint/2010/main" val="2517562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dirty="0"/>
              <a:t>Click to edit Master title style</a:t>
            </a:r>
            <a:endParaRPr lang="en-US" dirty="0"/>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AU"/>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67"/>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67"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AU"/>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67"/>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p:txBody>
          <a:bodyPr/>
          <a:lstStyle/>
          <a:p>
            <a:fld id="{D52420FC-31E6-1446-B57F-9B81F6FC48C9}" type="datetimeFigureOut">
              <a:rPr lang="en-US" smtClean="0">
                <a:solidFill>
                  <a:prstClr val="black">
                    <a:tint val="75000"/>
                  </a:prstClr>
                </a:solidFill>
              </a:rPr>
              <a:pPr/>
              <a:t>4/20/17</a:t>
            </a:fld>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
        <p:nvSpPr>
          <p:cNvPr id="10" name="Footer Placeholder 4"/>
          <p:cNvSpPr>
            <a:spLocks noGrp="1"/>
          </p:cNvSpPr>
          <p:nvPr>
            <p:ph type="ftr" sz="quarter" idx="13"/>
          </p:nvPr>
        </p:nvSpPr>
        <p:spPr>
          <a:xfrm>
            <a:off x="4605867" y="8481142"/>
            <a:ext cx="5486400" cy="486833"/>
          </a:xfrm>
          <a:prstGeom prst="rect">
            <a:avLst/>
          </a:prstGeom>
        </p:spPr>
        <p:txBody>
          <a:bodyPr/>
          <a:lstStyle>
            <a:lvl1pPr>
              <a:defRPr sz="1600">
                <a:solidFill>
                  <a:schemeClr val="bg1">
                    <a:lumMod val="50000"/>
                  </a:schemeClr>
                </a:solidFill>
                <a:latin typeface="Arial" panose="020B0604020202020204" pitchFamily="34" charset="0"/>
                <a:cs typeface="Arial" panose="020B0604020202020204" pitchFamily="34" charset="0"/>
              </a:defRPr>
            </a:lvl1pPr>
          </a:lstStyle>
          <a:p>
            <a:r>
              <a:rPr lang="en-AU" dirty="0">
                <a:solidFill>
                  <a:prstClr val="white">
                    <a:lumMod val="50000"/>
                  </a:prstClr>
                </a:solidFill>
              </a:rPr>
              <a:t>© Teacher Name &amp; </a:t>
            </a:r>
            <a:r>
              <a:rPr lang="en-AU" dirty="0" err="1">
                <a:solidFill>
                  <a:prstClr val="white">
                    <a:lumMod val="50000"/>
                  </a:prstClr>
                </a:solidFill>
              </a:rPr>
              <a:t>Edrolo</a:t>
            </a:r>
            <a:r>
              <a:rPr lang="en-AU" dirty="0">
                <a:solidFill>
                  <a:prstClr val="white">
                    <a:lumMod val="50000"/>
                  </a:prstClr>
                </a:solidFill>
              </a:rPr>
              <a:t> 2016</a:t>
            </a:r>
            <a:endParaRPr lang="en-US" dirty="0">
              <a:solidFill>
                <a:prstClr val="white">
                  <a:lumMod val="50000"/>
                </a:prstClr>
              </a:solidFill>
            </a:endParaRPr>
          </a:p>
        </p:txBody>
      </p:sp>
      <p:sp>
        <p:nvSpPr>
          <p:cNvPr id="11" name="Footer Placeholder 4"/>
          <p:cNvSpPr txBox="1">
            <a:spLocks/>
          </p:cNvSpPr>
          <p:nvPr userDrawn="1"/>
        </p:nvSpPr>
        <p:spPr>
          <a:xfrm>
            <a:off x="4809067" y="8684342"/>
            <a:ext cx="5486400" cy="486833"/>
          </a:xfrm>
          <a:prstGeom prst="rect">
            <a:avLst/>
          </a:prstGeom>
        </p:spPr>
        <p:txBody>
          <a:bodyPr lIns="91440" tIns="45720" rIns="91440" bIns="45720"/>
          <a:lstStyle>
            <a:defPPr>
              <a:defRPr lang="en-US"/>
            </a:defPPr>
            <a:lvl1pPr marL="0" algn="l" defTabSz="342900" rtl="0" eaLnBrk="1" latinLnBrk="0" hangingPunct="1">
              <a:defRPr sz="12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600" dirty="0">
                <a:solidFill>
                  <a:prstClr val="white">
                    <a:lumMod val="50000"/>
                  </a:prstClr>
                </a:solidFill>
                <a:latin typeface="Arial" panose="020B0604020202020204" pitchFamily="34" charset="0"/>
                <a:cs typeface="Arial" panose="020B0604020202020204" pitchFamily="34" charset="0"/>
              </a:rPr>
              <a:t>© Teacher Name &amp; </a:t>
            </a:r>
            <a:r>
              <a:rPr lang="en-AU" sz="1600" dirty="0" err="1">
                <a:solidFill>
                  <a:prstClr val="white">
                    <a:lumMod val="50000"/>
                  </a:prstClr>
                </a:solidFill>
                <a:latin typeface="Arial" panose="020B0604020202020204" pitchFamily="34" charset="0"/>
                <a:cs typeface="Arial" panose="020B0604020202020204" pitchFamily="34" charset="0"/>
              </a:rPr>
              <a:t>Edrolo</a:t>
            </a:r>
            <a:r>
              <a:rPr lang="en-AU" sz="1600" dirty="0">
                <a:solidFill>
                  <a:prstClr val="white">
                    <a:lumMod val="50000"/>
                  </a:prstClr>
                </a:solidFill>
                <a:latin typeface="Arial" panose="020B0604020202020204" pitchFamily="34" charset="0"/>
                <a:cs typeface="Arial" panose="020B0604020202020204" pitchFamily="34" charset="0"/>
              </a:rPr>
              <a:t> 2016</a:t>
            </a:r>
            <a:endParaRPr lang="en-US" sz="1600" dirty="0">
              <a:solidFill>
                <a:prstClr val="white">
                  <a:lumMod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9482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dirty="0"/>
              <a:t>Click to edit Master title style</a:t>
            </a:r>
            <a:endParaRPr lang="en-US" dirty="0"/>
          </a:p>
        </p:txBody>
      </p:sp>
      <p:sp>
        <p:nvSpPr>
          <p:cNvPr id="3" name="Date Placeholder 2"/>
          <p:cNvSpPr>
            <a:spLocks noGrp="1"/>
          </p:cNvSpPr>
          <p:nvPr>
            <p:ph type="dt" sz="half" idx="10"/>
          </p:nvPr>
        </p:nvSpPr>
        <p:spPr/>
        <p:txBody>
          <a:bodyPr/>
          <a:lstStyle/>
          <a:p>
            <a:fld id="{D52420FC-31E6-1446-B57F-9B81F6FC48C9}" type="datetimeFigureOut">
              <a:rPr lang="en-US" smtClean="0">
                <a:solidFill>
                  <a:prstClr val="black">
                    <a:tint val="75000"/>
                  </a:prstClr>
                </a:solidFill>
              </a:rPr>
              <a:pPr/>
              <a:t>4/20/17</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8250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2420FC-31E6-1446-B57F-9B81F6FC48C9}" type="datetimeFigureOut">
              <a:rPr lang="en-US" smtClean="0">
                <a:solidFill>
                  <a:prstClr val="black">
                    <a:tint val="75000"/>
                  </a:prstClr>
                </a:solidFill>
              </a:rPr>
              <a:pPr/>
              <a:t>4/20/17</a:t>
            </a:fld>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392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AU" dirty="0"/>
              <a:t>Click to edit Master title style</a:t>
            </a:r>
            <a:endParaRPr lang="en-US" dirty="0"/>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67"/>
            </a:lvl1pPr>
            <a:lvl2pPr marL="457189" indent="0">
              <a:buNone/>
              <a:defRPr sz="1200"/>
            </a:lvl2pPr>
            <a:lvl3pPr marL="914377" indent="0">
              <a:buNone/>
              <a:defRPr sz="1067"/>
            </a:lvl3pPr>
            <a:lvl4pPr marL="1371566" indent="0">
              <a:buNone/>
              <a:defRPr sz="933"/>
            </a:lvl4pPr>
            <a:lvl5pPr marL="1828754" indent="0">
              <a:buNone/>
              <a:defRPr sz="933"/>
            </a:lvl5pPr>
            <a:lvl6pPr marL="2285943" indent="0">
              <a:buNone/>
              <a:defRPr sz="933"/>
            </a:lvl6pPr>
            <a:lvl7pPr marL="2743131" indent="0">
              <a:buNone/>
              <a:defRPr sz="933"/>
            </a:lvl7pPr>
            <a:lvl8pPr marL="3200320" indent="0">
              <a:buNone/>
              <a:defRPr sz="933"/>
            </a:lvl8pPr>
            <a:lvl9pPr marL="3657509" indent="0">
              <a:buNone/>
              <a:defRPr sz="933"/>
            </a:lvl9pPr>
          </a:lstStyle>
          <a:p>
            <a:pPr lvl="0"/>
            <a:r>
              <a:rPr lang="en-AU"/>
              <a:t>Click to edit Master text styles</a:t>
            </a:r>
          </a:p>
        </p:txBody>
      </p:sp>
      <p:sp>
        <p:nvSpPr>
          <p:cNvPr id="5" name="Date Placeholder 4"/>
          <p:cNvSpPr>
            <a:spLocks noGrp="1"/>
          </p:cNvSpPr>
          <p:nvPr>
            <p:ph type="dt" sz="half" idx="10"/>
          </p:nvPr>
        </p:nvSpPr>
        <p:spPr/>
        <p:txBody>
          <a:bodyPr/>
          <a:lstStyle/>
          <a:p>
            <a:fld id="{D52420FC-31E6-1446-B57F-9B81F6FC48C9}" type="datetimeFigureOut">
              <a:rPr lang="en-US" smtClean="0">
                <a:solidFill>
                  <a:prstClr val="black">
                    <a:tint val="75000"/>
                  </a:prstClr>
                </a:solidFill>
              </a:rPr>
              <a:pPr/>
              <a:t>4/20/17</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4282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AU" dirty="0"/>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67"/>
            </a:lvl1pPr>
            <a:lvl2pPr marL="457189" indent="0">
              <a:buNone/>
              <a:defRPr sz="1200"/>
            </a:lvl2pPr>
            <a:lvl3pPr marL="914377" indent="0">
              <a:buNone/>
              <a:defRPr sz="1067"/>
            </a:lvl3pPr>
            <a:lvl4pPr marL="1371566" indent="0">
              <a:buNone/>
              <a:defRPr sz="933"/>
            </a:lvl4pPr>
            <a:lvl5pPr marL="1828754" indent="0">
              <a:buNone/>
              <a:defRPr sz="933"/>
            </a:lvl5pPr>
            <a:lvl6pPr marL="2285943" indent="0">
              <a:buNone/>
              <a:defRPr sz="933"/>
            </a:lvl6pPr>
            <a:lvl7pPr marL="2743131" indent="0">
              <a:buNone/>
              <a:defRPr sz="933"/>
            </a:lvl7pPr>
            <a:lvl8pPr marL="3200320" indent="0">
              <a:buNone/>
              <a:defRPr sz="933"/>
            </a:lvl8pPr>
            <a:lvl9pPr marL="3657509" indent="0">
              <a:buNone/>
              <a:defRPr sz="933"/>
            </a:lvl9pPr>
          </a:lstStyle>
          <a:p>
            <a:pPr lvl="0"/>
            <a:r>
              <a:rPr lang="en-AU"/>
              <a:t>Click to edit Master text styles</a:t>
            </a:r>
          </a:p>
        </p:txBody>
      </p:sp>
      <p:sp>
        <p:nvSpPr>
          <p:cNvPr id="5" name="Date Placeholder 4"/>
          <p:cNvSpPr>
            <a:spLocks noGrp="1"/>
          </p:cNvSpPr>
          <p:nvPr>
            <p:ph type="dt" sz="half" idx="10"/>
          </p:nvPr>
        </p:nvSpPr>
        <p:spPr/>
        <p:txBody>
          <a:bodyPr/>
          <a:lstStyle/>
          <a:p>
            <a:fld id="{D52420FC-31E6-1446-B57F-9B81F6FC48C9}" type="datetimeFigureOut">
              <a:rPr lang="en-US" smtClean="0">
                <a:solidFill>
                  <a:prstClr val="black">
                    <a:tint val="75000"/>
                  </a:prstClr>
                </a:solidFill>
              </a:rPr>
              <a:pPr/>
              <a:t>4/20/17</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FF82EB-CF44-BE4C-BDBB-12CF31ED5AF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2803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4852" y="455613"/>
            <a:ext cx="10801349" cy="1143000"/>
          </a:xfrm>
          <a:prstGeom prst="rect">
            <a:avLst/>
          </a:prstGeom>
        </p:spPr>
        <p:txBody>
          <a:bodyPr vert="horz" lIns="68580" tIns="34290" rIns="68580" bIns="34290" rtlCol="0" anchor="t">
            <a:normAutofit/>
          </a:bodyPr>
          <a:lstStyle/>
          <a:p>
            <a:r>
              <a:rPr lang="en-AU" dirty="0"/>
              <a:t>Click to edit Master title style</a:t>
            </a:r>
            <a:endParaRPr lang="en-US" dirty="0"/>
          </a:p>
        </p:txBody>
      </p:sp>
      <p:sp>
        <p:nvSpPr>
          <p:cNvPr id="3" name="Text Placeholder 2"/>
          <p:cNvSpPr>
            <a:spLocks noGrp="1"/>
          </p:cNvSpPr>
          <p:nvPr>
            <p:ph type="body" idx="1"/>
          </p:nvPr>
        </p:nvSpPr>
        <p:spPr>
          <a:xfrm>
            <a:off x="1083733" y="1598615"/>
            <a:ext cx="10077451" cy="4539879"/>
          </a:xfrm>
          <a:prstGeom prst="rect">
            <a:avLst/>
          </a:prstGeom>
        </p:spPr>
        <p:txBody>
          <a:bodyPr vert="horz" lIns="68580" tIns="34290" rIns="68580" bIns="34290" rtlCol="0">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68580" tIns="34290" rIns="68580" bIns="34290" rtlCol="0" anchor="ctr"/>
          <a:lstStyle>
            <a:lvl1pPr algn="l">
              <a:defRPr sz="1200">
                <a:solidFill>
                  <a:schemeClr val="tx1">
                    <a:tint val="75000"/>
                  </a:schemeClr>
                </a:solidFill>
                <a:latin typeface="Arial" panose="020B0604020202020204" pitchFamily="34" charset="0"/>
              </a:defRPr>
            </a:lvl1pPr>
          </a:lstStyle>
          <a:p>
            <a:pPr defTabSz="457189"/>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68580" tIns="34290" rIns="68580" bIns="34290" rtlCol="0" anchor="ctr"/>
          <a:lstStyle>
            <a:lvl1pPr algn="r">
              <a:defRPr sz="1200">
                <a:solidFill>
                  <a:schemeClr val="tx1">
                    <a:tint val="75000"/>
                  </a:schemeClr>
                </a:solidFill>
                <a:latin typeface="Arial" panose="020B0604020202020204" pitchFamily="34" charset="0"/>
              </a:defRPr>
            </a:lvl1pPr>
          </a:lstStyle>
          <a:p>
            <a:pPr defTabSz="457189"/>
            <a:fld id="{31FF82EB-CF44-BE4C-BDBB-12CF31ED5AF3}" type="slidenum">
              <a:rPr lang="en-US" smtClean="0">
                <a:solidFill>
                  <a:prstClr val="black">
                    <a:tint val="75000"/>
                  </a:prstClr>
                </a:solidFill>
              </a:rPr>
              <a:pPr defTabSz="457189"/>
              <a:t>‹#›</a:t>
            </a:fld>
            <a:endParaRPr lang="en-US" dirty="0">
              <a:solidFill>
                <a:prstClr val="black">
                  <a:tint val="75000"/>
                </a:prstClr>
              </a:solidFill>
            </a:endParaRPr>
          </a:p>
        </p:txBody>
      </p:sp>
      <p:pic>
        <p:nvPicPr>
          <p:cNvPr id="7" name="Picture 6" descr="Logo - Edrolo.png"/>
          <p:cNvPicPr>
            <a:picLocks noChangeAspect="1"/>
          </p:cNvPicPr>
          <p:nvPr userDrawn="1"/>
        </p:nvPicPr>
        <p:blipFill>
          <a:blip r:embed="rId14" cstate="print">
            <a:alphaModFix amt="62000"/>
            <a:extLst>
              <a:ext uri="{28A0092B-C50C-407E-A947-70E740481C1C}">
                <a14:useLocalDpi xmlns:a14="http://schemas.microsoft.com/office/drawing/2010/main" val="0"/>
              </a:ext>
            </a:extLst>
          </a:blip>
          <a:stretch>
            <a:fillRect/>
          </a:stretch>
        </p:blipFill>
        <p:spPr>
          <a:xfrm>
            <a:off x="10055499" y="6165304"/>
            <a:ext cx="2017167" cy="607672"/>
          </a:xfrm>
          <a:prstGeom prst="rect">
            <a:avLst/>
          </a:prstGeom>
        </p:spPr>
      </p:pic>
    </p:spTree>
    <p:extLst>
      <p:ext uri="{BB962C8B-B14F-4D97-AF65-F5344CB8AC3E}">
        <p14:creationId xmlns:p14="http://schemas.microsoft.com/office/powerpoint/2010/main" val="40308261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57189" rtl="0" eaLnBrk="1" latinLnBrk="0" hangingPunct="1">
        <a:spcBef>
          <a:spcPct val="0"/>
        </a:spcBef>
        <a:buNone/>
        <a:defRPr sz="4400" kern="1200">
          <a:solidFill>
            <a:srgbClr val="EE7860"/>
          </a:solidFill>
          <a:latin typeface="Arial" panose="020B0604020202020204" pitchFamily="34" charset="0"/>
          <a:ea typeface="+mj-ea"/>
          <a:cs typeface="Gotham Condensed Bold"/>
        </a:defRPr>
      </a:lvl1pPr>
    </p:titleStyle>
    <p:bodyStyle>
      <a:lvl1pPr marL="342891" indent="-342891" algn="l" defTabSz="457189"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1pPr>
      <a:lvl2pPr marL="742932" indent="-285744" algn="l" defTabSz="457189"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2971" indent="-228594" algn="l" defTabSz="457189"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160" indent="-228594" algn="l" defTabSz="457189"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4pPr>
      <a:lvl5pPr marL="2057349" indent="-228594" algn="l" defTabSz="457189"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67" kern="1200">
          <a:solidFill>
            <a:schemeClr val="tx1"/>
          </a:solidFill>
          <a:latin typeface="+mn-lt"/>
          <a:ea typeface="+mn-ea"/>
          <a:cs typeface="+mn-cs"/>
        </a:defRPr>
      </a:lvl1pPr>
      <a:lvl2pPr marL="457189" algn="l" defTabSz="457189" rtl="0" eaLnBrk="1" latinLnBrk="0" hangingPunct="1">
        <a:defRPr sz="1867" kern="1200">
          <a:solidFill>
            <a:schemeClr val="tx1"/>
          </a:solidFill>
          <a:latin typeface="+mn-lt"/>
          <a:ea typeface="+mn-ea"/>
          <a:cs typeface="+mn-cs"/>
        </a:defRPr>
      </a:lvl2pPr>
      <a:lvl3pPr marL="914377" algn="l" defTabSz="457189" rtl="0" eaLnBrk="1" latinLnBrk="0" hangingPunct="1">
        <a:defRPr sz="1867" kern="1200">
          <a:solidFill>
            <a:schemeClr val="tx1"/>
          </a:solidFill>
          <a:latin typeface="+mn-lt"/>
          <a:ea typeface="+mn-ea"/>
          <a:cs typeface="+mn-cs"/>
        </a:defRPr>
      </a:lvl3pPr>
      <a:lvl4pPr marL="1371566" algn="l" defTabSz="457189" rtl="0" eaLnBrk="1" latinLnBrk="0" hangingPunct="1">
        <a:defRPr sz="1867" kern="1200">
          <a:solidFill>
            <a:schemeClr val="tx1"/>
          </a:solidFill>
          <a:latin typeface="+mn-lt"/>
          <a:ea typeface="+mn-ea"/>
          <a:cs typeface="+mn-cs"/>
        </a:defRPr>
      </a:lvl4pPr>
      <a:lvl5pPr marL="1828754" algn="l" defTabSz="457189" rtl="0" eaLnBrk="1" latinLnBrk="0" hangingPunct="1">
        <a:defRPr sz="1867" kern="1200">
          <a:solidFill>
            <a:schemeClr val="tx1"/>
          </a:solidFill>
          <a:latin typeface="+mn-lt"/>
          <a:ea typeface="+mn-ea"/>
          <a:cs typeface="+mn-cs"/>
        </a:defRPr>
      </a:lvl5pPr>
      <a:lvl6pPr marL="2285943" algn="l" defTabSz="457189" rtl="0" eaLnBrk="1" latinLnBrk="0" hangingPunct="1">
        <a:defRPr sz="1867" kern="1200">
          <a:solidFill>
            <a:schemeClr val="tx1"/>
          </a:solidFill>
          <a:latin typeface="+mn-lt"/>
          <a:ea typeface="+mn-ea"/>
          <a:cs typeface="+mn-cs"/>
        </a:defRPr>
      </a:lvl6pPr>
      <a:lvl7pPr marL="2743131" algn="l" defTabSz="457189" rtl="0" eaLnBrk="1" latinLnBrk="0" hangingPunct="1">
        <a:defRPr sz="1867" kern="1200">
          <a:solidFill>
            <a:schemeClr val="tx1"/>
          </a:solidFill>
          <a:latin typeface="+mn-lt"/>
          <a:ea typeface="+mn-ea"/>
          <a:cs typeface="+mn-cs"/>
        </a:defRPr>
      </a:lvl7pPr>
      <a:lvl8pPr marL="3200320" algn="l" defTabSz="457189" rtl="0" eaLnBrk="1" latinLnBrk="0" hangingPunct="1">
        <a:defRPr sz="1867" kern="1200">
          <a:solidFill>
            <a:schemeClr val="tx1"/>
          </a:solidFill>
          <a:latin typeface="+mn-lt"/>
          <a:ea typeface="+mn-ea"/>
          <a:cs typeface="+mn-cs"/>
        </a:defRPr>
      </a:lvl8pPr>
      <a:lvl9pPr marL="3657509" algn="l" defTabSz="457189" rtl="0" eaLnBrk="1" latinLnBrk="0" hangingPunct="1">
        <a:defRPr sz="186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8hij53lqEDs" TargetMode="External"/><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14077" y="1554653"/>
            <a:ext cx="8332880" cy="2339102"/>
          </a:xfrm>
          <a:prstGeom prst="rect">
            <a:avLst/>
          </a:prstGeom>
          <a:noFill/>
        </p:spPr>
        <p:txBody>
          <a:bodyPr wrap="square" lIns="91440" tIns="45720" rIns="91440" bIns="45720" rtlCol="0">
            <a:spAutoFit/>
          </a:bodyPr>
          <a:lstStyle/>
          <a:p>
            <a:pPr defTabSz="609555"/>
            <a:r>
              <a:rPr lang="en-US" sz="7300" cap="all" dirty="0">
                <a:solidFill>
                  <a:srgbClr val="EE7860"/>
                </a:solidFill>
                <a:latin typeface="Impact" panose="020B0806030902050204" pitchFamily="34" charset="0"/>
                <a:cs typeface="Gotham Condensed Bold" pitchFamily="50" charset="0"/>
                <a:sym typeface="Arial"/>
                <a:rtl val="0"/>
              </a:rPr>
              <a:t>NEUROTRANSMITTERS AND </a:t>
            </a:r>
            <a:r>
              <a:rPr lang="en-US" sz="7300" cap="all" dirty="0" smtClean="0">
                <a:solidFill>
                  <a:srgbClr val="EE7860"/>
                </a:solidFill>
                <a:latin typeface="Impact" panose="020B0806030902050204" pitchFamily="34" charset="0"/>
                <a:cs typeface="Gotham Condensed Bold" pitchFamily="50" charset="0"/>
                <a:sym typeface="Arial"/>
                <a:rtl val="0"/>
              </a:rPr>
              <a:t>NEUROHORMONES</a:t>
            </a:r>
            <a:endParaRPr lang="en-US" sz="7300" cap="all" dirty="0">
              <a:solidFill>
                <a:srgbClr val="EE7860"/>
              </a:solidFill>
              <a:latin typeface="Impact" panose="020B0806030902050204" pitchFamily="34" charset="0"/>
              <a:cs typeface="Gotham Condensed Bold" pitchFamily="50" charset="0"/>
              <a:sym typeface="Arial"/>
              <a:rtl val="0"/>
            </a:endParaRPr>
          </a:p>
        </p:txBody>
      </p:sp>
      <p:sp>
        <p:nvSpPr>
          <p:cNvPr id="2" name="Rectangle 1"/>
          <p:cNvSpPr/>
          <p:nvPr/>
        </p:nvSpPr>
        <p:spPr>
          <a:xfrm>
            <a:off x="3192811" y="852349"/>
            <a:ext cx="3512789" cy="430887"/>
          </a:xfrm>
          <a:prstGeom prst="rect">
            <a:avLst/>
          </a:prstGeom>
        </p:spPr>
        <p:txBody>
          <a:bodyPr wrap="square" lIns="91440" tIns="45720" rIns="91440" bIns="45720">
            <a:spAutoFit/>
          </a:bodyPr>
          <a:lstStyle/>
          <a:p>
            <a:pPr defTabSz="609555"/>
            <a:r>
              <a:rPr lang="en-US" sz="2200" dirty="0">
                <a:solidFill>
                  <a:srgbClr val="2B3439"/>
                </a:solidFill>
                <a:latin typeface="Impact" panose="020B0806030902050204" pitchFamily="34" charset="0"/>
                <a:cs typeface="Gotham Condensed Bold" pitchFamily="50" charset="0"/>
                <a:sym typeface="Arial"/>
                <a:rtl val="0"/>
              </a:rPr>
              <a:t>VCE PSYCHOLOGY</a:t>
            </a:r>
          </a:p>
        </p:txBody>
      </p:sp>
      <p:sp>
        <p:nvSpPr>
          <p:cNvPr id="5" name="Content Placeholder 2"/>
          <p:cNvSpPr txBox="1">
            <a:spLocks/>
          </p:cNvSpPr>
          <p:nvPr/>
        </p:nvSpPr>
        <p:spPr>
          <a:xfrm>
            <a:off x="3224710" y="4511946"/>
            <a:ext cx="7968371" cy="1449384"/>
          </a:xfrm>
          <a:prstGeom prst="rect">
            <a:avLst/>
          </a:prstGeom>
        </p:spPr>
        <p:txBody>
          <a:bodyPr vert="horz" lIns="68580" tIns="34290" rIns="68580" bIns="34290" rtlCol="0">
            <a:noAutofit/>
          </a:bodyPr>
          <a:lstStyle>
            <a:lvl1pPr marL="0" indent="0" algn="ctr" defTabSz="457189" rtl="0" eaLnBrk="1" latinLnBrk="0" hangingPunct="1">
              <a:spcBef>
                <a:spcPct val="20000"/>
              </a:spcBef>
              <a:buFont typeface="Arial"/>
              <a:buNone/>
              <a:defRPr sz="2400" kern="1200">
                <a:solidFill>
                  <a:schemeClr val="tx1">
                    <a:tint val="75000"/>
                  </a:schemeClr>
                </a:solidFill>
                <a:latin typeface="Whitney Book"/>
                <a:ea typeface="+mn-ea"/>
                <a:cs typeface="Whitney Book"/>
              </a:defRPr>
            </a:lvl1pPr>
            <a:lvl2pPr marL="457189" indent="0" algn="ctr" defTabSz="457189" rtl="0" eaLnBrk="1" latinLnBrk="0" hangingPunct="1">
              <a:spcBef>
                <a:spcPct val="20000"/>
              </a:spcBef>
              <a:buFont typeface="Arial"/>
              <a:buNone/>
              <a:defRPr sz="2400" kern="1200">
                <a:solidFill>
                  <a:schemeClr val="tx1">
                    <a:tint val="75000"/>
                  </a:schemeClr>
                </a:solidFill>
                <a:latin typeface="Whitney Book"/>
                <a:ea typeface="+mn-ea"/>
                <a:cs typeface="Whitney Book"/>
              </a:defRPr>
            </a:lvl2pPr>
            <a:lvl3pPr marL="914377" indent="0" algn="ctr" defTabSz="457189" rtl="0" eaLnBrk="1" latinLnBrk="0" hangingPunct="1">
              <a:spcBef>
                <a:spcPct val="20000"/>
              </a:spcBef>
              <a:buFont typeface="Arial"/>
              <a:buNone/>
              <a:defRPr sz="2400" kern="1200">
                <a:solidFill>
                  <a:schemeClr val="tx1">
                    <a:tint val="75000"/>
                  </a:schemeClr>
                </a:solidFill>
                <a:latin typeface="Whitney Book"/>
                <a:ea typeface="+mn-ea"/>
                <a:cs typeface="Whitney Book"/>
              </a:defRPr>
            </a:lvl3pPr>
            <a:lvl4pPr marL="1371566" indent="0" algn="ctr" defTabSz="457189" rtl="0" eaLnBrk="1" latinLnBrk="0" hangingPunct="1">
              <a:spcBef>
                <a:spcPct val="20000"/>
              </a:spcBef>
              <a:buFont typeface="Arial"/>
              <a:buNone/>
              <a:defRPr sz="2400" kern="1200">
                <a:solidFill>
                  <a:schemeClr val="tx1">
                    <a:tint val="75000"/>
                  </a:schemeClr>
                </a:solidFill>
                <a:latin typeface="Whitney Book"/>
                <a:ea typeface="+mn-ea"/>
                <a:cs typeface="Whitney Book"/>
              </a:defRPr>
            </a:lvl4pPr>
            <a:lvl5pPr marL="1828754" indent="0" algn="ctr" defTabSz="457189" rtl="0" eaLnBrk="1" latinLnBrk="0" hangingPunct="1">
              <a:spcBef>
                <a:spcPct val="20000"/>
              </a:spcBef>
              <a:buFont typeface="Arial"/>
              <a:buNone/>
              <a:defRPr sz="2400" kern="1200">
                <a:solidFill>
                  <a:schemeClr val="tx1">
                    <a:tint val="75000"/>
                  </a:schemeClr>
                </a:solidFill>
                <a:latin typeface="Whitney Book"/>
                <a:ea typeface="+mn-ea"/>
                <a:cs typeface="Whitney Book"/>
              </a:defRPr>
            </a:lvl5pPr>
            <a:lvl6pPr marL="2285943"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131"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320"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509"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800" b="1" dirty="0">
                <a:solidFill>
                  <a:schemeClr val="tx1">
                    <a:lumMod val="95000"/>
                    <a:lumOff val="5000"/>
                  </a:schemeClr>
                </a:solidFill>
                <a:latin typeface="Arial" panose="020B0604020202020204" pitchFamily="34" charset="0"/>
                <a:cs typeface="Arial" panose="020B0604020202020204" pitchFamily="34" charset="0"/>
              </a:rPr>
              <a:t>Study design dot point</a:t>
            </a:r>
          </a:p>
          <a:p>
            <a:pPr marL="342900" indent="-342900" algn="l">
              <a:buFont typeface="Arial" panose="020B0604020202020204" pitchFamily="34" charset="0"/>
              <a:buChar char="•"/>
            </a:pPr>
            <a:r>
              <a:rPr lang="en-AU" sz="1800" dirty="0">
                <a:solidFill>
                  <a:schemeClr val="tx1">
                    <a:lumMod val="95000"/>
                    <a:lumOff val="5000"/>
                  </a:schemeClr>
                </a:solidFill>
                <a:latin typeface="Arial" panose="020B0604020202020204" pitchFamily="34" charset="0"/>
                <a:cs typeface="Arial" panose="020B0604020202020204" pitchFamily="34" charset="0"/>
              </a:rPr>
              <a:t>The role of neurotransmitters and </a:t>
            </a:r>
            <a:r>
              <a:rPr lang="en-AU" sz="1800" dirty="0" err="1">
                <a:solidFill>
                  <a:schemeClr val="tx1">
                    <a:lumMod val="95000"/>
                    <a:lumOff val="5000"/>
                  </a:schemeClr>
                </a:solidFill>
                <a:latin typeface="Arial" panose="020B0604020202020204" pitchFamily="34" charset="0"/>
                <a:cs typeface="Arial" panose="020B0604020202020204" pitchFamily="34" charset="0"/>
              </a:rPr>
              <a:t>neurohormones</a:t>
            </a:r>
            <a:r>
              <a:rPr lang="en-AU" sz="1800" dirty="0">
                <a:solidFill>
                  <a:schemeClr val="tx1">
                    <a:lumMod val="95000"/>
                    <a:lumOff val="5000"/>
                  </a:schemeClr>
                </a:solidFill>
                <a:latin typeface="Arial" panose="020B0604020202020204" pitchFamily="34" charset="0"/>
                <a:cs typeface="Arial" panose="020B0604020202020204" pitchFamily="34" charset="0"/>
              </a:rPr>
              <a:t> in the neural basis of memory and learning (including the role of glutamate in synaptic plasticity and the role of adrenaline in the consolidation of emotionally arousing experiences).</a:t>
            </a:r>
          </a:p>
          <a:p>
            <a:pPr marL="342900" indent="-342900" algn="l">
              <a:buFont typeface="Arial" panose="020B0604020202020204" pitchFamily="34" charset="0"/>
              <a:buChar char="•"/>
            </a:pPr>
            <a:endParaRPr lang="en-AU" sz="1800" dirty="0">
              <a:solidFill>
                <a:schemeClr val="tx1">
                  <a:lumMod val="95000"/>
                  <a:lumOff val="5000"/>
                </a:schemeClr>
              </a:solidFill>
              <a:latin typeface="Arial" panose="020B0604020202020204" pitchFamily="34" charset="0"/>
              <a:cs typeface="Arial" panose="020B0604020202020204" pitchFamily="34" charset="0"/>
            </a:endParaRPr>
          </a:p>
          <a:p>
            <a:pPr algn="l"/>
            <a:endParaRPr lang="en-US" sz="1800" dirty="0">
              <a:solidFill>
                <a:schemeClr val="tx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1460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489" y="609601"/>
            <a:ext cx="10685696" cy="5528894"/>
          </a:xfrm>
        </p:spPr>
        <p:txBody>
          <a:bodyPr/>
          <a:lstStyle/>
          <a:p>
            <a:r>
              <a:rPr lang="en-US" dirty="0"/>
              <a:t>New incoming information is temporarily stored in short-term memory before its transfer to long-term memory. Research evidence indicates that if consolidation is disrupted, new information may not transfer from short-term to long-term memory or will not be stored well in long-term memory if it arrives there. The outcome depends on the timing of the disruption. Consolidation appears to be a gradual process, and the information being remembered is particularly vulnerable to disruption for at least 30 minutes following learning</a:t>
            </a:r>
            <a:r>
              <a:rPr lang="en-US" dirty="0"/>
              <a:t> </a:t>
            </a:r>
            <a:endParaRPr lang="en-US" dirty="0" smtClean="0"/>
          </a:p>
          <a:p>
            <a:r>
              <a:rPr lang="en-US" dirty="0"/>
              <a:t>The consolidation of information during transfer from short-term to long-term memory can be compared to writing your name in </a:t>
            </a:r>
            <a:r>
              <a:rPr lang="en-US" b="1" dirty="0">
                <a:solidFill>
                  <a:srgbClr val="FF0000"/>
                </a:solidFill>
              </a:rPr>
              <a:t>wet concrete</a:t>
            </a:r>
            <a:r>
              <a:rPr lang="en-US" dirty="0"/>
              <a:t>. Once the concrete has set (the information has consolidated in long-term memory), your name (the information) is relatively permanently ingrained. But while it is setting (the process of consolidation), it can be interfered with (altered) or erased (completely lost). </a:t>
            </a:r>
          </a:p>
          <a:p>
            <a:endParaRPr lang="en-US" dirty="0"/>
          </a:p>
        </p:txBody>
      </p:sp>
    </p:spTree>
    <p:extLst>
      <p:ext uri="{BB962C8B-B14F-4D97-AF65-F5344CB8AC3E}">
        <p14:creationId xmlns:p14="http://schemas.microsoft.com/office/powerpoint/2010/main" val="813808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9185" y="597409"/>
            <a:ext cx="10832000" cy="5541086"/>
          </a:xfrm>
        </p:spPr>
        <p:txBody>
          <a:bodyPr/>
          <a:lstStyle/>
          <a:p>
            <a:r>
              <a:rPr lang="en-US" dirty="0"/>
              <a:t>Because consolidation is time-dependent, the process is exposed to various factors that can </a:t>
            </a:r>
            <a:r>
              <a:rPr lang="en-US" dirty="0" smtClean="0"/>
              <a:t>influence </a:t>
            </a:r>
            <a:r>
              <a:rPr lang="en-US" dirty="0"/>
              <a:t>the strength or durability of the memory being formed during the consolidation period. One such factor involves stress </a:t>
            </a:r>
            <a:r>
              <a:rPr lang="en-US" dirty="0" smtClean="0"/>
              <a:t>hormones, particularly </a:t>
            </a:r>
            <a:r>
              <a:rPr lang="en-US" dirty="0"/>
              <a:t>the adrenaline and cortisol secreted by the adrenal glands. </a:t>
            </a:r>
            <a:endParaRPr lang="en-US" dirty="0" smtClean="0"/>
          </a:p>
          <a:p>
            <a:r>
              <a:rPr lang="en-US" dirty="0"/>
              <a:t>There is considerable research evidence that adrenaline has an important role in the consolidation of </a:t>
            </a:r>
            <a:r>
              <a:rPr lang="en-US" dirty="0" smtClean="0"/>
              <a:t>specific </a:t>
            </a:r>
            <a:r>
              <a:rPr lang="en-US" dirty="0"/>
              <a:t>types of memories. In particular, adrenaline can </a:t>
            </a:r>
            <a:r>
              <a:rPr lang="en-US" b="1" i="1" dirty="0">
                <a:solidFill>
                  <a:srgbClr val="FF0000"/>
                </a:solidFill>
              </a:rPr>
              <a:t>enhance</a:t>
            </a:r>
            <a:r>
              <a:rPr lang="en-US" i="1" dirty="0"/>
              <a:t> </a:t>
            </a:r>
            <a:r>
              <a:rPr lang="en-US" dirty="0"/>
              <a:t>the consolidation of </a:t>
            </a:r>
            <a:r>
              <a:rPr lang="en-US" dirty="0" smtClean="0"/>
              <a:t>long-term </a:t>
            </a:r>
            <a:r>
              <a:rPr lang="en-US" dirty="0"/>
              <a:t>memories of </a:t>
            </a:r>
            <a:r>
              <a:rPr lang="en-US" b="1" dirty="0">
                <a:solidFill>
                  <a:srgbClr val="FF0000"/>
                </a:solidFill>
              </a:rPr>
              <a:t>emotionally arousing experiences</a:t>
            </a:r>
            <a:r>
              <a:rPr lang="en-US" dirty="0"/>
              <a:t>. This means that these types of events are more likely to be well remembered (but not necessarily more accurately</a:t>
            </a:r>
            <a:r>
              <a:rPr lang="en-US" dirty="0" smtClean="0"/>
              <a:t>).</a:t>
            </a:r>
          </a:p>
          <a:p>
            <a:r>
              <a:rPr lang="en-US" dirty="0" smtClean="0"/>
              <a:t>You </a:t>
            </a:r>
            <a:r>
              <a:rPr lang="en-US" dirty="0"/>
              <a:t>probably know from personal experience that emotionally </a:t>
            </a:r>
            <a:r>
              <a:rPr lang="en-US" dirty="0" smtClean="0"/>
              <a:t>significant </a:t>
            </a:r>
            <a:r>
              <a:rPr lang="en-US" dirty="0"/>
              <a:t>experiences tend to be well remembered. This is very common for both pleasant and unpleasant events. </a:t>
            </a:r>
            <a:endParaRPr lang="en-US" dirty="0" smtClean="0"/>
          </a:p>
          <a:p>
            <a:endParaRPr lang="en-US" dirty="0"/>
          </a:p>
          <a:p>
            <a:endParaRPr lang="en-US" dirty="0" smtClean="0"/>
          </a:p>
          <a:p>
            <a:endParaRPr lang="en-US" dirty="0" smtClean="0"/>
          </a:p>
          <a:p>
            <a:endParaRPr lang="en-US" dirty="0"/>
          </a:p>
          <a:p>
            <a:endParaRPr lang="en-US" dirty="0"/>
          </a:p>
        </p:txBody>
      </p:sp>
    </p:spTree>
    <p:extLst>
      <p:ext uri="{BB962C8B-B14F-4D97-AF65-F5344CB8AC3E}">
        <p14:creationId xmlns:p14="http://schemas.microsoft.com/office/powerpoint/2010/main" val="87747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8920" y="350582"/>
            <a:ext cx="10839908" cy="6420921"/>
          </a:xfrm>
        </p:spPr>
        <p:txBody>
          <a:bodyPr>
            <a:normAutofit/>
          </a:bodyPr>
          <a:lstStyle/>
          <a:p>
            <a:r>
              <a:rPr lang="en-US" dirty="0" smtClean="0"/>
              <a:t>When </a:t>
            </a:r>
            <a:r>
              <a:rPr lang="en-US" dirty="0"/>
              <a:t>released during heightened emotional arousal, adrenaline induces the release of noradrenaline (also called epinephrine) in the amygdala, which is located deep within the brain and has a crucial role </a:t>
            </a:r>
            <a:r>
              <a:rPr lang="en-US" dirty="0" smtClean="0"/>
              <a:t>in emotions</a:t>
            </a:r>
            <a:r>
              <a:rPr lang="en-US" dirty="0"/>
              <a:t>. It is believed that the presence of noradrenaline during consolidation may then activate the amygdala to signal to the nearby hippocampus that details of the relevant experience are </a:t>
            </a:r>
            <a:r>
              <a:rPr lang="en-US" dirty="0" smtClean="0"/>
              <a:t>significant </a:t>
            </a:r>
            <a:r>
              <a:rPr lang="en-US" dirty="0"/>
              <a:t>and its long-term storage should be strengthened. </a:t>
            </a:r>
            <a:endParaRPr lang="en-US" dirty="0" smtClean="0"/>
          </a:p>
          <a:p>
            <a:r>
              <a:rPr lang="en-US" dirty="0"/>
              <a:t>For example, participants given a drug that promotes release of adrenaline when viewing emotionally arousing images will have an enhanced memory of those images compared to control or placebo groups. Conversely, participants given a drug that inhibits the release of adrenaline later have more trouble remembering details of the images</a:t>
            </a:r>
            <a:r>
              <a:rPr lang="en-US" dirty="0"/>
              <a:t> </a:t>
            </a:r>
            <a:endParaRPr lang="en-US" dirty="0"/>
          </a:p>
          <a:p>
            <a:endParaRPr lang="en-US" dirty="0"/>
          </a:p>
        </p:txBody>
      </p:sp>
    </p:spTree>
    <p:extLst>
      <p:ext uri="{BB962C8B-B14F-4D97-AF65-F5344CB8AC3E}">
        <p14:creationId xmlns:p14="http://schemas.microsoft.com/office/powerpoint/2010/main" val="378335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783" y="146694"/>
            <a:ext cx="10801349" cy="817133"/>
          </a:xfrm>
        </p:spPr>
        <p:txBody>
          <a:bodyPr/>
          <a:lstStyle/>
          <a:p>
            <a:r>
              <a:rPr lang="en-US" smtClean="0"/>
              <a:t>Adaptive Value</a:t>
            </a:r>
            <a:endParaRPr lang="en-US"/>
          </a:p>
        </p:txBody>
      </p:sp>
      <p:sp>
        <p:nvSpPr>
          <p:cNvPr id="3" name="Content Placeholder 2"/>
          <p:cNvSpPr>
            <a:spLocks noGrp="1"/>
          </p:cNvSpPr>
          <p:nvPr>
            <p:ph idx="1"/>
          </p:nvPr>
        </p:nvSpPr>
        <p:spPr>
          <a:xfrm>
            <a:off x="506627" y="1075038"/>
            <a:ext cx="10654557" cy="5325761"/>
          </a:xfrm>
        </p:spPr>
        <p:txBody>
          <a:bodyPr>
            <a:normAutofit lnSpcReduction="10000"/>
          </a:bodyPr>
          <a:lstStyle/>
          <a:p>
            <a:r>
              <a:rPr lang="en-US" dirty="0"/>
              <a:t>Some psychologists have proposed that </a:t>
            </a:r>
            <a:r>
              <a:rPr lang="en-US" dirty="0" smtClean="0"/>
              <a:t>longer-lasting </a:t>
            </a:r>
            <a:r>
              <a:rPr lang="en-US" dirty="0"/>
              <a:t>memories of emotionally arousing experiences, particularly for important or threatening events, has adaptive value as these memories can guide our </a:t>
            </a:r>
            <a:r>
              <a:rPr lang="en-US" dirty="0" err="1"/>
              <a:t>behaviour</a:t>
            </a:r>
            <a:r>
              <a:rPr lang="en-US" dirty="0"/>
              <a:t> in appropriate ways in the </a:t>
            </a:r>
            <a:r>
              <a:rPr lang="en-US" dirty="0" smtClean="0"/>
              <a:t>future.</a:t>
            </a:r>
          </a:p>
          <a:p>
            <a:r>
              <a:rPr lang="en-US" dirty="0" smtClean="0"/>
              <a:t>However</a:t>
            </a:r>
            <a:r>
              <a:rPr lang="en-US" dirty="0"/>
              <a:t>, in other circumstances it can be a problem, such as in the case of post-traumatic stress disorder (PTSD), which is a condition where victims </a:t>
            </a:r>
            <a:r>
              <a:rPr lang="en-US" dirty="0" smtClean="0"/>
              <a:t>suffer </a:t>
            </a:r>
            <a:r>
              <a:rPr lang="en-US" dirty="0"/>
              <a:t>symptoms such as sleep disturbances and </a:t>
            </a:r>
            <a:r>
              <a:rPr lang="en-US" dirty="0" smtClean="0"/>
              <a:t>flashbacks </a:t>
            </a:r>
            <a:r>
              <a:rPr lang="en-US" dirty="0"/>
              <a:t>due to a traumatic event. </a:t>
            </a:r>
            <a:endParaRPr lang="en-US" dirty="0" smtClean="0"/>
          </a:p>
          <a:p>
            <a:r>
              <a:rPr lang="en-US" dirty="0"/>
              <a:t>people suffering from </a:t>
            </a:r>
            <a:r>
              <a:rPr lang="en-US" dirty="0" smtClean="0"/>
              <a:t>PTSD are </a:t>
            </a:r>
            <a:r>
              <a:rPr lang="en-US" dirty="0"/>
              <a:t>often haunted by memories and images of highly arousing, emotionally traumatic events to a point where it becomes unbearable. The ordeal they underwent keeps resurfacing over and over again. Each time the event resurfaces, adrenaline may be released, thereby maintaining the strength of the memory each time it is reconsolidated </a:t>
            </a:r>
            <a:endParaRPr lang="en-US" dirty="0"/>
          </a:p>
          <a:p>
            <a:endParaRPr lang="en-US" dirty="0"/>
          </a:p>
        </p:txBody>
      </p:sp>
    </p:spTree>
    <p:extLst>
      <p:ext uri="{BB962C8B-B14F-4D97-AF65-F5344CB8AC3E}">
        <p14:creationId xmlns:p14="http://schemas.microsoft.com/office/powerpoint/2010/main" val="779192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3192811" y="1310221"/>
            <a:ext cx="8286885" cy="5389634"/>
          </a:xfrm>
        </p:spPr>
        <p:txBody>
          <a:bodyPr>
            <a:normAutofit/>
          </a:bodyPr>
          <a:lstStyle/>
          <a:p>
            <a:r>
              <a:rPr lang="en-AU" sz="1800" dirty="0"/>
              <a:t>Adrenalin (epinephrine) can enhance long term memory</a:t>
            </a:r>
          </a:p>
          <a:p>
            <a:r>
              <a:rPr lang="en-AU" sz="1800" dirty="0"/>
              <a:t>Important for encoding emotional memories</a:t>
            </a:r>
          </a:p>
          <a:p>
            <a:r>
              <a:rPr lang="en-AU" sz="1800" dirty="0"/>
              <a:t>Ensures memory strength relates to memory importance</a:t>
            </a:r>
          </a:p>
          <a:p>
            <a:pPr marL="0" indent="0">
              <a:buNone/>
            </a:pPr>
            <a:endParaRPr lang="en-AU" sz="1800" dirty="0"/>
          </a:p>
          <a:p>
            <a:pPr marL="0" indent="0">
              <a:buNone/>
            </a:pPr>
            <a:endParaRPr lang="en-AU" sz="1800" dirty="0"/>
          </a:p>
          <a:p>
            <a:pPr marL="0" indent="0">
              <a:buNone/>
            </a:pPr>
            <a:endParaRPr lang="en-AU" sz="1800" dirty="0"/>
          </a:p>
          <a:p>
            <a:pPr marL="0" indent="0">
              <a:buNone/>
            </a:pPr>
            <a:endParaRPr lang="en-AU" sz="1800" dirty="0"/>
          </a:p>
          <a:p>
            <a:pPr marL="0" indent="0">
              <a:buNone/>
            </a:pPr>
            <a:endParaRPr lang="en-AU" sz="1800" dirty="0"/>
          </a:p>
          <a:p>
            <a:pPr marL="0" indent="0">
              <a:buNone/>
            </a:pPr>
            <a:endParaRPr lang="en-AU" sz="1800" dirty="0"/>
          </a:p>
          <a:p>
            <a:pPr marL="0" indent="0">
              <a:buNone/>
            </a:pPr>
            <a:endParaRPr lang="en-AU" sz="1800" dirty="0"/>
          </a:p>
          <a:p>
            <a:pPr marL="0" indent="0">
              <a:buNone/>
            </a:pPr>
            <a:endParaRPr lang="en-AU" sz="1800" dirty="0"/>
          </a:p>
          <a:p>
            <a:pPr marL="0" indent="0">
              <a:buNone/>
            </a:pPr>
            <a:endParaRPr lang="en-AU" sz="1800" dirty="0"/>
          </a:p>
          <a:p>
            <a:pPr marL="0" indent="0">
              <a:buNone/>
            </a:pPr>
            <a:endParaRPr lang="en-AU" sz="1800" dirty="0"/>
          </a:p>
          <a:p>
            <a:pPr marL="0" indent="0">
              <a:buNone/>
            </a:pPr>
            <a:r>
              <a:rPr lang="en-AU" sz="1800" dirty="0"/>
              <a:t>New course available – studying with a crocodile to aid memory:</a:t>
            </a:r>
          </a:p>
          <a:p>
            <a:pPr marL="0" indent="0">
              <a:buNone/>
            </a:pPr>
            <a:r>
              <a:rPr lang="en-AU" sz="1800" dirty="0">
                <a:hlinkClick r:id="rId3"/>
              </a:rPr>
              <a:t>https://www.youtube.com/watch?v=8hij53lqEDs</a:t>
            </a:r>
            <a:r>
              <a:rPr lang="en-AU" sz="1800" dirty="0"/>
              <a:t> </a:t>
            </a:r>
          </a:p>
          <a:p>
            <a:pPr marL="0" indent="0">
              <a:buNone/>
            </a:pPr>
            <a:endParaRPr lang="en-AU" sz="1800" dirty="0"/>
          </a:p>
        </p:txBody>
      </p:sp>
      <p:sp>
        <p:nvSpPr>
          <p:cNvPr id="5" name="Subtitle 2"/>
          <p:cNvSpPr txBox="1">
            <a:spLocks/>
          </p:cNvSpPr>
          <p:nvPr/>
        </p:nvSpPr>
        <p:spPr>
          <a:xfrm>
            <a:off x="3192811" y="398361"/>
            <a:ext cx="8803097" cy="685799"/>
          </a:xfrm>
          <a:prstGeom prst="rect">
            <a:avLst/>
          </a:prstGeom>
        </p:spPr>
        <p:txBody>
          <a:bodyPr>
            <a:normAutofit lnSpcReduction="10000"/>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4000" b="1" dirty="0" smtClean="0">
                <a:solidFill>
                  <a:srgbClr val="EE7860"/>
                </a:solidFill>
                <a:latin typeface="Arial" panose="020B0604020202020204" pitchFamily="34" charset="0"/>
                <a:cs typeface="Arial" panose="020B0604020202020204" pitchFamily="34" charset="0"/>
              </a:rPr>
              <a:t>Adrenaline in Summary</a:t>
            </a:r>
            <a:endParaRPr lang="en-AU" sz="4000" b="1" dirty="0">
              <a:solidFill>
                <a:srgbClr val="EE786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7606" y="2615609"/>
            <a:ext cx="2792563" cy="2814552"/>
          </a:xfrm>
          <a:prstGeom prst="rect">
            <a:avLst/>
          </a:prstGeom>
        </p:spPr>
      </p:pic>
      <p:sp>
        <p:nvSpPr>
          <p:cNvPr id="9" name="Rectangle 8"/>
          <p:cNvSpPr/>
          <p:nvPr/>
        </p:nvSpPr>
        <p:spPr>
          <a:xfrm>
            <a:off x="7027833" y="5173169"/>
            <a:ext cx="1133052" cy="253916"/>
          </a:xfrm>
          <a:prstGeom prst="rect">
            <a:avLst/>
          </a:prstGeom>
        </p:spPr>
        <p:txBody>
          <a:bodyPr wrap="square">
            <a:spAutoFit/>
          </a:bodyPr>
          <a:lstStyle/>
          <a:p>
            <a:pPr algn="r"/>
            <a:r>
              <a:rPr lang="en-US" sz="1050" dirty="0">
                <a:latin typeface="Arial" panose="020B0604020202020204" pitchFamily="34" charset="0"/>
              </a:rPr>
              <a:t>© </a:t>
            </a:r>
            <a:r>
              <a:rPr lang="en-US" sz="1050" dirty="0" err="1">
                <a:latin typeface="Arial" panose="020B0604020202020204" pitchFamily="34" charset="0"/>
              </a:rPr>
              <a:t>Pixabay</a:t>
            </a:r>
            <a:endParaRPr lang="en-US" sz="1050" dirty="0">
              <a:latin typeface="Arial" panose="020B0604020202020204" pitchFamily="34" charset="0"/>
            </a:endParaRPr>
          </a:p>
        </p:txBody>
      </p:sp>
    </p:spTree>
    <p:extLst>
      <p:ext uri="{BB962C8B-B14F-4D97-AF65-F5344CB8AC3E}">
        <p14:creationId xmlns:p14="http://schemas.microsoft.com/office/powerpoint/2010/main" val="2692195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3224710" y="1214367"/>
            <a:ext cx="8286885" cy="3997058"/>
          </a:xfrm>
        </p:spPr>
        <p:txBody>
          <a:bodyPr>
            <a:normAutofit/>
          </a:bodyPr>
          <a:lstStyle/>
          <a:p>
            <a:pPr marL="0" indent="0">
              <a:buNone/>
            </a:pPr>
            <a:r>
              <a:rPr lang="en-AU" sz="1800" b="1" dirty="0"/>
              <a:t>Stimulating vs Calming</a:t>
            </a:r>
          </a:p>
        </p:txBody>
      </p:sp>
      <p:sp>
        <p:nvSpPr>
          <p:cNvPr id="5" name="Subtitle 2"/>
          <p:cNvSpPr txBox="1">
            <a:spLocks/>
          </p:cNvSpPr>
          <p:nvPr/>
        </p:nvSpPr>
        <p:spPr>
          <a:xfrm>
            <a:off x="3192811" y="398361"/>
            <a:ext cx="8803097" cy="685799"/>
          </a:xfrm>
          <a:prstGeom prst="rect">
            <a:avLst/>
          </a:prstGeom>
        </p:spPr>
        <p:txBody>
          <a:bodyPr>
            <a:normAutofit lnSpcReduction="10000"/>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4000" b="1" dirty="0">
                <a:solidFill>
                  <a:srgbClr val="EE7860"/>
                </a:solidFill>
                <a:latin typeface="Arial" panose="020B0604020202020204" pitchFamily="34" charset="0"/>
                <a:cs typeface="Arial" panose="020B0604020202020204" pitchFamily="34" charset="0"/>
              </a:rPr>
              <a:t>Excitatory </a:t>
            </a:r>
            <a:r>
              <a:rPr lang="en-AU" sz="4000" b="1" dirty="0" err="1">
                <a:solidFill>
                  <a:srgbClr val="EE7860"/>
                </a:solidFill>
                <a:latin typeface="Arial" panose="020B0604020202020204" pitchFamily="34" charset="0"/>
                <a:cs typeface="Arial" panose="020B0604020202020204" pitchFamily="34" charset="0"/>
              </a:rPr>
              <a:t>vs</a:t>
            </a:r>
            <a:r>
              <a:rPr lang="en-AU" sz="4000" b="1" dirty="0">
                <a:solidFill>
                  <a:srgbClr val="EE7860"/>
                </a:solidFill>
                <a:latin typeface="Arial" panose="020B0604020202020204" pitchFamily="34" charset="0"/>
                <a:cs typeface="Arial" panose="020B0604020202020204" pitchFamily="34" charset="0"/>
              </a:rPr>
              <a:t> Inhibitory</a:t>
            </a:r>
          </a:p>
        </p:txBody>
      </p:sp>
      <p:sp>
        <p:nvSpPr>
          <p:cNvPr id="9" name="Footer Placeholder 4"/>
          <p:cNvSpPr txBox="1">
            <a:spLocks/>
          </p:cNvSpPr>
          <p:nvPr/>
        </p:nvSpPr>
        <p:spPr>
          <a:xfrm>
            <a:off x="3192811" y="6334730"/>
            <a:ext cx="4114800" cy="365125"/>
          </a:xfrm>
          <a:prstGeom prst="rect">
            <a:avLst/>
          </a:prstGeom>
        </p:spPr>
        <p:txBody>
          <a:bodyPr lIns="91440" tIns="45720" rIns="91440" bIns="45720"/>
          <a:lstStyle>
            <a:defPPr>
              <a:defRPr lang="en-US"/>
            </a:defPPr>
            <a:lvl1pPr marL="0" algn="l" defTabSz="342900" rtl="0" eaLnBrk="1" latinLnBrk="0" hangingPunct="1">
              <a:defRPr sz="9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200" dirty="0">
                <a:solidFill>
                  <a:prstClr val="white">
                    <a:lumMod val="50000"/>
                  </a:prstClr>
                </a:solidFill>
                <a:latin typeface="Arial" panose="020B0604020202020204" pitchFamily="34" charset="0"/>
                <a:cs typeface="Arial" panose="020B0604020202020204" pitchFamily="34" charset="0"/>
              </a:rPr>
              <a:t>© Kristy Kendall &amp; Edrolo 2017</a:t>
            </a:r>
            <a:endParaRPr lang="en-US" sz="1200" dirty="0">
              <a:solidFill>
                <a:prstClr val="white">
                  <a:lumMod val="50000"/>
                </a:prstClr>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14997"/>
          <a:stretch/>
        </p:blipFill>
        <p:spPr>
          <a:xfrm>
            <a:off x="3214078" y="1670846"/>
            <a:ext cx="8449840" cy="3575350"/>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7091" y="5246196"/>
            <a:ext cx="7905004" cy="1305309"/>
          </a:xfrm>
          <a:prstGeom prst="rect">
            <a:avLst/>
          </a:prstGeom>
        </p:spPr>
      </p:pic>
    </p:spTree>
    <p:extLst>
      <p:ext uri="{BB962C8B-B14F-4D97-AF65-F5344CB8AC3E}">
        <p14:creationId xmlns:p14="http://schemas.microsoft.com/office/powerpoint/2010/main" val="3622087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3267239" y="1267529"/>
            <a:ext cx="8286885" cy="3997058"/>
          </a:xfrm>
        </p:spPr>
        <p:txBody>
          <a:bodyPr>
            <a:normAutofit/>
          </a:bodyPr>
          <a:lstStyle/>
          <a:p>
            <a:pPr marL="0" indent="0">
              <a:buNone/>
            </a:pPr>
            <a:r>
              <a:rPr lang="en-AU" sz="1800" dirty="0"/>
              <a:t>Which type of neurotransmitter can affect a group of neurons? </a:t>
            </a:r>
          </a:p>
        </p:txBody>
      </p:sp>
      <p:sp>
        <p:nvSpPr>
          <p:cNvPr id="5" name="Subtitle 2"/>
          <p:cNvSpPr txBox="1">
            <a:spLocks/>
          </p:cNvSpPr>
          <p:nvPr/>
        </p:nvSpPr>
        <p:spPr>
          <a:xfrm>
            <a:off x="3192811" y="398361"/>
            <a:ext cx="8803097" cy="685799"/>
          </a:xfrm>
          <a:prstGeom prst="rect">
            <a:avLst/>
          </a:prstGeom>
        </p:spPr>
        <p:txBody>
          <a:bodyPr>
            <a:normAutofit lnSpcReduction="10000"/>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4000" b="1" dirty="0">
                <a:solidFill>
                  <a:srgbClr val="EE7860"/>
                </a:solidFill>
                <a:latin typeface="Arial" panose="020B0604020202020204" pitchFamily="34" charset="0"/>
                <a:cs typeface="Arial" panose="020B0604020202020204" pitchFamily="34" charset="0"/>
              </a:rPr>
              <a:t>Fast five – Question 1</a:t>
            </a:r>
          </a:p>
        </p:txBody>
      </p:sp>
      <p:sp>
        <p:nvSpPr>
          <p:cNvPr id="6" name="Footer Placeholder 4"/>
          <p:cNvSpPr txBox="1">
            <a:spLocks/>
          </p:cNvSpPr>
          <p:nvPr/>
        </p:nvSpPr>
        <p:spPr>
          <a:xfrm>
            <a:off x="3192811" y="6334730"/>
            <a:ext cx="4114800" cy="365125"/>
          </a:xfrm>
          <a:prstGeom prst="rect">
            <a:avLst/>
          </a:prstGeom>
        </p:spPr>
        <p:txBody>
          <a:bodyPr lIns="91440" tIns="45720" rIns="91440" bIns="45720"/>
          <a:lstStyle>
            <a:defPPr>
              <a:defRPr lang="en-US"/>
            </a:defPPr>
            <a:lvl1pPr marL="0" algn="l" defTabSz="342900" rtl="0" eaLnBrk="1" latinLnBrk="0" hangingPunct="1">
              <a:defRPr sz="9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200" dirty="0">
                <a:solidFill>
                  <a:prstClr val="white">
                    <a:lumMod val="50000"/>
                  </a:prstClr>
                </a:solidFill>
                <a:latin typeface="Arial" panose="020B0604020202020204" pitchFamily="34" charset="0"/>
                <a:cs typeface="Arial" panose="020B0604020202020204" pitchFamily="34" charset="0"/>
              </a:rPr>
              <a:t>© Kristy Kendall &amp; Edrolo 2017</a:t>
            </a:r>
            <a:endParaRPr lang="en-US" sz="1200" dirty="0">
              <a:solidFill>
                <a:prstClr val="white">
                  <a:lumMod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4428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3235343" y="1235633"/>
            <a:ext cx="8286885" cy="3997058"/>
          </a:xfrm>
        </p:spPr>
        <p:txBody>
          <a:bodyPr>
            <a:normAutofit/>
          </a:bodyPr>
          <a:lstStyle/>
          <a:p>
            <a:pPr marL="0" indent="0">
              <a:buNone/>
            </a:pPr>
            <a:r>
              <a:rPr lang="en-AU" sz="1800" dirty="0"/>
              <a:t>Which type of neurotransmitter can affect a group of neurons?</a:t>
            </a:r>
          </a:p>
          <a:p>
            <a:pPr marL="0" indent="0">
              <a:buNone/>
            </a:pPr>
            <a:endParaRPr lang="en-AU" sz="1800" dirty="0"/>
          </a:p>
          <a:p>
            <a:pPr marL="0" indent="0">
              <a:buNone/>
            </a:pPr>
            <a:r>
              <a:rPr lang="en-AU" sz="1800" b="1" dirty="0">
                <a:solidFill>
                  <a:srgbClr val="3170C1"/>
                </a:solidFill>
              </a:rPr>
              <a:t>Answer:</a:t>
            </a:r>
          </a:p>
          <a:p>
            <a:pPr marL="0" indent="0">
              <a:buNone/>
            </a:pPr>
            <a:r>
              <a:rPr lang="en-AU" sz="1800"/>
              <a:t>Neurohormone </a:t>
            </a:r>
            <a:endParaRPr lang="en-AU" sz="1800" dirty="0"/>
          </a:p>
        </p:txBody>
      </p:sp>
      <p:sp>
        <p:nvSpPr>
          <p:cNvPr id="5" name="Subtitle 2"/>
          <p:cNvSpPr txBox="1">
            <a:spLocks/>
          </p:cNvSpPr>
          <p:nvPr/>
        </p:nvSpPr>
        <p:spPr>
          <a:xfrm>
            <a:off x="3192811" y="398361"/>
            <a:ext cx="8803097" cy="685799"/>
          </a:xfrm>
          <a:prstGeom prst="rect">
            <a:avLst/>
          </a:prstGeom>
        </p:spPr>
        <p:txBody>
          <a:bodyPr>
            <a:normAutofit lnSpcReduction="10000"/>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4000" b="1" dirty="0">
                <a:solidFill>
                  <a:srgbClr val="EE7860"/>
                </a:solidFill>
                <a:latin typeface="Arial" panose="020B0604020202020204" pitchFamily="34" charset="0"/>
                <a:cs typeface="Arial" panose="020B0604020202020204" pitchFamily="34" charset="0"/>
              </a:rPr>
              <a:t>Fast five – Question 1 </a:t>
            </a:r>
            <a:r>
              <a:rPr lang="en-AU" sz="4000" b="1" dirty="0">
                <a:solidFill>
                  <a:schemeClr val="bg1">
                    <a:lumMod val="75000"/>
                  </a:schemeClr>
                </a:solidFill>
                <a:latin typeface="Arial" panose="020B0604020202020204" pitchFamily="34" charset="0"/>
                <a:cs typeface="Arial" panose="020B0604020202020204" pitchFamily="34" charset="0"/>
              </a:rPr>
              <a:t>(Answer)</a:t>
            </a:r>
          </a:p>
        </p:txBody>
      </p:sp>
      <p:sp>
        <p:nvSpPr>
          <p:cNvPr id="6" name="Footer Placeholder 4"/>
          <p:cNvSpPr txBox="1">
            <a:spLocks/>
          </p:cNvSpPr>
          <p:nvPr/>
        </p:nvSpPr>
        <p:spPr>
          <a:xfrm>
            <a:off x="3192811" y="6334730"/>
            <a:ext cx="4114800" cy="365125"/>
          </a:xfrm>
          <a:prstGeom prst="rect">
            <a:avLst/>
          </a:prstGeom>
        </p:spPr>
        <p:txBody>
          <a:bodyPr lIns="91440" tIns="45720" rIns="91440" bIns="45720"/>
          <a:lstStyle>
            <a:defPPr>
              <a:defRPr lang="en-US"/>
            </a:defPPr>
            <a:lvl1pPr marL="0" algn="l" defTabSz="342900" rtl="0" eaLnBrk="1" latinLnBrk="0" hangingPunct="1">
              <a:defRPr sz="9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200" dirty="0">
                <a:solidFill>
                  <a:prstClr val="white">
                    <a:lumMod val="50000"/>
                  </a:prstClr>
                </a:solidFill>
                <a:latin typeface="Arial" panose="020B0604020202020204" pitchFamily="34" charset="0"/>
                <a:cs typeface="Arial" panose="020B0604020202020204" pitchFamily="34" charset="0"/>
              </a:rPr>
              <a:t>© Kristy Kendall &amp; Edrolo 2017</a:t>
            </a:r>
            <a:endParaRPr lang="en-US" sz="1200" dirty="0">
              <a:solidFill>
                <a:prstClr val="white">
                  <a:lumMod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8773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3245976" y="1299427"/>
            <a:ext cx="8286885" cy="3997058"/>
          </a:xfrm>
        </p:spPr>
        <p:txBody>
          <a:bodyPr>
            <a:normAutofit/>
          </a:bodyPr>
          <a:lstStyle/>
          <a:p>
            <a:pPr marL="0" indent="0">
              <a:buNone/>
            </a:pPr>
            <a:r>
              <a:rPr lang="en-AU" sz="1800" dirty="0"/>
              <a:t>Which neurotransmitter is known for its role in memory and learning?</a:t>
            </a:r>
          </a:p>
          <a:p>
            <a:pPr marL="0" indent="0">
              <a:buNone/>
            </a:pPr>
            <a:endParaRPr lang="en-AU" sz="1800" dirty="0"/>
          </a:p>
          <a:p>
            <a:pPr marL="0" indent="0">
              <a:buNone/>
            </a:pPr>
            <a:endParaRPr lang="en-AU" sz="1800" dirty="0"/>
          </a:p>
        </p:txBody>
      </p:sp>
      <p:sp>
        <p:nvSpPr>
          <p:cNvPr id="5" name="Subtitle 2"/>
          <p:cNvSpPr txBox="1">
            <a:spLocks/>
          </p:cNvSpPr>
          <p:nvPr/>
        </p:nvSpPr>
        <p:spPr>
          <a:xfrm>
            <a:off x="3192811" y="398361"/>
            <a:ext cx="8803097" cy="685799"/>
          </a:xfrm>
          <a:prstGeom prst="rect">
            <a:avLst/>
          </a:prstGeom>
        </p:spPr>
        <p:txBody>
          <a:bodyPr>
            <a:normAutofit lnSpcReduction="10000"/>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4000" b="1" dirty="0">
                <a:solidFill>
                  <a:srgbClr val="EE7860"/>
                </a:solidFill>
                <a:latin typeface="Arial" panose="020B0604020202020204" pitchFamily="34" charset="0"/>
                <a:cs typeface="Arial" panose="020B0604020202020204" pitchFamily="34" charset="0"/>
              </a:rPr>
              <a:t>Fast five – Question 2</a:t>
            </a:r>
          </a:p>
        </p:txBody>
      </p:sp>
      <p:sp>
        <p:nvSpPr>
          <p:cNvPr id="6" name="Footer Placeholder 4"/>
          <p:cNvSpPr txBox="1">
            <a:spLocks/>
          </p:cNvSpPr>
          <p:nvPr/>
        </p:nvSpPr>
        <p:spPr>
          <a:xfrm>
            <a:off x="3192811" y="6334730"/>
            <a:ext cx="4114800" cy="365125"/>
          </a:xfrm>
          <a:prstGeom prst="rect">
            <a:avLst/>
          </a:prstGeom>
        </p:spPr>
        <p:txBody>
          <a:bodyPr lIns="91440" tIns="45720" rIns="91440" bIns="45720"/>
          <a:lstStyle>
            <a:defPPr>
              <a:defRPr lang="en-US"/>
            </a:defPPr>
            <a:lvl1pPr marL="0" algn="l" defTabSz="342900" rtl="0" eaLnBrk="1" latinLnBrk="0" hangingPunct="1">
              <a:defRPr sz="9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200" dirty="0">
                <a:solidFill>
                  <a:prstClr val="white">
                    <a:lumMod val="50000"/>
                  </a:prstClr>
                </a:solidFill>
                <a:latin typeface="Arial" panose="020B0604020202020204" pitchFamily="34" charset="0"/>
                <a:cs typeface="Arial" panose="020B0604020202020204" pitchFamily="34" charset="0"/>
              </a:rPr>
              <a:t>© Kristy Kendall &amp; Edrolo 2017</a:t>
            </a:r>
            <a:endParaRPr lang="en-US" sz="1200" dirty="0">
              <a:solidFill>
                <a:prstClr val="white">
                  <a:lumMod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401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3245976" y="1299428"/>
            <a:ext cx="8286885" cy="3997058"/>
          </a:xfrm>
        </p:spPr>
        <p:txBody>
          <a:bodyPr>
            <a:normAutofit/>
          </a:bodyPr>
          <a:lstStyle/>
          <a:p>
            <a:pPr marL="0" indent="0">
              <a:buNone/>
            </a:pPr>
            <a:r>
              <a:rPr lang="en-AU" sz="1800" dirty="0"/>
              <a:t>Which neurotransmitter is known for its role in memory and learning?</a:t>
            </a:r>
          </a:p>
          <a:p>
            <a:pPr marL="0" indent="0">
              <a:buNone/>
            </a:pPr>
            <a:endParaRPr lang="en-AU" sz="1800" dirty="0"/>
          </a:p>
          <a:p>
            <a:pPr marL="0" indent="0">
              <a:buNone/>
            </a:pPr>
            <a:r>
              <a:rPr lang="en-AU" sz="1800" b="1" dirty="0">
                <a:solidFill>
                  <a:srgbClr val="3170C1"/>
                </a:solidFill>
              </a:rPr>
              <a:t>Answer:</a:t>
            </a:r>
          </a:p>
          <a:p>
            <a:pPr marL="0" indent="0">
              <a:buNone/>
            </a:pPr>
            <a:r>
              <a:rPr lang="en-AU" sz="1800" dirty="0"/>
              <a:t>Glutamate</a:t>
            </a:r>
          </a:p>
          <a:p>
            <a:pPr marL="0" indent="0">
              <a:buNone/>
            </a:pPr>
            <a:endParaRPr lang="en-AU" sz="1800" dirty="0"/>
          </a:p>
        </p:txBody>
      </p:sp>
      <p:sp>
        <p:nvSpPr>
          <p:cNvPr id="5" name="Subtitle 2"/>
          <p:cNvSpPr txBox="1">
            <a:spLocks/>
          </p:cNvSpPr>
          <p:nvPr/>
        </p:nvSpPr>
        <p:spPr>
          <a:xfrm>
            <a:off x="3192811" y="398361"/>
            <a:ext cx="8803097" cy="685799"/>
          </a:xfrm>
          <a:prstGeom prst="rect">
            <a:avLst/>
          </a:prstGeom>
        </p:spPr>
        <p:txBody>
          <a:bodyPr>
            <a:normAutofit lnSpcReduction="10000"/>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4000" b="1" dirty="0">
                <a:solidFill>
                  <a:srgbClr val="EE7860"/>
                </a:solidFill>
                <a:latin typeface="Arial" panose="020B0604020202020204" pitchFamily="34" charset="0"/>
                <a:cs typeface="Arial" panose="020B0604020202020204" pitchFamily="34" charset="0"/>
              </a:rPr>
              <a:t>Fast five – Question 2 </a:t>
            </a:r>
            <a:r>
              <a:rPr lang="en-AU" sz="4000" b="1" dirty="0">
                <a:solidFill>
                  <a:schemeClr val="bg1">
                    <a:lumMod val="75000"/>
                  </a:schemeClr>
                </a:solidFill>
                <a:latin typeface="Arial" panose="020B0604020202020204" pitchFamily="34" charset="0"/>
                <a:cs typeface="Arial" panose="020B0604020202020204" pitchFamily="34" charset="0"/>
              </a:rPr>
              <a:t>(Answer)</a:t>
            </a:r>
          </a:p>
        </p:txBody>
      </p:sp>
      <p:sp>
        <p:nvSpPr>
          <p:cNvPr id="6" name="Footer Placeholder 4"/>
          <p:cNvSpPr txBox="1">
            <a:spLocks/>
          </p:cNvSpPr>
          <p:nvPr/>
        </p:nvSpPr>
        <p:spPr>
          <a:xfrm>
            <a:off x="3192811" y="6334730"/>
            <a:ext cx="4114800" cy="365125"/>
          </a:xfrm>
          <a:prstGeom prst="rect">
            <a:avLst/>
          </a:prstGeom>
        </p:spPr>
        <p:txBody>
          <a:bodyPr lIns="91440" tIns="45720" rIns="91440" bIns="45720"/>
          <a:lstStyle>
            <a:defPPr>
              <a:defRPr lang="en-US"/>
            </a:defPPr>
            <a:lvl1pPr marL="0" algn="l" defTabSz="342900" rtl="0" eaLnBrk="1" latinLnBrk="0" hangingPunct="1">
              <a:defRPr sz="9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200" dirty="0">
                <a:solidFill>
                  <a:prstClr val="white">
                    <a:lumMod val="50000"/>
                  </a:prstClr>
                </a:solidFill>
                <a:latin typeface="Arial" panose="020B0604020202020204" pitchFamily="34" charset="0"/>
                <a:cs typeface="Arial" panose="020B0604020202020204" pitchFamily="34" charset="0"/>
              </a:rPr>
              <a:t>© Kristy Kendall &amp; Edrolo 2017</a:t>
            </a:r>
            <a:endParaRPr lang="en-US" sz="1200" dirty="0">
              <a:solidFill>
                <a:prstClr val="white">
                  <a:lumMod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5518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4997"/>
          <a:stretch/>
        </p:blipFill>
        <p:spPr>
          <a:xfrm>
            <a:off x="3094007" y="648048"/>
            <a:ext cx="8421053" cy="3563169"/>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0132" y="4274811"/>
            <a:ext cx="7905004" cy="1305309"/>
          </a:xfrm>
          <a:prstGeom prst="rect">
            <a:avLst/>
          </a:prstGeom>
        </p:spPr>
      </p:pic>
    </p:spTree>
    <p:extLst>
      <p:ext uri="{BB962C8B-B14F-4D97-AF65-F5344CB8AC3E}">
        <p14:creationId xmlns:p14="http://schemas.microsoft.com/office/powerpoint/2010/main" val="36100179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3224710" y="1235633"/>
            <a:ext cx="8286885" cy="3997058"/>
          </a:xfrm>
        </p:spPr>
        <p:txBody>
          <a:bodyPr>
            <a:normAutofit/>
          </a:bodyPr>
          <a:lstStyle/>
          <a:p>
            <a:pPr marL="0" indent="0">
              <a:buNone/>
            </a:pPr>
            <a:r>
              <a:rPr lang="en-AU" sz="1800" dirty="0"/>
              <a:t>Is this neurotransmitter excitatory or inhibitory?</a:t>
            </a:r>
          </a:p>
        </p:txBody>
      </p:sp>
      <p:sp>
        <p:nvSpPr>
          <p:cNvPr id="5" name="Subtitle 2"/>
          <p:cNvSpPr txBox="1">
            <a:spLocks/>
          </p:cNvSpPr>
          <p:nvPr/>
        </p:nvSpPr>
        <p:spPr>
          <a:xfrm>
            <a:off x="3192811" y="398361"/>
            <a:ext cx="8803097" cy="685799"/>
          </a:xfrm>
          <a:prstGeom prst="rect">
            <a:avLst/>
          </a:prstGeom>
        </p:spPr>
        <p:txBody>
          <a:bodyPr>
            <a:normAutofit lnSpcReduction="10000"/>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4000" b="1" dirty="0">
                <a:solidFill>
                  <a:srgbClr val="EE7860"/>
                </a:solidFill>
                <a:latin typeface="Arial" panose="020B0604020202020204" pitchFamily="34" charset="0"/>
                <a:cs typeface="Arial" panose="020B0604020202020204" pitchFamily="34" charset="0"/>
              </a:rPr>
              <a:t>Fast five – Question 3</a:t>
            </a:r>
            <a:endParaRPr lang="en-AU" sz="4000" b="1" dirty="0">
              <a:solidFill>
                <a:schemeClr val="bg1">
                  <a:lumMod val="75000"/>
                </a:schemeClr>
              </a:solidFill>
              <a:latin typeface="Arial" panose="020B0604020202020204" pitchFamily="34" charset="0"/>
              <a:cs typeface="Arial" panose="020B0604020202020204" pitchFamily="34" charset="0"/>
            </a:endParaRPr>
          </a:p>
        </p:txBody>
      </p:sp>
      <p:sp>
        <p:nvSpPr>
          <p:cNvPr id="6" name="Footer Placeholder 4"/>
          <p:cNvSpPr txBox="1">
            <a:spLocks/>
          </p:cNvSpPr>
          <p:nvPr/>
        </p:nvSpPr>
        <p:spPr>
          <a:xfrm>
            <a:off x="3192811" y="6334730"/>
            <a:ext cx="4114800" cy="365125"/>
          </a:xfrm>
          <a:prstGeom prst="rect">
            <a:avLst/>
          </a:prstGeom>
        </p:spPr>
        <p:txBody>
          <a:bodyPr lIns="91440" tIns="45720" rIns="91440" bIns="45720"/>
          <a:lstStyle>
            <a:defPPr>
              <a:defRPr lang="en-US"/>
            </a:defPPr>
            <a:lvl1pPr marL="0" algn="l" defTabSz="342900" rtl="0" eaLnBrk="1" latinLnBrk="0" hangingPunct="1">
              <a:defRPr sz="9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200" dirty="0">
                <a:solidFill>
                  <a:prstClr val="white">
                    <a:lumMod val="50000"/>
                  </a:prstClr>
                </a:solidFill>
                <a:latin typeface="Arial" panose="020B0604020202020204" pitchFamily="34" charset="0"/>
                <a:cs typeface="Arial" panose="020B0604020202020204" pitchFamily="34" charset="0"/>
              </a:rPr>
              <a:t>© Kristy Kendall &amp; Edrolo 2017</a:t>
            </a:r>
            <a:endParaRPr lang="en-US" sz="1200" dirty="0">
              <a:solidFill>
                <a:prstClr val="white">
                  <a:lumMod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1432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3235343" y="1278165"/>
            <a:ext cx="8286885" cy="3997058"/>
          </a:xfrm>
        </p:spPr>
        <p:txBody>
          <a:bodyPr>
            <a:normAutofit/>
          </a:bodyPr>
          <a:lstStyle/>
          <a:p>
            <a:pPr marL="0" indent="0">
              <a:buNone/>
            </a:pPr>
            <a:r>
              <a:rPr lang="en-AU" sz="1800" dirty="0"/>
              <a:t>Is this neurotransmitter excitatory or inhibitory?</a:t>
            </a:r>
          </a:p>
          <a:p>
            <a:pPr marL="0" indent="0">
              <a:buNone/>
            </a:pPr>
            <a:endParaRPr lang="en-AU" sz="1800" dirty="0"/>
          </a:p>
          <a:p>
            <a:pPr marL="0" indent="0">
              <a:buNone/>
            </a:pPr>
            <a:r>
              <a:rPr lang="en-AU" sz="1800" b="1" dirty="0">
                <a:solidFill>
                  <a:srgbClr val="3170C1"/>
                </a:solidFill>
              </a:rPr>
              <a:t>Answer:</a:t>
            </a:r>
          </a:p>
          <a:p>
            <a:pPr marL="0" indent="0">
              <a:buNone/>
            </a:pPr>
            <a:r>
              <a:rPr lang="en-AU" sz="1800" dirty="0"/>
              <a:t>Excitatory</a:t>
            </a:r>
          </a:p>
          <a:p>
            <a:pPr marL="0" indent="0">
              <a:buNone/>
            </a:pPr>
            <a:endParaRPr lang="en-AU" sz="1800" dirty="0"/>
          </a:p>
        </p:txBody>
      </p:sp>
      <p:sp>
        <p:nvSpPr>
          <p:cNvPr id="5" name="Subtitle 2"/>
          <p:cNvSpPr txBox="1">
            <a:spLocks/>
          </p:cNvSpPr>
          <p:nvPr/>
        </p:nvSpPr>
        <p:spPr>
          <a:xfrm>
            <a:off x="3192811" y="398361"/>
            <a:ext cx="8803097" cy="685799"/>
          </a:xfrm>
          <a:prstGeom prst="rect">
            <a:avLst/>
          </a:prstGeom>
        </p:spPr>
        <p:txBody>
          <a:bodyPr>
            <a:normAutofit lnSpcReduction="10000"/>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4000" b="1" dirty="0">
                <a:solidFill>
                  <a:srgbClr val="EE7860"/>
                </a:solidFill>
                <a:latin typeface="Arial" panose="020B0604020202020204" pitchFamily="34" charset="0"/>
                <a:cs typeface="Arial" panose="020B0604020202020204" pitchFamily="34" charset="0"/>
              </a:rPr>
              <a:t>Fast five – Question 3 </a:t>
            </a:r>
            <a:r>
              <a:rPr lang="en-AU" sz="4000" b="1" dirty="0">
                <a:solidFill>
                  <a:schemeClr val="bg1">
                    <a:lumMod val="75000"/>
                  </a:schemeClr>
                </a:solidFill>
                <a:latin typeface="Arial" panose="020B0604020202020204" pitchFamily="34" charset="0"/>
                <a:cs typeface="Arial" panose="020B0604020202020204" pitchFamily="34" charset="0"/>
              </a:rPr>
              <a:t>(Answer)</a:t>
            </a:r>
          </a:p>
        </p:txBody>
      </p:sp>
      <p:sp>
        <p:nvSpPr>
          <p:cNvPr id="6" name="Footer Placeholder 4"/>
          <p:cNvSpPr txBox="1">
            <a:spLocks/>
          </p:cNvSpPr>
          <p:nvPr/>
        </p:nvSpPr>
        <p:spPr>
          <a:xfrm>
            <a:off x="3192811" y="6334730"/>
            <a:ext cx="4114800" cy="365125"/>
          </a:xfrm>
          <a:prstGeom prst="rect">
            <a:avLst/>
          </a:prstGeom>
        </p:spPr>
        <p:txBody>
          <a:bodyPr lIns="91440" tIns="45720" rIns="91440" bIns="45720"/>
          <a:lstStyle>
            <a:defPPr>
              <a:defRPr lang="en-US"/>
            </a:defPPr>
            <a:lvl1pPr marL="0" algn="l" defTabSz="342900" rtl="0" eaLnBrk="1" latinLnBrk="0" hangingPunct="1">
              <a:defRPr sz="9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200" dirty="0">
                <a:solidFill>
                  <a:prstClr val="white">
                    <a:lumMod val="50000"/>
                  </a:prstClr>
                </a:solidFill>
                <a:latin typeface="Arial" panose="020B0604020202020204" pitchFamily="34" charset="0"/>
                <a:cs typeface="Arial" panose="020B0604020202020204" pitchFamily="34" charset="0"/>
              </a:rPr>
              <a:t>© Kristy Kendall &amp; Edrolo 2017</a:t>
            </a:r>
            <a:endParaRPr lang="en-US" sz="1200" dirty="0">
              <a:solidFill>
                <a:prstClr val="white">
                  <a:lumMod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8562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3245976" y="1246266"/>
            <a:ext cx="8286885" cy="3997058"/>
          </a:xfrm>
        </p:spPr>
        <p:txBody>
          <a:bodyPr>
            <a:normAutofit/>
          </a:bodyPr>
          <a:lstStyle/>
          <a:p>
            <a:pPr marL="0" indent="0">
              <a:buNone/>
            </a:pPr>
            <a:r>
              <a:rPr lang="en-AU" sz="1800" dirty="0"/>
              <a:t>Which hormone is said to enhance emotional memory formation?</a:t>
            </a:r>
          </a:p>
        </p:txBody>
      </p:sp>
      <p:sp>
        <p:nvSpPr>
          <p:cNvPr id="5" name="Subtitle 2"/>
          <p:cNvSpPr txBox="1">
            <a:spLocks/>
          </p:cNvSpPr>
          <p:nvPr/>
        </p:nvSpPr>
        <p:spPr>
          <a:xfrm>
            <a:off x="3192811" y="398361"/>
            <a:ext cx="8803097" cy="685799"/>
          </a:xfrm>
          <a:prstGeom prst="rect">
            <a:avLst/>
          </a:prstGeom>
        </p:spPr>
        <p:txBody>
          <a:bodyPr>
            <a:normAutofit lnSpcReduction="10000"/>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4000" b="1" dirty="0">
                <a:solidFill>
                  <a:srgbClr val="EE7860"/>
                </a:solidFill>
                <a:latin typeface="Arial" panose="020B0604020202020204" pitchFamily="34" charset="0"/>
                <a:cs typeface="Arial" panose="020B0604020202020204" pitchFamily="34" charset="0"/>
              </a:rPr>
              <a:t>Fast five – Question 4 </a:t>
            </a:r>
            <a:endParaRPr lang="en-AU" sz="4000" b="1" dirty="0">
              <a:solidFill>
                <a:schemeClr val="bg1">
                  <a:lumMod val="75000"/>
                </a:schemeClr>
              </a:solidFill>
              <a:latin typeface="Arial" panose="020B0604020202020204" pitchFamily="34" charset="0"/>
              <a:cs typeface="Arial" panose="020B0604020202020204" pitchFamily="34" charset="0"/>
            </a:endParaRPr>
          </a:p>
        </p:txBody>
      </p:sp>
      <p:sp>
        <p:nvSpPr>
          <p:cNvPr id="6" name="Footer Placeholder 4"/>
          <p:cNvSpPr txBox="1">
            <a:spLocks/>
          </p:cNvSpPr>
          <p:nvPr/>
        </p:nvSpPr>
        <p:spPr>
          <a:xfrm>
            <a:off x="3192811" y="6334730"/>
            <a:ext cx="4114800" cy="365125"/>
          </a:xfrm>
          <a:prstGeom prst="rect">
            <a:avLst/>
          </a:prstGeom>
        </p:spPr>
        <p:txBody>
          <a:bodyPr lIns="91440" tIns="45720" rIns="91440" bIns="45720"/>
          <a:lstStyle>
            <a:defPPr>
              <a:defRPr lang="en-US"/>
            </a:defPPr>
            <a:lvl1pPr marL="0" algn="l" defTabSz="342900" rtl="0" eaLnBrk="1" latinLnBrk="0" hangingPunct="1">
              <a:defRPr sz="9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200" dirty="0">
                <a:solidFill>
                  <a:prstClr val="white">
                    <a:lumMod val="50000"/>
                  </a:prstClr>
                </a:solidFill>
                <a:latin typeface="Arial" panose="020B0604020202020204" pitchFamily="34" charset="0"/>
                <a:cs typeface="Arial" panose="020B0604020202020204" pitchFamily="34" charset="0"/>
              </a:rPr>
              <a:t>© Kristy Kendall &amp; Edrolo 2017</a:t>
            </a:r>
            <a:endParaRPr lang="en-US" sz="1200" dirty="0">
              <a:solidFill>
                <a:prstClr val="white">
                  <a:lumMod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661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3259650" y="1341957"/>
            <a:ext cx="8286885" cy="3997058"/>
          </a:xfrm>
        </p:spPr>
        <p:txBody>
          <a:bodyPr>
            <a:normAutofit/>
          </a:bodyPr>
          <a:lstStyle/>
          <a:p>
            <a:pPr marL="0" indent="0">
              <a:buNone/>
            </a:pPr>
            <a:r>
              <a:rPr lang="en-AU" sz="1800" dirty="0"/>
              <a:t>Which hormone is said to enhance emotional memory formation?</a:t>
            </a:r>
          </a:p>
          <a:p>
            <a:pPr marL="0" indent="0">
              <a:buNone/>
            </a:pPr>
            <a:endParaRPr lang="en-AU" sz="1800" dirty="0"/>
          </a:p>
          <a:p>
            <a:pPr marL="0" indent="0">
              <a:buNone/>
            </a:pPr>
            <a:r>
              <a:rPr lang="en-AU" sz="1800" b="1" dirty="0">
                <a:solidFill>
                  <a:srgbClr val="3170C1"/>
                </a:solidFill>
              </a:rPr>
              <a:t>Answer:</a:t>
            </a:r>
          </a:p>
          <a:p>
            <a:pPr marL="0" indent="0">
              <a:buNone/>
            </a:pPr>
            <a:r>
              <a:rPr lang="en-AU" sz="1800" dirty="0"/>
              <a:t>Adrenaline</a:t>
            </a:r>
          </a:p>
        </p:txBody>
      </p:sp>
      <p:sp>
        <p:nvSpPr>
          <p:cNvPr id="5" name="Subtitle 2"/>
          <p:cNvSpPr txBox="1">
            <a:spLocks/>
          </p:cNvSpPr>
          <p:nvPr/>
        </p:nvSpPr>
        <p:spPr>
          <a:xfrm>
            <a:off x="3192811" y="398361"/>
            <a:ext cx="8803097" cy="685799"/>
          </a:xfrm>
          <a:prstGeom prst="rect">
            <a:avLst/>
          </a:prstGeom>
        </p:spPr>
        <p:txBody>
          <a:bodyPr>
            <a:normAutofit lnSpcReduction="10000"/>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4000" b="1" dirty="0">
                <a:solidFill>
                  <a:srgbClr val="EE7860"/>
                </a:solidFill>
                <a:latin typeface="Arial" panose="020B0604020202020204" pitchFamily="34" charset="0"/>
                <a:cs typeface="Arial" panose="020B0604020202020204" pitchFamily="34" charset="0"/>
              </a:rPr>
              <a:t>Fast five – Question 4 </a:t>
            </a:r>
            <a:r>
              <a:rPr lang="en-AU" sz="4000" b="1" dirty="0">
                <a:solidFill>
                  <a:schemeClr val="bg1">
                    <a:lumMod val="75000"/>
                  </a:schemeClr>
                </a:solidFill>
                <a:latin typeface="Arial" panose="020B0604020202020204" pitchFamily="34" charset="0"/>
                <a:cs typeface="Arial" panose="020B0604020202020204" pitchFamily="34" charset="0"/>
              </a:rPr>
              <a:t>(Answer)</a:t>
            </a:r>
          </a:p>
        </p:txBody>
      </p:sp>
      <p:sp>
        <p:nvSpPr>
          <p:cNvPr id="6" name="Footer Placeholder 4"/>
          <p:cNvSpPr txBox="1">
            <a:spLocks/>
          </p:cNvSpPr>
          <p:nvPr/>
        </p:nvSpPr>
        <p:spPr>
          <a:xfrm>
            <a:off x="3192811" y="6334730"/>
            <a:ext cx="4114800" cy="365125"/>
          </a:xfrm>
          <a:prstGeom prst="rect">
            <a:avLst/>
          </a:prstGeom>
        </p:spPr>
        <p:txBody>
          <a:bodyPr lIns="91440" tIns="45720" rIns="91440" bIns="45720"/>
          <a:lstStyle>
            <a:defPPr>
              <a:defRPr lang="en-US"/>
            </a:defPPr>
            <a:lvl1pPr marL="0" algn="l" defTabSz="342900" rtl="0" eaLnBrk="1" latinLnBrk="0" hangingPunct="1">
              <a:defRPr sz="9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200" dirty="0">
                <a:solidFill>
                  <a:prstClr val="white">
                    <a:lumMod val="50000"/>
                  </a:prstClr>
                </a:solidFill>
                <a:latin typeface="Arial" panose="020B0604020202020204" pitchFamily="34" charset="0"/>
                <a:cs typeface="Arial" panose="020B0604020202020204" pitchFamily="34" charset="0"/>
              </a:rPr>
              <a:t>© Kristy Kendall &amp; Edrolo 2017</a:t>
            </a:r>
            <a:endParaRPr lang="en-US" sz="1200" dirty="0">
              <a:solidFill>
                <a:prstClr val="white">
                  <a:lumMod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3583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3192811" y="1214367"/>
            <a:ext cx="8286885" cy="3997058"/>
          </a:xfrm>
        </p:spPr>
        <p:txBody>
          <a:bodyPr>
            <a:normAutofit/>
          </a:bodyPr>
          <a:lstStyle/>
          <a:p>
            <a:pPr marL="0" indent="0">
              <a:buNone/>
            </a:pPr>
            <a:r>
              <a:rPr lang="en-AU" sz="1800" dirty="0"/>
              <a:t>True or false: There are no negative effects from too much glutamate in your system. </a:t>
            </a:r>
          </a:p>
        </p:txBody>
      </p:sp>
      <p:sp>
        <p:nvSpPr>
          <p:cNvPr id="5" name="Subtitle 2"/>
          <p:cNvSpPr txBox="1">
            <a:spLocks/>
          </p:cNvSpPr>
          <p:nvPr/>
        </p:nvSpPr>
        <p:spPr>
          <a:xfrm>
            <a:off x="3192811" y="398361"/>
            <a:ext cx="8803097" cy="685799"/>
          </a:xfrm>
          <a:prstGeom prst="rect">
            <a:avLst/>
          </a:prstGeom>
        </p:spPr>
        <p:txBody>
          <a:bodyPr>
            <a:normAutofit lnSpcReduction="10000"/>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4000" b="1" dirty="0">
                <a:solidFill>
                  <a:srgbClr val="EE7860"/>
                </a:solidFill>
                <a:latin typeface="Arial" panose="020B0604020202020204" pitchFamily="34" charset="0"/>
                <a:cs typeface="Arial" panose="020B0604020202020204" pitchFamily="34" charset="0"/>
              </a:rPr>
              <a:t>Fast five – Question 5</a:t>
            </a:r>
            <a:endParaRPr lang="en-AU" sz="4000" b="1" dirty="0">
              <a:solidFill>
                <a:schemeClr val="bg1">
                  <a:lumMod val="75000"/>
                </a:schemeClr>
              </a:solidFill>
              <a:latin typeface="Arial" panose="020B0604020202020204" pitchFamily="34" charset="0"/>
              <a:cs typeface="Arial" panose="020B0604020202020204" pitchFamily="34" charset="0"/>
            </a:endParaRPr>
          </a:p>
        </p:txBody>
      </p:sp>
      <p:sp>
        <p:nvSpPr>
          <p:cNvPr id="6" name="Footer Placeholder 4"/>
          <p:cNvSpPr txBox="1">
            <a:spLocks/>
          </p:cNvSpPr>
          <p:nvPr/>
        </p:nvSpPr>
        <p:spPr>
          <a:xfrm>
            <a:off x="3192811" y="6334730"/>
            <a:ext cx="4114800" cy="365125"/>
          </a:xfrm>
          <a:prstGeom prst="rect">
            <a:avLst/>
          </a:prstGeom>
        </p:spPr>
        <p:txBody>
          <a:bodyPr lIns="91440" tIns="45720" rIns="91440" bIns="45720"/>
          <a:lstStyle>
            <a:defPPr>
              <a:defRPr lang="en-US"/>
            </a:defPPr>
            <a:lvl1pPr marL="0" algn="l" defTabSz="342900" rtl="0" eaLnBrk="1" latinLnBrk="0" hangingPunct="1">
              <a:defRPr sz="9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200" dirty="0">
                <a:solidFill>
                  <a:prstClr val="white">
                    <a:lumMod val="50000"/>
                  </a:prstClr>
                </a:solidFill>
                <a:latin typeface="Arial" panose="020B0604020202020204" pitchFamily="34" charset="0"/>
                <a:cs typeface="Arial" panose="020B0604020202020204" pitchFamily="34" charset="0"/>
              </a:rPr>
              <a:t>© Kristy Kendall &amp; Edrolo 2017</a:t>
            </a:r>
            <a:endParaRPr lang="en-US" sz="1200" dirty="0">
              <a:solidFill>
                <a:prstClr val="white">
                  <a:lumMod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8480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3227752" y="1310060"/>
            <a:ext cx="8286885" cy="3997058"/>
          </a:xfrm>
        </p:spPr>
        <p:txBody>
          <a:bodyPr>
            <a:normAutofit/>
          </a:bodyPr>
          <a:lstStyle/>
          <a:p>
            <a:pPr marL="0" indent="0">
              <a:buNone/>
            </a:pPr>
            <a:r>
              <a:rPr lang="en-AU" sz="1800" dirty="0"/>
              <a:t>True or false: There are no negative effects from too much glutamate in your system.</a:t>
            </a:r>
          </a:p>
          <a:p>
            <a:pPr marL="0" indent="0">
              <a:buNone/>
            </a:pPr>
            <a:endParaRPr lang="en-AU" sz="1800" dirty="0"/>
          </a:p>
          <a:p>
            <a:pPr marL="0" indent="0">
              <a:buNone/>
            </a:pPr>
            <a:r>
              <a:rPr lang="en-AU" sz="1800" b="1" dirty="0">
                <a:solidFill>
                  <a:srgbClr val="3170C1"/>
                </a:solidFill>
              </a:rPr>
              <a:t>Answer:</a:t>
            </a:r>
          </a:p>
          <a:p>
            <a:pPr marL="0" indent="0">
              <a:buNone/>
            </a:pPr>
            <a:r>
              <a:rPr lang="en-AU" sz="1800" dirty="0"/>
              <a:t>False </a:t>
            </a:r>
          </a:p>
        </p:txBody>
      </p:sp>
      <p:sp>
        <p:nvSpPr>
          <p:cNvPr id="5" name="Subtitle 2"/>
          <p:cNvSpPr txBox="1">
            <a:spLocks/>
          </p:cNvSpPr>
          <p:nvPr/>
        </p:nvSpPr>
        <p:spPr>
          <a:xfrm>
            <a:off x="3192811" y="398361"/>
            <a:ext cx="8803097" cy="685799"/>
          </a:xfrm>
          <a:prstGeom prst="rect">
            <a:avLst/>
          </a:prstGeom>
        </p:spPr>
        <p:txBody>
          <a:bodyPr>
            <a:normAutofit lnSpcReduction="10000"/>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4000" b="1" dirty="0">
                <a:solidFill>
                  <a:srgbClr val="EE7860"/>
                </a:solidFill>
                <a:latin typeface="Arial" panose="020B0604020202020204" pitchFamily="34" charset="0"/>
                <a:cs typeface="Arial" panose="020B0604020202020204" pitchFamily="34" charset="0"/>
              </a:rPr>
              <a:t>Fast five – Question 5 </a:t>
            </a:r>
            <a:r>
              <a:rPr lang="en-AU" sz="4000" b="1" dirty="0">
                <a:solidFill>
                  <a:schemeClr val="bg1">
                    <a:lumMod val="75000"/>
                  </a:schemeClr>
                </a:solidFill>
                <a:latin typeface="Arial" panose="020B0604020202020204" pitchFamily="34" charset="0"/>
                <a:cs typeface="Arial" panose="020B0604020202020204" pitchFamily="34" charset="0"/>
              </a:rPr>
              <a:t>(Answer)</a:t>
            </a:r>
          </a:p>
        </p:txBody>
      </p:sp>
      <p:sp>
        <p:nvSpPr>
          <p:cNvPr id="6" name="Footer Placeholder 4"/>
          <p:cNvSpPr txBox="1">
            <a:spLocks/>
          </p:cNvSpPr>
          <p:nvPr/>
        </p:nvSpPr>
        <p:spPr>
          <a:xfrm>
            <a:off x="3192811" y="6334730"/>
            <a:ext cx="4114800" cy="365125"/>
          </a:xfrm>
          <a:prstGeom prst="rect">
            <a:avLst/>
          </a:prstGeom>
        </p:spPr>
        <p:txBody>
          <a:bodyPr lIns="91440" tIns="45720" rIns="91440" bIns="45720"/>
          <a:lstStyle>
            <a:defPPr>
              <a:defRPr lang="en-US"/>
            </a:defPPr>
            <a:lvl1pPr marL="0" algn="l" defTabSz="342900" rtl="0" eaLnBrk="1" latinLnBrk="0" hangingPunct="1">
              <a:defRPr sz="9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200" dirty="0">
                <a:solidFill>
                  <a:prstClr val="white">
                    <a:lumMod val="50000"/>
                  </a:prstClr>
                </a:solidFill>
                <a:latin typeface="Arial" panose="020B0604020202020204" pitchFamily="34" charset="0"/>
                <a:cs typeface="Arial" panose="020B0604020202020204" pitchFamily="34" charset="0"/>
              </a:rPr>
              <a:t>© Kristy Kendall &amp; Edrolo 2017</a:t>
            </a:r>
            <a:endParaRPr lang="en-US" sz="1200" dirty="0">
              <a:solidFill>
                <a:prstClr val="white">
                  <a:lumMod val="50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4546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192812" y="1417862"/>
            <a:ext cx="7968372" cy="4539879"/>
          </a:xfrm>
          <a:prstGeom prst="rect">
            <a:avLst/>
          </a:prstGeom>
        </p:spPr>
        <p:txBody>
          <a:bodyPr>
            <a:normAutofit/>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2000" dirty="0">
                <a:latin typeface="Arial" panose="020B0604020202020204" pitchFamily="34" charset="0"/>
                <a:cs typeface="Arial" panose="020B0604020202020204" pitchFamily="34" charset="0"/>
              </a:rPr>
              <a:t>Which of the following is not a role of the neurotransmitter glutamate? </a:t>
            </a:r>
          </a:p>
          <a:p>
            <a:pPr marL="0" indent="0">
              <a:buNone/>
            </a:pPr>
            <a:endParaRPr lang="en-AU" sz="2000" dirty="0">
              <a:latin typeface="Arial" panose="020B0604020202020204" pitchFamily="34" charset="0"/>
              <a:cs typeface="Arial" panose="020B0604020202020204" pitchFamily="34" charset="0"/>
            </a:endParaRPr>
          </a:p>
          <a:p>
            <a:pPr marL="457200" lvl="0" indent="-457200">
              <a:buFont typeface="+mj-lt"/>
              <a:buAutoNum type="alphaUcPeriod"/>
            </a:pPr>
            <a:r>
              <a:rPr lang="en-AU" sz="2000" dirty="0">
                <a:latin typeface="Arial" panose="020B0604020202020204" pitchFamily="34" charset="0"/>
                <a:cs typeface="Arial" panose="020B0604020202020204" pitchFamily="34" charset="0"/>
              </a:rPr>
              <a:t>Glutamate activates the post-synaptic neuron.</a:t>
            </a:r>
          </a:p>
          <a:p>
            <a:pPr marL="457200" lvl="0" indent="-457200">
              <a:buFont typeface="+mj-lt"/>
              <a:buAutoNum type="alphaUcPeriod"/>
            </a:pPr>
            <a:r>
              <a:rPr lang="en-AU" sz="2000" dirty="0">
                <a:latin typeface="Arial" panose="020B0604020202020204" pitchFamily="34" charset="0"/>
                <a:cs typeface="Arial" panose="020B0604020202020204" pitchFamily="34" charset="0"/>
              </a:rPr>
              <a:t>Glutamate produces long-lasting changes to the synapse during long-term potentiation. </a:t>
            </a:r>
          </a:p>
          <a:p>
            <a:pPr marL="457200" lvl="0" indent="-457200">
              <a:buFont typeface="+mj-lt"/>
              <a:buAutoNum type="alphaUcPeriod"/>
            </a:pPr>
            <a:r>
              <a:rPr lang="en-AU" sz="2000" dirty="0">
                <a:latin typeface="Arial" panose="020B0604020202020204" pitchFamily="34" charset="0"/>
                <a:cs typeface="Arial" panose="020B0604020202020204" pitchFamily="34" charset="0"/>
              </a:rPr>
              <a:t>Glutamate is an inhibitory neurotransmitter. </a:t>
            </a:r>
          </a:p>
          <a:p>
            <a:pPr marL="457200" lvl="0" indent="-457200">
              <a:buFont typeface="+mj-lt"/>
              <a:buAutoNum type="alphaUcPeriod"/>
            </a:pPr>
            <a:r>
              <a:rPr lang="en-AU" sz="2000" dirty="0">
                <a:latin typeface="Arial" panose="020B0604020202020204" pitchFamily="34" charset="0"/>
                <a:cs typeface="Arial" panose="020B0604020202020204" pitchFamily="34" charset="0"/>
              </a:rPr>
              <a:t>Glutamate stimulates the release of dopamine which promotes the growth of dendritic spines. </a:t>
            </a:r>
          </a:p>
        </p:txBody>
      </p:sp>
      <p:sp>
        <p:nvSpPr>
          <p:cNvPr id="4" name="Footer Placeholder 4"/>
          <p:cNvSpPr txBox="1">
            <a:spLocks/>
          </p:cNvSpPr>
          <p:nvPr/>
        </p:nvSpPr>
        <p:spPr>
          <a:xfrm>
            <a:off x="3192812" y="6360856"/>
            <a:ext cx="4114800" cy="365125"/>
          </a:xfrm>
          <a:prstGeom prst="rect">
            <a:avLst/>
          </a:prstGeom>
        </p:spPr>
        <p:txBody>
          <a:bodyPr lIns="91440" tIns="45720" rIns="91440" bIns="45720"/>
          <a:lstStyle>
            <a:defPPr>
              <a:defRPr lang="en-US"/>
            </a:defPPr>
            <a:lvl1pPr marL="0" algn="l" defTabSz="342900" rtl="0" eaLnBrk="1" latinLnBrk="0" hangingPunct="1">
              <a:defRPr sz="9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200" dirty="0">
                <a:solidFill>
                  <a:prstClr val="white">
                    <a:lumMod val="50000"/>
                  </a:prstClr>
                </a:solidFill>
                <a:latin typeface="Arial" panose="020B0604020202020204" pitchFamily="34" charset="0"/>
                <a:cs typeface="Arial" panose="020B0604020202020204" pitchFamily="34" charset="0"/>
              </a:rPr>
              <a:t>© Kristy Kendall &amp; </a:t>
            </a:r>
            <a:r>
              <a:rPr lang="en-AU" sz="1200" dirty="0" err="1">
                <a:solidFill>
                  <a:prstClr val="white">
                    <a:lumMod val="50000"/>
                  </a:prstClr>
                </a:solidFill>
                <a:latin typeface="Arial" panose="020B0604020202020204" pitchFamily="34" charset="0"/>
                <a:cs typeface="Arial" panose="020B0604020202020204" pitchFamily="34" charset="0"/>
              </a:rPr>
              <a:t>Edrolo</a:t>
            </a:r>
            <a:r>
              <a:rPr lang="en-AU" sz="1200" dirty="0">
                <a:solidFill>
                  <a:prstClr val="white">
                    <a:lumMod val="50000"/>
                  </a:prstClr>
                </a:solidFill>
                <a:latin typeface="Arial" panose="020B0604020202020204" pitchFamily="34" charset="0"/>
                <a:cs typeface="Arial" panose="020B0604020202020204" pitchFamily="34" charset="0"/>
              </a:rPr>
              <a:t> 2016</a:t>
            </a:r>
            <a:endParaRPr lang="en-US" sz="1200" dirty="0">
              <a:solidFill>
                <a:prstClr val="white">
                  <a:lumMod val="50000"/>
                </a:prstClr>
              </a:solidFill>
              <a:latin typeface="Arial" panose="020B0604020202020204" pitchFamily="34" charset="0"/>
              <a:cs typeface="Arial" panose="020B0604020202020204" pitchFamily="34" charset="0"/>
            </a:endParaRPr>
          </a:p>
        </p:txBody>
      </p:sp>
      <p:sp>
        <p:nvSpPr>
          <p:cNvPr id="5" name="Title 1"/>
          <p:cNvSpPr txBox="1">
            <a:spLocks/>
          </p:cNvSpPr>
          <p:nvPr/>
        </p:nvSpPr>
        <p:spPr>
          <a:xfrm>
            <a:off x="3192812" y="455613"/>
            <a:ext cx="8313389" cy="756499"/>
          </a:xfrm>
          <a:prstGeom prst="rect">
            <a:avLst/>
          </a:prstGeom>
        </p:spPr>
        <p:txBody>
          <a:bodyPr vert="horz" lIns="68580" tIns="34290" rIns="68580" bIns="34290" rtlCol="0" anchor="t">
            <a:normAutofit/>
          </a:bodyPr>
          <a:lstStyle>
            <a:lvl1pPr algn="l" defTabSz="457189" rtl="0" eaLnBrk="1" latinLnBrk="0" hangingPunct="1">
              <a:spcBef>
                <a:spcPct val="0"/>
              </a:spcBef>
              <a:buNone/>
              <a:defRPr sz="4000" kern="1200">
                <a:solidFill>
                  <a:srgbClr val="EE7860"/>
                </a:solidFill>
                <a:latin typeface="Whitney Bold" pitchFamily="50" charset="0"/>
                <a:ea typeface="+mj-ea"/>
                <a:cs typeface="Gotham Condensed Bold"/>
              </a:defRPr>
            </a:lvl1pPr>
          </a:lstStyle>
          <a:p>
            <a:r>
              <a:rPr lang="en-US" b="1" dirty="0">
                <a:latin typeface="Arial" panose="020B0604020202020204" pitchFamily="34" charset="0"/>
              </a:rPr>
              <a:t>Multiple Choice Activity</a:t>
            </a:r>
          </a:p>
        </p:txBody>
      </p:sp>
    </p:spTree>
    <p:extLst>
      <p:ext uri="{BB962C8B-B14F-4D97-AF65-F5344CB8AC3E}">
        <p14:creationId xmlns:p14="http://schemas.microsoft.com/office/powerpoint/2010/main" val="1672693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192812" y="1417862"/>
            <a:ext cx="7968372" cy="4539879"/>
          </a:xfrm>
          <a:prstGeom prst="rect">
            <a:avLst/>
          </a:prstGeom>
        </p:spPr>
        <p:txBody>
          <a:bodyPr>
            <a:normAutofit/>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2000" dirty="0">
                <a:latin typeface="Arial" panose="020B0604020202020204" pitchFamily="34" charset="0"/>
                <a:cs typeface="Arial" panose="020B0604020202020204" pitchFamily="34" charset="0"/>
              </a:rPr>
              <a:t>Which of the following is not a role of the neurotransmitter glutamate? </a:t>
            </a:r>
          </a:p>
          <a:p>
            <a:pPr marL="0" indent="0">
              <a:buNone/>
            </a:pPr>
            <a:endParaRPr lang="en-AU" sz="2000" dirty="0">
              <a:latin typeface="Arial" panose="020B0604020202020204" pitchFamily="34" charset="0"/>
              <a:cs typeface="Arial" panose="020B0604020202020204" pitchFamily="34" charset="0"/>
            </a:endParaRPr>
          </a:p>
          <a:p>
            <a:pPr marL="457200" lvl="0" indent="-457200">
              <a:buFont typeface="+mj-lt"/>
              <a:buAutoNum type="alphaUcPeriod"/>
            </a:pPr>
            <a:r>
              <a:rPr lang="en-AU" sz="2000" dirty="0">
                <a:latin typeface="Arial" panose="020B0604020202020204" pitchFamily="34" charset="0"/>
                <a:cs typeface="Arial" panose="020B0604020202020204" pitchFamily="34" charset="0"/>
              </a:rPr>
              <a:t>Glutamate activates the post-synaptic neuron.</a:t>
            </a:r>
          </a:p>
          <a:p>
            <a:pPr marL="457200" lvl="0" indent="-457200">
              <a:buFont typeface="+mj-lt"/>
              <a:buAutoNum type="alphaUcPeriod"/>
            </a:pPr>
            <a:r>
              <a:rPr lang="en-AU" sz="2000" dirty="0">
                <a:latin typeface="Arial" panose="020B0604020202020204" pitchFamily="34" charset="0"/>
                <a:cs typeface="Arial" panose="020B0604020202020204" pitchFamily="34" charset="0"/>
              </a:rPr>
              <a:t>Glutamate produces long-lasting changes to the synapse during long-term potentiation. </a:t>
            </a:r>
          </a:p>
          <a:p>
            <a:pPr marL="457200" lvl="0" indent="-457200">
              <a:buFont typeface="+mj-lt"/>
              <a:buAutoNum type="alphaUcPeriod"/>
            </a:pPr>
            <a:r>
              <a:rPr lang="en-AU" sz="2000" b="1" dirty="0">
                <a:solidFill>
                  <a:srgbClr val="448ABF"/>
                </a:solidFill>
                <a:latin typeface="Arial" panose="020B0604020202020204" pitchFamily="34" charset="0"/>
                <a:cs typeface="Arial" panose="020B0604020202020204" pitchFamily="34" charset="0"/>
              </a:rPr>
              <a:t>Glutamate is an inhibitory neurotransmitter. </a:t>
            </a:r>
          </a:p>
          <a:p>
            <a:pPr marL="457200" lvl="0" indent="-457200">
              <a:buFont typeface="+mj-lt"/>
              <a:buAutoNum type="alphaUcPeriod"/>
            </a:pPr>
            <a:r>
              <a:rPr lang="en-AU" sz="2000" dirty="0">
                <a:latin typeface="Arial" panose="020B0604020202020204" pitchFamily="34" charset="0"/>
                <a:cs typeface="Arial" panose="020B0604020202020204" pitchFamily="34" charset="0"/>
              </a:rPr>
              <a:t>Glutamate stimulates the release of dopamine which promotes the growth of dendritic spines. </a:t>
            </a:r>
          </a:p>
        </p:txBody>
      </p:sp>
      <p:sp>
        <p:nvSpPr>
          <p:cNvPr id="4" name="Footer Placeholder 4"/>
          <p:cNvSpPr txBox="1">
            <a:spLocks/>
          </p:cNvSpPr>
          <p:nvPr/>
        </p:nvSpPr>
        <p:spPr>
          <a:xfrm>
            <a:off x="3192812" y="6360856"/>
            <a:ext cx="4114800" cy="365125"/>
          </a:xfrm>
          <a:prstGeom prst="rect">
            <a:avLst/>
          </a:prstGeom>
        </p:spPr>
        <p:txBody>
          <a:bodyPr lIns="91440" tIns="45720" rIns="91440" bIns="45720"/>
          <a:lstStyle>
            <a:defPPr>
              <a:defRPr lang="en-US"/>
            </a:defPPr>
            <a:lvl1pPr marL="0" algn="l" defTabSz="342900" rtl="0" eaLnBrk="1" latinLnBrk="0" hangingPunct="1">
              <a:defRPr sz="9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200" dirty="0">
                <a:solidFill>
                  <a:prstClr val="white">
                    <a:lumMod val="50000"/>
                  </a:prstClr>
                </a:solidFill>
                <a:latin typeface="Arial" panose="020B0604020202020204" pitchFamily="34" charset="0"/>
                <a:cs typeface="Arial" panose="020B0604020202020204" pitchFamily="34" charset="0"/>
              </a:rPr>
              <a:t>© Kristy Kendall &amp; </a:t>
            </a:r>
            <a:r>
              <a:rPr lang="en-AU" sz="1200" dirty="0" err="1">
                <a:solidFill>
                  <a:prstClr val="white">
                    <a:lumMod val="50000"/>
                  </a:prstClr>
                </a:solidFill>
                <a:latin typeface="Arial" panose="020B0604020202020204" pitchFamily="34" charset="0"/>
                <a:cs typeface="Arial" panose="020B0604020202020204" pitchFamily="34" charset="0"/>
              </a:rPr>
              <a:t>Edrolo</a:t>
            </a:r>
            <a:r>
              <a:rPr lang="en-AU" sz="1200" dirty="0">
                <a:solidFill>
                  <a:prstClr val="white">
                    <a:lumMod val="50000"/>
                  </a:prstClr>
                </a:solidFill>
                <a:latin typeface="Arial" panose="020B0604020202020204" pitchFamily="34" charset="0"/>
                <a:cs typeface="Arial" panose="020B0604020202020204" pitchFamily="34" charset="0"/>
              </a:rPr>
              <a:t> 2016</a:t>
            </a:r>
            <a:endParaRPr lang="en-US" sz="1200" dirty="0">
              <a:solidFill>
                <a:prstClr val="white">
                  <a:lumMod val="50000"/>
                </a:prstClr>
              </a:solidFill>
              <a:latin typeface="Arial" panose="020B0604020202020204" pitchFamily="34" charset="0"/>
              <a:cs typeface="Arial" panose="020B0604020202020204" pitchFamily="34" charset="0"/>
            </a:endParaRPr>
          </a:p>
        </p:txBody>
      </p:sp>
      <p:sp>
        <p:nvSpPr>
          <p:cNvPr id="5" name="Title 1"/>
          <p:cNvSpPr txBox="1">
            <a:spLocks/>
          </p:cNvSpPr>
          <p:nvPr/>
        </p:nvSpPr>
        <p:spPr>
          <a:xfrm>
            <a:off x="3192812" y="455613"/>
            <a:ext cx="8313389" cy="756499"/>
          </a:xfrm>
          <a:prstGeom prst="rect">
            <a:avLst/>
          </a:prstGeom>
        </p:spPr>
        <p:txBody>
          <a:bodyPr vert="horz" lIns="68580" tIns="34290" rIns="68580" bIns="34290" rtlCol="0" anchor="t">
            <a:normAutofit/>
          </a:bodyPr>
          <a:lstStyle>
            <a:lvl1pPr algn="l" defTabSz="457189" rtl="0" eaLnBrk="1" latinLnBrk="0" hangingPunct="1">
              <a:spcBef>
                <a:spcPct val="0"/>
              </a:spcBef>
              <a:buNone/>
              <a:defRPr sz="4000" kern="1200">
                <a:solidFill>
                  <a:srgbClr val="EE7860"/>
                </a:solidFill>
                <a:latin typeface="Whitney Bold" pitchFamily="50" charset="0"/>
                <a:ea typeface="+mj-ea"/>
                <a:cs typeface="Gotham Condensed Bold"/>
              </a:defRPr>
            </a:lvl1pPr>
          </a:lstStyle>
          <a:p>
            <a:r>
              <a:rPr lang="en-US" b="1" dirty="0">
                <a:latin typeface="Arial" panose="020B0604020202020204" pitchFamily="34" charset="0"/>
              </a:rPr>
              <a:t>Multiple Choice </a:t>
            </a:r>
            <a:r>
              <a:rPr lang="en-US" b="1" dirty="0">
                <a:solidFill>
                  <a:schemeClr val="bg1">
                    <a:lumMod val="75000"/>
                  </a:schemeClr>
                </a:solidFill>
                <a:latin typeface="Arial" panose="020B0604020202020204" pitchFamily="34" charset="0"/>
              </a:rPr>
              <a:t>(Response)</a:t>
            </a:r>
            <a:endParaRPr lang="en-US" b="1" dirty="0">
              <a:latin typeface="Arial" panose="020B0604020202020204" pitchFamily="34" charset="0"/>
            </a:endParaRPr>
          </a:p>
        </p:txBody>
      </p:sp>
    </p:spTree>
    <p:extLst>
      <p:ext uri="{BB962C8B-B14F-4D97-AF65-F5344CB8AC3E}">
        <p14:creationId xmlns:p14="http://schemas.microsoft.com/office/powerpoint/2010/main" val="4233777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txBox="1">
            <a:spLocks/>
          </p:cNvSpPr>
          <p:nvPr/>
        </p:nvSpPr>
        <p:spPr>
          <a:xfrm>
            <a:off x="3192811" y="6334730"/>
            <a:ext cx="4114800" cy="365125"/>
          </a:xfrm>
          <a:prstGeom prst="rect">
            <a:avLst/>
          </a:prstGeom>
        </p:spPr>
        <p:txBody>
          <a:bodyPr lIns="91440" tIns="45720" rIns="91440" bIns="45720"/>
          <a:lstStyle>
            <a:defPPr>
              <a:defRPr lang="en-US"/>
            </a:defPPr>
            <a:lvl1pPr marL="0" algn="l" defTabSz="342900" rtl="0" eaLnBrk="1" latinLnBrk="0" hangingPunct="1">
              <a:defRPr sz="900" kern="1200">
                <a:solidFill>
                  <a:schemeClr val="bg1">
                    <a:lumMod val="50000"/>
                  </a:schemeClr>
                </a:solidFill>
                <a:latin typeface="Whitney Book"/>
                <a:ea typeface="+mn-ea"/>
                <a:cs typeface="Whitney Book"/>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r>
              <a:rPr lang="en-AU" sz="1200" dirty="0">
                <a:solidFill>
                  <a:prstClr val="white">
                    <a:lumMod val="50000"/>
                  </a:prstClr>
                </a:solidFill>
                <a:latin typeface="Arial" panose="020B0604020202020204" pitchFamily="34" charset="0"/>
                <a:cs typeface="Arial" panose="020B0604020202020204" pitchFamily="34" charset="0"/>
              </a:rPr>
              <a:t>© Kristy Kendall &amp; Edrolo 2017</a:t>
            </a:r>
            <a:endParaRPr lang="en-US" sz="1200" dirty="0">
              <a:solidFill>
                <a:prstClr val="white">
                  <a:lumMod val="50000"/>
                </a:prstClr>
              </a:solidFill>
              <a:latin typeface="Arial" panose="020B0604020202020204" pitchFamily="34" charset="0"/>
              <a:cs typeface="Arial" panose="020B0604020202020204" pitchFamily="34" charset="0"/>
            </a:endParaRPr>
          </a:p>
        </p:txBody>
      </p:sp>
      <p:sp>
        <p:nvSpPr>
          <p:cNvPr id="7" name="Title 1"/>
          <p:cNvSpPr txBox="1">
            <a:spLocks/>
          </p:cNvSpPr>
          <p:nvPr/>
        </p:nvSpPr>
        <p:spPr>
          <a:xfrm>
            <a:off x="3224711" y="455613"/>
            <a:ext cx="8313389" cy="1143000"/>
          </a:xfrm>
          <a:prstGeom prst="rect">
            <a:avLst/>
          </a:prstGeom>
        </p:spPr>
        <p:txBody>
          <a:bodyPr vert="horz" lIns="68580" tIns="34290" rIns="68580" bIns="34290" rtlCol="0" anchor="t">
            <a:normAutofit/>
          </a:bodyPr>
          <a:lstStyle>
            <a:lvl1pPr algn="l" defTabSz="457189" rtl="0" eaLnBrk="1" latinLnBrk="0" hangingPunct="1">
              <a:spcBef>
                <a:spcPct val="0"/>
              </a:spcBef>
              <a:buNone/>
              <a:defRPr sz="4400" kern="1200">
                <a:solidFill>
                  <a:srgbClr val="EE7860"/>
                </a:solidFill>
                <a:latin typeface="Whitney Bold" pitchFamily="50" charset="0"/>
                <a:ea typeface="+mj-ea"/>
                <a:cs typeface="Gotham Condensed Bold"/>
              </a:defRPr>
            </a:lvl1pPr>
          </a:lstStyle>
          <a:p>
            <a:r>
              <a:rPr lang="en-US" sz="4000" b="1" dirty="0">
                <a:latin typeface="Arial" panose="020B0604020202020204" pitchFamily="34" charset="0"/>
              </a:rPr>
              <a:t>Bringing it together</a:t>
            </a:r>
          </a:p>
        </p:txBody>
      </p:sp>
      <p:sp>
        <p:nvSpPr>
          <p:cNvPr id="8" name="TextBox 7"/>
          <p:cNvSpPr txBox="1"/>
          <p:nvPr/>
        </p:nvSpPr>
        <p:spPr>
          <a:xfrm>
            <a:off x="3214077" y="1554653"/>
            <a:ext cx="8332880" cy="2626425"/>
          </a:xfrm>
          <a:prstGeom prst="rect">
            <a:avLst/>
          </a:prstGeom>
          <a:noFill/>
        </p:spPr>
        <p:txBody>
          <a:bodyPr wrap="square" lIns="91440" tIns="45720" rIns="91440" bIns="45720" rtlCol="0">
            <a:spAutoFit/>
          </a:bodyPr>
          <a:lstStyle/>
          <a:p>
            <a:pPr defTabSz="609555"/>
            <a:r>
              <a:rPr lang="en-US" sz="7300" cap="all" dirty="0">
                <a:solidFill>
                  <a:srgbClr val="EE7860"/>
                </a:solidFill>
                <a:latin typeface="Impact" panose="020B0806030902050204" pitchFamily="34" charset="0"/>
                <a:cs typeface="Gotham Condensed Bold" pitchFamily="50" charset="0"/>
                <a:sym typeface="Arial"/>
                <a:rtl val="0"/>
              </a:rPr>
              <a:t>NEUROTRANSMITTERS AND NEUROHORMONES</a:t>
            </a:r>
          </a:p>
          <a:p>
            <a:pPr defTabSz="609555"/>
            <a:r>
              <a:rPr lang="en-US" dirty="0">
                <a:solidFill>
                  <a:srgbClr val="2B3439"/>
                </a:solidFill>
                <a:latin typeface="Arial" panose="020B0604020202020204" pitchFamily="34" charset="0"/>
                <a:cs typeface="Gotham Condensed Bold" pitchFamily="50" charset="0"/>
                <a:sym typeface="Arial"/>
                <a:rtl val="0"/>
              </a:rPr>
              <a:t>Presented by Kristy Kendall</a:t>
            </a:r>
          </a:p>
        </p:txBody>
      </p:sp>
      <p:sp>
        <p:nvSpPr>
          <p:cNvPr id="9" name="Content Placeholder 2"/>
          <p:cNvSpPr txBox="1">
            <a:spLocks/>
          </p:cNvSpPr>
          <p:nvPr/>
        </p:nvSpPr>
        <p:spPr>
          <a:xfrm>
            <a:off x="3224710" y="4511946"/>
            <a:ext cx="7968371" cy="1449384"/>
          </a:xfrm>
          <a:prstGeom prst="rect">
            <a:avLst/>
          </a:prstGeom>
        </p:spPr>
        <p:txBody>
          <a:bodyPr vert="horz" lIns="68580" tIns="34290" rIns="68580" bIns="34290" rtlCol="0">
            <a:noAutofit/>
          </a:bodyPr>
          <a:lstStyle>
            <a:lvl1pPr marL="0" indent="0" algn="ctr" defTabSz="457189" rtl="0" eaLnBrk="1" latinLnBrk="0" hangingPunct="1">
              <a:spcBef>
                <a:spcPct val="20000"/>
              </a:spcBef>
              <a:buFont typeface="Arial"/>
              <a:buNone/>
              <a:defRPr sz="2400" kern="1200">
                <a:solidFill>
                  <a:schemeClr val="tx1">
                    <a:tint val="75000"/>
                  </a:schemeClr>
                </a:solidFill>
                <a:latin typeface="Whitney Book"/>
                <a:ea typeface="+mn-ea"/>
                <a:cs typeface="Whitney Book"/>
              </a:defRPr>
            </a:lvl1pPr>
            <a:lvl2pPr marL="457189" indent="0" algn="ctr" defTabSz="457189" rtl="0" eaLnBrk="1" latinLnBrk="0" hangingPunct="1">
              <a:spcBef>
                <a:spcPct val="20000"/>
              </a:spcBef>
              <a:buFont typeface="Arial"/>
              <a:buNone/>
              <a:defRPr sz="2400" kern="1200">
                <a:solidFill>
                  <a:schemeClr val="tx1">
                    <a:tint val="75000"/>
                  </a:schemeClr>
                </a:solidFill>
                <a:latin typeface="Whitney Book"/>
                <a:ea typeface="+mn-ea"/>
                <a:cs typeface="Whitney Book"/>
              </a:defRPr>
            </a:lvl2pPr>
            <a:lvl3pPr marL="914377" indent="0" algn="ctr" defTabSz="457189" rtl="0" eaLnBrk="1" latinLnBrk="0" hangingPunct="1">
              <a:spcBef>
                <a:spcPct val="20000"/>
              </a:spcBef>
              <a:buFont typeface="Arial"/>
              <a:buNone/>
              <a:defRPr sz="2400" kern="1200">
                <a:solidFill>
                  <a:schemeClr val="tx1">
                    <a:tint val="75000"/>
                  </a:schemeClr>
                </a:solidFill>
                <a:latin typeface="Whitney Book"/>
                <a:ea typeface="+mn-ea"/>
                <a:cs typeface="Whitney Book"/>
              </a:defRPr>
            </a:lvl3pPr>
            <a:lvl4pPr marL="1371566" indent="0" algn="ctr" defTabSz="457189" rtl="0" eaLnBrk="1" latinLnBrk="0" hangingPunct="1">
              <a:spcBef>
                <a:spcPct val="20000"/>
              </a:spcBef>
              <a:buFont typeface="Arial"/>
              <a:buNone/>
              <a:defRPr sz="2400" kern="1200">
                <a:solidFill>
                  <a:schemeClr val="tx1">
                    <a:tint val="75000"/>
                  </a:schemeClr>
                </a:solidFill>
                <a:latin typeface="Whitney Book"/>
                <a:ea typeface="+mn-ea"/>
                <a:cs typeface="Whitney Book"/>
              </a:defRPr>
            </a:lvl4pPr>
            <a:lvl5pPr marL="1828754" indent="0" algn="ctr" defTabSz="457189" rtl="0" eaLnBrk="1" latinLnBrk="0" hangingPunct="1">
              <a:spcBef>
                <a:spcPct val="20000"/>
              </a:spcBef>
              <a:buFont typeface="Arial"/>
              <a:buNone/>
              <a:defRPr sz="2400" kern="1200">
                <a:solidFill>
                  <a:schemeClr val="tx1">
                    <a:tint val="75000"/>
                  </a:schemeClr>
                </a:solidFill>
                <a:latin typeface="Whitney Book"/>
                <a:ea typeface="+mn-ea"/>
                <a:cs typeface="Whitney Book"/>
              </a:defRPr>
            </a:lvl5pPr>
            <a:lvl6pPr marL="2285943"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131"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320"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509" indent="0" algn="ctr" defTabSz="457189"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800" b="1" dirty="0">
                <a:solidFill>
                  <a:schemeClr val="tx1">
                    <a:lumMod val="95000"/>
                    <a:lumOff val="5000"/>
                  </a:schemeClr>
                </a:solidFill>
                <a:latin typeface="Arial" panose="020B0604020202020204" pitchFamily="34" charset="0"/>
                <a:cs typeface="Arial" panose="020B0604020202020204" pitchFamily="34" charset="0"/>
              </a:rPr>
              <a:t>Study design dot point</a:t>
            </a:r>
          </a:p>
          <a:p>
            <a:pPr marL="342900" indent="-342900" algn="l">
              <a:buFont typeface="Arial" panose="020B0604020202020204" pitchFamily="34" charset="0"/>
              <a:buChar char="•"/>
            </a:pPr>
            <a:r>
              <a:rPr lang="en-AU" sz="1800" dirty="0">
                <a:solidFill>
                  <a:schemeClr val="tx1">
                    <a:lumMod val="95000"/>
                    <a:lumOff val="5000"/>
                  </a:schemeClr>
                </a:solidFill>
                <a:latin typeface="Arial" panose="020B0604020202020204" pitchFamily="34" charset="0"/>
                <a:cs typeface="Arial" panose="020B0604020202020204" pitchFamily="34" charset="0"/>
              </a:rPr>
              <a:t>The role of neurotransmitters and </a:t>
            </a:r>
            <a:r>
              <a:rPr lang="en-AU" sz="1800" dirty="0" err="1">
                <a:solidFill>
                  <a:schemeClr val="tx1">
                    <a:lumMod val="95000"/>
                    <a:lumOff val="5000"/>
                  </a:schemeClr>
                </a:solidFill>
                <a:latin typeface="Arial" panose="020B0604020202020204" pitchFamily="34" charset="0"/>
                <a:cs typeface="Arial" panose="020B0604020202020204" pitchFamily="34" charset="0"/>
              </a:rPr>
              <a:t>neurohormones</a:t>
            </a:r>
            <a:r>
              <a:rPr lang="en-AU" sz="1800" dirty="0">
                <a:solidFill>
                  <a:schemeClr val="tx1">
                    <a:lumMod val="95000"/>
                    <a:lumOff val="5000"/>
                  </a:schemeClr>
                </a:solidFill>
                <a:latin typeface="Arial" panose="020B0604020202020204" pitchFamily="34" charset="0"/>
                <a:cs typeface="Arial" panose="020B0604020202020204" pitchFamily="34" charset="0"/>
              </a:rPr>
              <a:t> in the neural basis of memory and learning (including the role of glutamate in synaptic plasticity and the role of adrenaline in the consolidation of emotionally arousing experiences).</a:t>
            </a:r>
          </a:p>
          <a:p>
            <a:pPr marL="342900" indent="-342900" algn="l">
              <a:buFont typeface="Arial" panose="020B0604020202020204" pitchFamily="34" charset="0"/>
              <a:buChar char="•"/>
            </a:pPr>
            <a:endParaRPr lang="en-AU" sz="1800" dirty="0">
              <a:solidFill>
                <a:schemeClr val="tx1">
                  <a:lumMod val="95000"/>
                  <a:lumOff val="5000"/>
                </a:schemeClr>
              </a:solidFill>
              <a:latin typeface="Arial" panose="020B0604020202020204" pitchFamily="34" charset="0"/>
              <a:cs typeface="Arial" panose="020B0604020202020204" pitchFamily="34" charset="0"/>
            </a:endParaRPr>
          </a:p>
          <a:p>
            <a:pPr algn="l"/>
            <a:endParaRPr lang="en-US" sz="1800" dirty="0">
              <a:solidFill>
                <a:schemeClr val="tx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6109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852" y="195072"/>
            <a:ext cx="10801349" cy="829057"/>
          </a:xfrm>
        </p:spPr>
        <p:txBody>
          <a:bodyPr>
            <a:normAutofit fontScale="90000"/>
          </a:bodyPr>
          <a:lstStyle/>
          <a:p>
            <a:r>
              <a:rPr lang="en-US" dirty="0"/>
              <a:t>Neurotransmitters and </a:t>
            </a:r>
            <a:r>
              <a:rPr lang="en-US" dirty="0" err="1"/>
              <a:t>neurohormones</a:t>
            </a:r>
            <a:r>
              <a:rPr lang="en-US" dirty="0"/>
              <a:t> in memory and learning </a:t>
            </a:r>
            <a:br>
              <a:rPr lang="en-US" dirty="0"/>
            </a:br>
            <a:endParaRPr lang="en-US" dirty="0"/>
          </a:p>
        </p:txBody>
      </p:sp>
      <p:sp>
        <p:nvSpPr>
          <p:cNvPr id="3" name="Content Placeholder 2"/>
          <p:cNvSpPr>
            <a:spLocks noGrp="1"/>
          </p:cNvSpPr>
          <p:nvPr>
            <p:ph idx="1"/>
          </p:nvPr>
        </p:nvSpPr>
        <p:spPr>
          <a:xfrm>
            <a:off x="487681" y="1598615"/>
            <a:ext cx="10673504" cy="4972873"/>
          </a:xfrm>
        </p:spPr>
        <p:txBody>
          <a:bodyPr/>
          <a:lstStyle/>
          <a:p>
            <a:r>
              <a:rPr lang="en-US" dirty="0"/>
              <a:t>Some neurotransmitters help memory storage while others can disrupt it. It is known that </a:t>
            </a:r>
            <a:r>
              <a:rPr lang="en-US" dirty="0" smtClean="0"/>
              <a:t>different </a:t>
            </a:r>
            <a:r>
              <a:rPr lang="en-US" dirty="0"/>
              <a:t>types of memory and learning are assisted by the neurotransmitters, glutamate, serotonin and acetylcholine, and the hormone, adrenaline. </a:t>
            </a:r>
          </a:p>
          <a:p>
            <a:endParaRPr lang="en-US" dirty="0" smtClean="0"/>
          </a:p>
          <a:p>
            <a:r>
              <a:rPr lang="en-US" dirty="0"/>
              <a:t>Different neurotransmitters tend to have different roles in learning and memory. Researchers have yet to entirely isolate or explain every effect of each one. Generally, they all enable communication of the information being learned and initiate or contribute to important structural changes at the synapse that help ensure the memory is durable and long-lasting when formed</a:t>
            </a:r>
            <a:r>
              <a:rPr lang="en-US" dirty="0"/>
              <a:t> </a:t>
            </a:r>
          </a:p>
        </p:txBody>
      </p:sp>
    </p:spTree>
    <p:extLst>
      <p:ext uri="{BB962C8B-B14F-4D97-AF65-F5344CB8AC3E}">
        <p14:creationId xmlns:p14="http://schemas.microsoft.com/office/powerpoint/2010/main" val="890217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0581" y="670560"/>
            <a:ext cx="10077451" cy="4090238"/>
          </a:xfrm>
        </p:spPr>
        <p:txBody>
          <a:bodyPr/>
          <a:lstStyle/>
          <a:p>
            <a:r>
              <a:rPr lang="en-US" dirty="0"/>
              <a:t>Some </a:t>
            </a:r>
            <a:r>
              <a:rPr lang="en-US" dirty="0" err="1"/>
              <a:t>neurohormones</a:t>
            </a:r>
            <a:r>
              <a:rPr lang="en-US" dirty="0"/>
              <a:t> also have roles in learning and memory. Like neurotransmitters, </a:t>
            </a:r>
            <a:r>
              <a:rPr lang="en-US" b="1" dirty="0" err="1">
                <a:solidFill>
                  <a:srgbClr val="FF0000"/>
                </a:solidFill>
              </a:rPr>
              <a:t>neurohormones</a:t>
            </a:r>
            <a:r>
              <a:rPr lang="en-US" b="1" dirty="0">
                <a:solidFill>
                  <a:srgbClr val="FF0000"/>
                </a:solidFill>
              </a:rPr>
              <a:t> </a:t>
            </a:r>
            <a:r>
              <a:rPr lang="en-US" dirty="0"/>
              <a:t>are chemical messengers that are manufactured by neurons and released from axon terminals. Unlike neurotransmitters, they are not released into the synaptic gap. Instead, they are released into capillaries (tiny blood vessels) where they are absorbed into the bloodstream and carried to target neurons or cells. </a:t>
            </a: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86" t="3609" b="18264"/>
          <a:stretch/>
        </p:blipFill>
        <p:spPr>
          <a:xfrm>
            <a:off x="1136822" y="3052119"/>
            <a:ext cx="10906897" cy="3805881"/>
          </a:xfrm>
          <a:prstGeom prst="rect">
            <a:avLst/>
          </a:prstGeom>
        </p:spPr>
      </p:pic>
    </p:spTree>
    <p:extLst>
      <p:ext uri="{BB962C8B-B14F-4D97-AF65-F5344CB8AC3E}">
        <p14:creationId xmlns:p14="http://schemas.microsoft.com/office/powerpoint/2010/main" val="886529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040" y="38100"/>
            <a:ext cx="10594848" cy="6781800"/>
          </a:xfrm>
          <a:prstGeom prst="rect">
            <a:avLst/>
          </a:prstGeom>
        </p:spPr>
      </p:pic>
    </p:spTree>
    <p:extLst>
      <p:ext uri="{BB962C8B-B14F-4D97-AF65-F5344CB8AC3E}">
        <p14:creationId xmlns:p14="http://schemas.microsoft.com/office/powerpoint/2010/main" val="1631534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1783" y="272733"/>
            <a:ext cx="10801349" cy="653859"/>
          </a:xfrm>
        </p:spPr>
        <p:txBody>
          <a:bodyPr>
            <a:normAutofit fontScale="90000"/>
          </a:bodyPr>
          <a:lstStyle/>
          <a:p>
            <a:r>
              <a:rPr lang="en-US" dirty="0"/>
              <a:t>Glutamate and synaptic plasticity </a:t>
            </a:r>
            <a:br>
              <a:rPr lang="en-US" dirty="0"/>
            </a:br>
            <a:endParaRPr lang="en-US" dirty="0"/>
          </a:p>
        </p:txBody>
      </p:sp>
      <p:sp>
        <p:nvSpPr>
          <p:cNvPr id="3" name="Content Placeholder 2"/>
          <p:cNvSpPr>
            <a:spLocks noGrp="1"/>
          </p:cNvSpPr>
          <p:nvPr>
            <p:ph idx="1"/>
          </p:nvPr>
        </p:nvSpPr>
        <p:spPr>
          <a:xfrm>
            <a:off x="512065" y="1133856"/>
            <a:ext cx="10649120" cy="5501721"/>
          </a:xfrm>
        </p:spPr>
        <p:txBody>
          <a:bodyPr>
            <a:normAutofit/>
          </a:bodyPr>
          <a:lstStyle/>
          <a:p>
            <a:r>
              <a:rPr lang="en-US" b="1" dirty="0"/>
              <a:t>Glutamate </a:t>
            </a:r>
            <a:r>
              <a:rPr lang="en-US" dirty="0"/>
              <a:t>is the main excitatory neurotransmitter throughout the brain and enhances information transmission by making postsynaptic neurons more likely to </a:t>
            </a:r>
            <a:r>
              <a:rPr lang="en-US" dirty="0" smtClean="0"/>
              <a:t>fire</a:t>
            </a:r>
            <a:r>
              <a:rPr lang="en-US" dirty="0"/>
              <a:t>. </a:t>
            </a:r>
          </a:p>
          <a:p>
            <a:r>
              <a:rPr lang="en-US" dirty="0"/>
              <a:t>In learning and memory, glutamate plays crucial roles in the synaptic changes that occur. In particular, it promotes the growth and strengthening of synaptic connections between neurons within a neural pathway that subsequently represents the memory of what has been learned. </a:t>
            </a:r>
          </a:p>
          <a:p>
            <a:r>
              <a:rPr lang="en-US" dirty="0"/>
              <a:t>LTP and LTD are important forms of synaptic plasticity that occur at synapses within several brain regions, particularly areas with </a:t>
            </a:r>
            <a:r>
              <a:rPr lang="en-US" dirty="0" smtClean="0"/>
              <a:t>significant </a:t>
            </a:r>
            <a:r>
              <a:rPr lang="en-US" dirty="0"/>
              <a:t>roles in learning and memory (such as the cerebral cortex, hippocampus and cerebellum). </a:t>
            </a:r>
            <a:endParaRPr lang="en-US" dirty="0" smtClean="0"/>
          </a:p>
          <a:p>
            <a:r>
              <a:rPr lang="en-US" dirty="0" smtClean="0"/>
              <a:t>Given </a:t>
            </a:r>
            <a:r>
              <a:rPr lang="en-US" dirty="0"/>
              <a:t>glutamate’s excitatory effect, it has a vital role in LTP and LTD. Generally, the more often that glutamate can excite an adjacent neuron, the more it contributes to LTP (and vice versa for LTD). </a:t>
            </a:r>
          </a:p>
          <a:p>
            <a:endParaRPr lang="en-US" dirty="0"/>
          </a:p>
        </p:txBody>
      </p:sp>
    </p:spTree>
    <p:extLst>
      <p:ext uri="{BB962C8B-B14F-4D97-AF65-F5344CB8AC3E}">
        <p14:creationId xmlns:p14="http://schemas.microsoft.com/office/powerpoint/2010/main" val="984463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3733" y="243840"/>
            <a:ext cx="10077451" cy="6614159"/>
          </a:xfrm>
        </p:spPr>
        <p:txBody>
          <a:bodyPr>
            <a:normAutofit lnSpcReduction="10000"/>
          </a:bodyPr>
          <a:lstStyle/>
          <a:p>
            <a:r>
              <a:rPr lang="en-US" dirty="0" smtClean="0"/>
              <a:t>Specific </a:t>
            </a:r>
            <a:r>
              <a:rPr lang="en-US" dirty="0"/>
              <a:t>types of glutamate receptors also have to be present on the dendrites of postsynaptic neurons for glutamate to have these effects. </a:t>
            </a:r>
            <a:endParaRPr lang="en-US" dirty="0" smtClean="0"/>
          </a:p>
          <a:p>
            <a:r>
              <a:rPr lang="en-US" dirty="0" smtClean="0"/>
              <a:t>Two </a:t>
            </a:r>
            <a:r>
              <a:rPr lang="en-US" dirty="0"/>
              <a:t>of these receptors are commonly called </a:t>
            </a:r>
            <a:r>
              <a:rPr lang="en-US" b="1" dirty="0">
                <a:solidFill>
                  <a:srgbClr val="FF0000"/>
                </a:solidFill>
              </a:rPr>
              <a:t>AMPA and NMDA </a:t>
            </a:r>
            <a:r>
              <a:rPr lang="en-US" dirty="0"/>
              <a:t>and glutamate has to have an effect on both of them. Without these receptors at the </a:t>
            </a:r>
            <a:r>
              <a:rPr lang="en-US" dirty="0" smtClean="0"/>
              <a:t>specific </a:t>
            </a:r>
            <a:r>
              <a:rPr lang="en-US" dirty="0"/>
              <a:t>sites where glutamate is received, any message carried in glutamate cannot be ‘accepted’ by a postsynaptic neuron. </a:t>
            </a:r>
          </a:p>
          <a:p>
            <a:r>
              <a:rPr lang="en-US" dirty="0"/>
              <a:t>Generally, </a:t>
            </a:r>
            <a:r>
              <a:rPr lang="en-US" dirty="0">
                <a:solidFill>
                  <a:srgbClr val="FF0000"/>
                </a:solidFill>
              </a:rPr>
              <a:t>AMPA</a:t>
            </a:r>
            <a:r>
              <a:rPr lang="en-US" dirty="0"/>
              <a:t> prepares the postsynaptic neuron to accept glutamate then clears out so that </a:t>
            </a:r>
            <a:r>
              <a:rPr lang="en-US" dirty="0">
                <a:solidFill>
                  <a:srgbClr val="FF0000"/>
                </a:solidFill>
              </a:rPr>
              <a:t>NMDA</a:t>
            </a:r>
            <a:r>
              <a:rPr lang="en-US" dirty="0"/>
              <a:t> can accept the glutamate. Glutamate will then excite the postsynaptic neuron and convey its message. </a:t>
            </a:r>
          </a:p>
          <a:p>
            <a:r>
              <a:rPr lang="en-US" dirty="0"/>
              <a:t>In addition, the next time glutamate is released from the presynaptic neuron, it will have a larger excitatory effect on the postsynaptic neuron because of the previous chemical effects it had on </a:t>
            </a:r>
            <a:r>
              <a:rPr lang="en-US" dirty="0" smtClean="0"/>
              <a:t>AMPA and </a:t>
            </a:r>
            <a:r>
              <a:rPr lang="en-US" dirty="0"/>
              <a:t>NMDA. For example, there will be more AMPA receptors so the postsynaptic neuron is more likely to </a:t>
            </a:r>
            <a:r>
              <a:rPr lang="en-US" dirty="0" smtClean="0"/>
              <a:t>fire </a:t>
            </a:r>
            <a:r>
              <a:rPr lang="en-US" dirty="0"/>
              <a:t>in response to presynaptic neurotransmitter release. This chemical process contributes to LTP and can also initiate growth of new dendritic spines on postsynaptic neurons, resulting in additional synaptic connections </a:t>
            </a:r>
          </a:p>
          <a:p>
            <a:endParaRPr lang="en-US" dirty="0"/>
          </a:p>
        </p:txBody>
      </p:sp>
    </p:spTree>
    <p:extLst>
      <p:ext uri="{BB962C8B-B14F-4D97-AF65-F5344CB8AC3E}">
        <p14:creationId xmlns:p14="http://schemas.microsoft.com/office/powerpoint/2010/main" val="1361365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3274828" y="1235633"/>
            <a:ext cx="8204868" cy="3997058"/>
          </a:xfrm>
        </p:spPr>
        <p:txBody>
          <a:bodyPr>
            <a:normAutofit/>
          </a:bodyPr>
          <a:lstStyle/>
          <a:p>
            <a:r>
              <a:rPr lang="en-AU" sz="1800" dirty="0"/>
              <a:t>Main excitatory neurotransmitter</a:t>
            </a:r>
          </a:p>
          <a:p>
            <a:r>
              <a:rPr lang="en-AU" sz="1800" dirty="0"/>
              <a:t>Well know for its role in cognition, learning and memory</a:t>
            </a:r>
          </a:p>
          <a:p>
            <a:r>
              <a:rPr lang="en-AU" sz="1800" dirty="0"/>
              <a:t>Glutamate can bind neurons together through synaptic plasticity involved in long term potentiation</a:t>
            </a:r>
          </a:p>
        </p:txBody>
      </p:sp>
      <p:sp>
        <p:nvSpPr>
          <p:cNvPr id="5" name="Subtitle 2"/>
          <p:cNvSpPr txBox="1">
            <a:spLocks/>
          </p:cNvSpPr>
          <p:nvPr/>
        </p:nvSpPr>
        <p:spPr>
          <a:xfrm>
            <a:off x="3192811" y="398361"/>
            <a:ext cx="8803097" cy="685799"/>
          </a:xfrm>
          <a:prstGeom prst="rect">
            <a:avLst/>
          </a:prstGeom>
        </p:spPr>
        <p:txBody>
          <a:bodyPr>
            <a:normAutofit lnSpcReduction="10000"/>
          </a:bodyPr>
          <a:lstStyle>
            <a:lvl1pPr marL="342891" indent="-342891" algn="l" defTabSz="457189" rtl="0" eaLnBrk="1" latinLnBrk="0" hangingPunct="1">
              <a:spcBef>
                <a:spcPct val="20000"/>
              </a:spcBef>
              <a:buFont typeface="Arial"/>
              <a:buChar char="•"/>
              <a:defRPr sz="2400" kern="1200">
                <a:solidFill>
                  <a:schemeClr val="tx1"/>
                </a:solidFill>
                <a:latin typeface="Whitney Book"/>
                <a:ea typeface="+mn-ea"/>
                <a:cs typeface="Whitney Book"/>
              </a:defRPr>
            </a:lvl1pPr>
            <a:lvl2pPr marL="742932" indent="-285744" algn="l" defTabSz="457189" rtl="0" eaLnBrk="1" latinLnBrk="0" hangingPunct="1">
              <a:spcBef>
                <a:spcPct val="20000"/>
              </a:spcBef>
              <a:buFont typeface="Arial"/>
              <a:buChar char="–"/>
              <a:defRPr sz="2400" kern="1200">
                <a:solidFill>
                  <a:schemeClr val="tx1"/>
                </a:solidFill>
                <a:latin typeface="Whitney Book"/>
                <a:ea typeface="+mn-ea"/>
                <a:cs typeface="Whitney Book"/>
              </a:defRPr>
            </a:lvl2pPr>
            <a:lvl3pPr marL="1142971"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3pPr>
            <a:lvl4pPr marL="1600160"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4pPr>
            <a:lvl5pPr marL="2057349" indent="-228594" algn="l" defTabSz="457189" rtl="0" eaLnBrk="1" latinLnBrk="0" hangingPunct="1">
              <a:spcBef>
                <a:spcPct val="20000"/>
              </a:spcBef>
              <a:buFont typeface="Arial"/>
              <a:buChar char="»"/>
              <a:defRPr sz="2400" kern="1200">
                <a:solidFill>
                  <a:schemeClr val="tx1"/>
                </a:solidFill>
                <a:latin typeface="Whitney Book"/>
                <a:ea typeface="+mn-ea"/>
                <a:cs typeface="Whitney Book"/>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AU" sz="4000" b="1" dirty="0" smtClean="0">
                <a:solidFill>
                  <a:srgbClr val="EE7860"/>
                </a:solidFill>
                <a:latin typeface="Arial" panose="020B0604020202020204" pitchFamily="34" charset="0"/>
                <a:cs typeface="Arial" panose="020B0604020202020204" pitchFamily="34" charset="0"/>
              </a:rPr>
              <a:t>Glutamate in Summary</a:t>
            </a:r>
            <a:endParaRPr lang="en-AU" sz="4000" b="1" dirty="0">
              <a:solidFill>
                <a:srgbClr val="EE7860"/>
              </a:solidFill>
              <a:latin typeface="Arial" panose="020B0604020202020204" pitchFamily="34" charset="0"/>
              <a:cs typeface="Arial" panose="020B0604020202020204" pitchFamily="34" charset="0"/>
            </a:endParaRPr>
          </a:p>
        </p:txBody>
      </p:sp>
      <p:sp>
        <p:nvSpPr>
          <p:cNvPr id="9" name="Rectangle 8"/>
          <p:cNvSpPr/>
          <p:nvPr/>
        </p:nvSpPr>
        <p:spPr>
          <a:xfrm>
            <a:off x="8273553" y="6007524"/>
            <a:ext cx="1133052" cy="253916"/>
          </a:xfrm>
          <a:prstGeom prst="rect">
            <a:avLst/>
          </a:prstGeom>
        </p:spPr>
        <p:txBody>
          <a:bodyPr wrap="square">
            <a:spAutoFit/>
          </a:bodyPr>
          <a:lstStyle/>
          <a:p>
            <a:pPr algn="r"/>
            <a:r>
              <a:rPr lang="en-US" sz="1000" dirty="0">
                <a:latin typeface="Arial" panose="020B0604020202020204" pitchFamily="34" charset="0"/>
              </a:rPr>
              <a:t>© </a:t>
            </a:r>
            <a:r>
              <a:rPr lang="en-US" sz="1000" dirty="0" err="1">
                <a:latin typeface="Arial" panose="020B0604020202020204" pitchFamily="34" charset="0"/>
              </a:rPr>
              <a:t>Pixabay</a:t>
            </a:r>
            <a:endParaRPr lang="en-US" sz="1000" dirty="0">
              <a:latin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6622" y="2800154"/>
            <a:ext cx="5089945" cy="3387995"/>
          </a:xfrm>
          <a:prstGeom prst="rect">
            <a:avLst/>
          </a:prstGeom>
        </p:spPr>
      </p:pic>
    </p:spTree>
    <p:extLst>
      <p:ext uri="{BB962C8B-B14F-4D97-AF65-F5344CB8AC3E}">
        <p14:creationId xmlns:p14="http://schemas.microsoft.com/office/powerpoint/2010/main" val="273533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852" y="231649"/>
            <a:ext cx="10801349" cy="609599"/>
          </a:xfrm>
        </p:spPr>
        <p:txBody>
          <a:bodyPr>
            <a:normAutofit fontScale="90000"/>
          </a:bodyPr>
          <a:lstStyle/>
          <a:p>
            <a:r>
              <a:rPr lang="en-US" b="1" dirty="0"/>
              <a:t>Role of adrenaline in the consolidation of emotionally </a:t>
            </a:r>
            <a:r>
              <a:rPr lang="en-US" b="1" dirty="0" smtClean="0"/>
              <a:t>arousing </a:t>
            </a:r>
            <a:r>
              <a:rPr lang="en-US" b="1" dirty="0"/>
              <a:t>experiences </a:t>
            </a:r>
            <a:endParaRPr lang="en-US" dirty="0"/>
          </a:p>
        </p:txBody>
      </p:sp>
      <p:sp>
        <p:nvSpPr>
          <p:cNvPr id="3" name="Content Placeholder 2"/>
          <p:cNvSpPr>
            <a:spLocks noGrp="1"/>
          </p:cNvSpPr>
          <p:nvPr>
            <p:ph idx="1"/>
          </p:nvPr>
        </p:nvSpPr>
        <p:spPr>
          <a:xfrm>
            <a:off x="524256" y="1598615"/>
            <a:ext cx="11375136" cy="4539879"/>
          </a:xfrm>
        </p:spPr>
        <p:txBody>
          <a:bodyPr/>
          <a:lstStyle/>
          <a:p>
            <a:r>
              <a:rPr lang="en-US" dirty="0"/>
              <a:t>Lasting memories are not created immediately </a:t>
            </a:r>
            <a:r>
              <a:rPr lang="en-US" dirty="0" smtClean="0"/>
              <a:t>at the </a:t>
            </a:r>
            <a:r>
              <a:rPr lang="en-US" dirty="0"/>
              <a:t>time of a new experience. A period of time is required to ensure the experience becomes long-lasting when transferred to long-term memory for storage. Consolidation is the process by which this is achieved. </a:t>
            </a:r>
            <a:endParaRPr lang="en-US" dirty="0" smtClean="0"/>
          </a:p>
          <a:p>
            <a:pPr marL="0" indent="0">
              <a:buNone/>
            </a:pPr>
            <a:endParaRPr lang="en-US" dirty="0"/>
          </a:p>
          <a:p>
            <a:r>
              <a:rPr lang="en-US" b="1" i="1" dirty="0">
                <a:solidFill>
                  <a:srgbClr val="FF0000"/>
                </a:solidFill>
              </a:rPr>
              <a:t>Consolidation</a:t>
            </a:r>
            <a:r>
              <a:rPr lang="en-US" b="1" dirty="0"/>
              <a:t> </a:t>
            </a:r>
            <a:r>
              <a:rPr lang="en-US" dirty="0"/>
              <a:t>is the biological process of making a newly formed memory stable and enduring after learning. Time is required after learning takes place to enable the new information to consolidate (‘set’) as a durable long-term memory. </a:t>
            </a:r>
            <a:endParaRPr lang="en-US" dirty="0"/>
          </a:p>
        </p:txBody>
      </p:sp>
    </p:spTree>
    <p:extLst>
      <p:ext uri="{BB962C8B-B14F-4D97-AF65-F5344CB8AC3E}">
        <p14:creationId xmlns:p14="http://schemas.microsoft.com/office/powerpoint/2010/main" val="118490145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8588</TotalTime>
  <Words>1417</Words>
  <Application>Microsoft Macintosh PowerPoint</Application>
  <PresentationFormat>Widescreen</PresentationFormat>
  <Paragraphs>134</Paragraphs>
  <Slides>28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Calibri</vt:lpstr>
      <vt:lpstr>Gotham Condensed Bold</vt:lpstr>
      <vt:lpstr>Impact</vt:lpstr>
      <vt:lpstr>Arial</vt:lpstr>
      <vt:lpstr>1_Office Theme</vt:lpstr>
      <vt:lpstr>PowerPoint Presentation</vt:lpstr>
      <vt:lpstr>PowerPoint Presentation</vt:lpstr>
      <vt:lpstr>Neurotransmitters and neurohormones in memory and learning  </vt:lpstr>
      <vt:lpstr>PowerPoint Presentation</vt:lpstr>
      <vt:lpstr>PowerPoint Presentation</vt:lpstr>
      <vt:lpstr>Glutamate and synaptic plasticity  </vt:lpstr>
      <vt:lpstr>PowerPoint Presentation</vt:lpstr>
      <vt:lpstr>PowerPoint Presentation</vt:lpstr>
      <vt:lpstr>Role of adrenaline in the consolidation of emotionally arousing experiences </vt:lpstr>
      <vt:lpstr>PowerPoint Presentation</vt:lpstr>
      <vt:lpstr>PowerPoint Presentation</vt:lpstr>
      <vt:lpstr>PowerPoint Presentation</vt:lpstr>
      <vt:lpstr>Adaptive Value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Caulfield Grammar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Maturity</dc:title>
  <dc:creator>Charlotte Lennie</dc:creator>
  <cp:lastModifiedBy>Microsoft Office User</cp:lastModifiedBy>
  <cp:revision>98</cp:revision>
  <dcterms:created xsi:type="dcterms:W3CDTF">2016-06-02T03:12:03Z</dcterms:created>
  <dcterms:modified xsi:type="dcterms:W3CDTF">2017-04-25T09:54:34Z</dcterms:modified>
</cp:coreProperties>
</file>