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74" r:id="rId2"/>
  </p:sldMasterIdLst>
  <p:notesMasterIdLst>
    <p:notesMasterId r:id="rId32"/>
  </p:notesMasterIdLst>
  <p:sldIdLst>
    <p:sldId id="278" r:id="rId3"/>
    <p:sldId id="258" r:id="rId4"/>
    <p:sldId id="259" r:id="rId5"/>
    <p:sldId id="290" r:id="rId6"/>
    <p:sldId id="260" r:id="rId7"/>
    <p:sldId id="261" r:id="rId8"/>
    <p:sldId id="262" r:id="rId9"/>
    <p:sldId id="263" r:id="rId10"/>
    <p:sldId id="264" r:id="rId11"/>
    <p:sldId id="265" r:id="rId12"/>
    <p:sldId id="266" r:id="rId13"/>
    <p:sldId id="268" r:id="rId14"/>
    <p:sldId id="272" r:id="rId15"/>
    <p:sldId id="269" r:id="rId16"/>
    <p:sldId id="273" r:id="rId17"/>
    <p:sldId id="270" r:id="rId18"/>
    <p:sldId id="274" r:id="rId19"/>
    <p:sldId id="279" r:id="rId20"/>
    <p:sldId id="275" r:id="rId21"/>
    <p:sldId id="284" r:id="rId22"/>
    <p:sldId id="280" r:id="rId23"/>
    <p:sldId id="285" r:id="rId24"/>
    <p:sldId id="281" r:id="rId25"/>
    <p:sldId id="286" r:id="rId26"/>
    <p:sldId id="282" r:id="rId27"/>
    <p:sldId id="287" r:id="rId28"/>
    <p:sldId id="283" r:id="rId29"/>
    <p:sldId id="288" r:id="rId30"/>
    <p:sldId id="28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8ABF"/>
    <a:srgbClr val="EE78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13" autoAdjust="0"/>
    <p:restoredTop sz="94603"/>
  </p:normalViewPr>
  <p:slideViewPr>
    <p:cSldViewPr snapToGrid="0" snapToObjects="1">
      <p:cViewPr varScale="1">
        <p:scale>
          <a:sx n="109" d="100"/>
          <a:sy n="109" d="100"/>
        </p:scale>
        <p:origin x="592" y="18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notesMaster" Target="notesMasters/notesMaster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3C415C1F-16FA-A044-A656-D352CA37A7F6}" type="datetimeFigureOut">
              <a:rPr lang="en-US" smtClean="0"/>
              <a:pPr/>
              <a:t>3/27/17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1A4C434F-5E60-4748-9D71-67FC847BC87E}" type="slidenum">
              <a:rPr lang="en-US" smtClean="0"/>
              <a:pPr/>
              <a:t>‹#›</a:t>
            </a:fld>
            <a:endParaRPr lang="en-US" dirty="0"/>
          </a:p>
        </p:txBody>
      </p:sp>
    </p:spTree>
    <p:extLst>
      <p:ext uri="{BB962C8B-B14F-4D97-AF65-F5344CB8AC3E}">
        <p14:creationId xmlns:p14="http://schemas.microsoft.com/office/powerpoint/2010/main" val="2052344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1FEDA40-2A86-E142-8988-55849811F4B6}"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614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Source:</a:t>
            </a:r>
            <a:r>
              <a:rPr lang="en-US" baseline="0" dirty="0"/>
              <a:t> https://</a:t>
            </a:r>
            <a:r>
              <a:rPr lang="en-US" baseline="0" dirty="0" err="1"/>
              <a:t>pixabay.com</a:t>
            </a:r>
            <a:r>
              <a:rPr lang="en-US" baseline="0" dirty="0"/>
              <a:t>/</a:t>
            </a:r>
            <a:r>
              <a:rPr lang="en-US" baseline="0" dirty="0" err="1"/>
              <a:t>en</a:t>
            </a:r>
            <a:r>
              <a:rPr lang="en-US" baseline="0" dirty="0"/>
              <a:t>/pie-chart-percentage-diagram-1522882/</a:t>
            </a:r>
            <a:endParaRPr lang="en-US" dirty="0"/>
          </a:p>
        </p:txBody>
      </p:sp>
      <p:sp>
        <p:nvSpPr>
          <p:cNvPr id="4" name="Slide Number Placeholder 3"/>
          <p:cNvSpPr>
            <a:spLocks noGrp="1"/>
          </p:cNvSpPr>
          <p:nvPr>
            <p:ph type="sldNum" sz="quarter" idx="10"/>
          </p:nvPr>
        </p:nvSpPr>
        <p:spPr/>
        <p:txBody>
          <a:bodyPr/>
          <a:lstStyle/>
          <a:p>
            <a:fld id="{1A4C434F-5E60-4748-9D71-67FC847BC87E}" type="slidenum">
              <a:rPr lang="en-US" smtClean="0"/>
              <a:t>2</a:t>
            </a:fld>
            <a:endParaRPr lang="en-US"/>
          </a:p>
        </p:txBody>
      </p:sp>
    </p:spTree>
    <p:extLst>
      <p:ext uri="{BB962C8B-B14F-4D97-AF65-F5344CB8AC3E}">
        <p14:creationId xmlns:p14="http://schemas.microsoft.com/office/powerpoint/2010/main" val="877623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dirty="0"/>
              <a:t>Source: ://</a:t>
            </a:r>
            <a:r>
              <a:rPr lang="en-US" sz="1200" dirty="0" err="1"/>
              <a:t>www.freepik.com</a:t>
            </a:r>
            <a:r>
              <a:rPr lang="en-US" sz="1200" dirty="0"/>
              <a:t>/free-vector/magnifying-glass-data-analysis_761448.htm</a:t>
            </a:r>
          </a:p>
        </p:txBody>
      </p:sp>
      <p:sp>
        <p:nvSpPr>
          <p:cNvPr id="4" name="Slide Number Placeholder 3"/>
          <p:cNvSpPr>
            <a:spLocks noGrp="1"/>
          </p:cNvSpPr>
          <p:nvPr>
            <p:ph type="sldNum" sz="quarter" idx="10"/>
          </p:nvPr>
        </p:nvSpPr>
        <p:spPr/>
        <p:txBody>
          <a:bodyPr/>
          <a:lstStyle/>
          <a:p>
            <a:fld id="{1A4C434F-5E60-4748-9D71-67FC847BC87E}" type="slidenum">
              <a:rPr lang="en-US" smtClean="0"/>
              <a:t>3</a:t>
            </a:fld>
            <a:endParaRPr lang="en-US"/>
          </a:p>
        </p:txBody>
      </p:sp>
    </p:spTree>
    <p:extLst>
      <p:ext uri="{BB962C8B-B14F-4D97-AF65-F5344CB8AC3E}">
        <p14:creationId xmlns:p14="http://schemas.microsoft.com/office/powerpoint/2010/main" val="897271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dirty="0"/>
              <a:t>https://</a:t>
            </a:r>
            <a:r>
              <a:rPr lang="en-US" sz="1200" dirty="0" err="1"/>
              <a:t>pixabay.com</a:t>
            </a:r>
            <a:r>
              <a:rPr lang="en-US" sz="1200" dirty="0"/>
              <a:t>/</a:t>
            </a:r>
            <a:r>
              <a:rPr lang="en-US" sz="1200" dirty="0" err="1"/>
              <a:t>en</a:t>
            </a:r>
            <a:r>
              <a:rPr lang="en-US" sz="1200" dirty="0"/>
              <a:t>/speech-balloon-talk-bubble-1019777/</a:t>
            </a:r>
          </a:p>
        </p:txBody>
      </p:sp>
      <p:sp>
        <p:nvSpPr>
          <p:cNvPr id="4" name="Slide Number Placeholder 3"/>
          <p:cNvSpPr>
            <a:spLocks noGrp="1"/>
          </p:cNvSpPr>
          <p:nvPr>
            <p:ph type="sldNum" sz="quarter" idx="10"/>
          </p:nvPr>
        </p:nvSpPr>
        <p:spPr/>
        <p:txBody>
          <a:bodyPr/>
          <a:lstStyle/>
          <a:p>
            <a:fld id="{1A4C434F-5E60-4748-9D71-67FC847BC87E}" type="slidenum">
              <a:rPr lang="en-US" smtClean="0"/>
              <a:t>4</a:t>
            </a:fld>
            <a:endParaRPr lang="en-US"/>
          </a:p>
        </p:txBody>
      </p:sp>
    </p:spTree>
    <p:extLst>
      <p:ext uri="{BB962C8B-B14F-4D97-AF65-F5344CB8AC3E}">
        <p14:creationId xmlns:p14="http://schemas.microsoft.com/office/powerpoint/2010/main" val="2092452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https://pixabay.com/en/percent-percentage-percent-sign-76213/</a:t>
            </a:r>
          </a:p>
        </p:txBody>
      </p:sp>
      <p:sp>
        <p:nvSpPr>
          <p:cNvPr id="4" name="Slide Number Placeholder 3"/>
          <p:cNvSpPr>
            <a:spLocks noGrp="1"/>
          </p:cNvSpPr>
          <p:nvPr>
            <p:ph type="sldNum" sz="quarter" idx="10"/>
          </p:nvPr>
        </p:nvSpPr>
        <p:spPr/>
        <p:txBody>
          <a:bodyPr/>
          <a:lstStyle/>
          <a:p>
            <a:fld id="{1A4C434F-5E60-4748-9D71-67FC847BC87E}" type="slidenum">
              <a:rPr lang="en-US" smtClean="0"/>
              <a:pPr/>
              <a:t>9</a:t>
            </a:fld>
            <a:endParaRPr lang="en-US" dirty="0"/>
          </a:p>
        </p:txBody>
      </p:sp>
    </p:spTree>
    <p:extLst>
      <p:ext uri="{BB962C8B-B14F-4D97-AF65-F5344CB8AC3E}">
        <p14:creationId xmlns:p14="http://schemas.microsoft.com/office/powerpoint/2010/main" val="2014772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1FEDA40-2A86-E142-8988-55849811F4B6}"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042211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D52420FC-31E6-1446-B57F-9B81F6FC48C9}" type="datetimeFigureOut">
              <a:rPr lang="en-US" smtClean="0">
                <a:solidFill>
                  <a:prstClr val="black">
                    <a:tint val="75000"/>
                  </a:prstClr>
                </a:solidFill>
              </a:rPr>
              <a:pPr/>
              <a:t>3/27/17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781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D52420FC-31E6-1446-B57F-9B81F6FC48C9}" type="datetimeFigureOut">
              <a:rPr lang="en-US" smtClean="0">
                <a:solidFill>
                  <a:prstClr val="black">
                    <a:tint val="75000"/>
                  </a:prstClr>
                </a:solidFill>
              </a:rPr>
              <a:pPr/>
              <a:t>3/27/17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2113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D52420FC-31E6-1446-B57F-9B81F6FC48C9}" type="datetimeFigureOut">
              <a:rPr lang="en-US" smtClean="0">
                <a:solidFill>
                  <a:prstClr val="black">
                    <a:tint val="75000"/>
                  </a:prstClr>
                </a:solidFill>
              </a:rPr>
              <a:pPr/>
              <a:t>3/27/17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470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endParaRPr lang="en-AU"/>
          </a:p>
        </p:txBody>
      </p:sp>
      <p:sp>
        <p:nvSpPr>
          <p:cNvPr id="3" name="Content Placeholder 2"/>
          <p:cNvSpPr>
            <a:spLocks noGrp="1"/>
          </p:cNvSpPr>
          <p:nvPr>
            <p:ph sz="half" idx="1"/>
          </p:nvPr>
        </p:nvSpPr>
        <p:spPr>
          <a:xfrm>
            <a:off x="609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quarter" idx="2"/>
          </p:nvPr>
        </p:nvSpPr>
        <p:spPr>
          <a:xfrm>
            <a:off x="6197600" y="19812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Content Placeholder 4"/>
          <p:cNvSpPr>
            <a:spLocks noGrp="1"/>
          </p:cNvSpPr>
          <p:nvPr>
            <p:ph sz="quarter" idx="3"/>
          </p:nvPr>
        </p:nvSpPr>
        <p:spPr>
          <a:xfrm>
            <a:off x="6197600" y="41148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Rectangle 4"/>
          <p:cNvSpPr>
            <a:spLocks noGrp="1" noChangeArrowheads="1"/>
          </p:cNvSpPr>
          <p:nvPr>
            <p:ph type="dt" sz="half" idx="10"/>
          </p:nvPr>
        </p:nvSpPr>
        <p:spPr>
          <a:ln/>
        </p:spPr>
        <p:txBody>
          <a:bodyPr/>
          <a:lstStyle>
            <a:lvl1pPr>
              <a:defRPr/>
            </a:lvl1pPr>
          </a:lstStyle>
          <a:p>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905D1177-1038-7942-8A37-EDC52D4148FC}" type="slidenum">
              <a:rPr lang="en-AU"/>
              <a:pPr/>
              <a:t>‹#›</a:t>
            </a:fld>
            <a:endParaRPr lang="en-AU"/>
          </a:p>
        </p:txBody>
      </p:sp>
    </p:spTree>
    <p:extLst>
      <p:ext uri="{BB962C8B-B14F-4D97-AF65-F5344CB8AC3E}">
        <p14:creationId xmlns:p14="http://schemas.microsoft.com/office/powerpoint/2010/main" val="906440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D52420FC-31E6-1446-B57F-9B81F6FC48C9}" type="datetimeFigureOut">
              <a:rPr lang="en-US" smtClean="0">
                <a:solidFill>
                  <a:prstClr val="black">
                    <a:tint val="75000"/>
                  </a:prstClr>
                </a:solidFill>
              </a:rPr>
              <a:pPr/>
              <a:t>3/27/17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1622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D52420FC-31E6-1446-B57F-9B81F6FC48C9}" type="datetimeFigureOut">
              <a:rPr lang="en-US" smtClean="0">
                <a:solidFill>
                  <a:prstClr val="black">
                    <a:tint val="75000"/>
                  </a:prstClr>
                </a:solidFill>
              </a:rPr>
              <a:pPr/>
              <a:t>3/27/17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8071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3000" b="1" cap="all"/>
            </a:lvl1pPr>
          </a:lstStyle>
          <a:p>
            <a:r>
              <a:rPr lang="en-AU"/>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D52420FC-31E6-1446-B57F-9B81F6FC48C9}" type="datetimeFigureOut">
              <a:rPr lang="en-US" smtClean="0">
                <a:solidFill>
                  <a:prstClr val="black">
                    <a:tint val="75000"/>
                  </a:prstClr>
                </a:solidFill>
              </a:rPr>
              <a:pPr/>
              <a:t>3/27/17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AU">
                <a:solidFill>
                  <a:prstClr val="white">
                    <a:lumMod val="50000"/>
                  </a:prstClr>
                </a:solidFill>
              </a:rPr>
              <a:t>© Teacher Name &amp; Edrolo 2016</a:t>
            </a:r>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458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09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197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D52420FC-31E6-1446-B57F-9B81F6FC48C9}" type="datetimeFigureOut">
              <a:rPr lang="en-US" smtClean="0">
                <a:solidFill>
                  <a:prstClr val="black">
                    <a:tint val="75000"/>
                  </a:prstClr>
                </a:solidFill>
              </a:rPr>
              <a:pPr/>
              <a:t>3/27/17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AU">
                <a:solidFill>
                  <a:prstClr val="white">
                    <a:lumMod val="50000"/>
                  </a:prstClr>
                </a:solidFill>
              </a:rPr>
              <a:t>© Teacher Name &amp; Edrolo 2016</a:t>
            </a:r>
            <a:endParaRPr lang="en-US" dirty="0">
              <a:solidFill>
                <a:prstClr val="white">
                  <a:lumMod val="50000"/>
                </a:prstClr>
              </a:solidFill>
            </a:endParaRPr>
          </a:p>
        </p:txBody>
      </p:sp>
      <p:sp>
        <p:nvSpPr>
          <p:cNvPr id="7" name="Slide Number Placeholder 6"/>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425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D52420FC-31E6-1446-B57F-9B81F6FC48C9}" type="datetimeFigureOut">
              <a:rPr lang="en-US" smtClean="0">
                <a:solidFill>
                  <a:prstClr val="black">
                    <a:tint val="75000"/>
                  </a:prstClr>
                </a:solidFill>
              </a:rPr>
              <a:pPr/>
              <a:t>3/27/17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AU">
                <a:solidFill>
                  <a:prstClr val="white">
                    <a:lumMod val="50000"/>
                  </a:prstClr>
                </a:solidFill>
              </a:rPr>
              <a:t>© Teacher Name &amp; Edrolo 2016</a:t>
            </a:r>
            <a:endParaRPr lang="en-US" dirty="0">
              <a:solidFill>
                <a:prstClr val="white">
                  <a:lumMod val="50000"/>
                </a:prstClr>
              </a:solidFill>
            </a:endParaRPr>
          </a:p>
        </p:txBody>
      </p:sp>
      <p:sp>
        <p:nvSpPr>
          <p:cNvPr id="9" name="Slide Number Placeholder 8"/>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
        <p:nvSpPr>
          <p:cNvPr id="10" name="Footer Placeholder 4"/>
          <p:cNvSpPr txBox="1">
            <a:spLocks/>
          </p:cNvSpPr>
          <p:nvPr userDrawn="1"/>
        </p:nvSpPr>
        <p:spPr>
          <a:xfrm>
            <a:off x="4809067" y="8684348"/>
            <a:ext cx="5486400" cy="486833"/>
          </a:xfrm>
          <a:prstGeom prst="rect">
            <a:avLst/>
          </a:prstGeom>
        </p:spPr>
        <p:txBody>
          <a:bodyPr lIns="68580" tIns="34290" rIns="68580" bIns="34290"/>
          <a:lstStyle>
            <a:defPPr>
              <a:defRPr lang="en-US"/>
            </a:defPPr>
            <a:lvl1pPr marL="0" algn="l" defTabSz="342900" rtl="0" eaLnBrk="1" latinLnBrk="0" hangingPunct="1">
              <a:defRPr sz="12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dirty="0">
                <a:solidFill>
                  <a:prstClr val="white">
                    <a:lumMod val="50000"/>
                  </a:prstClr>
                </a:solidFill>
                <a:latin typeface="Arial" panose="020B0604020202020204" pitchFamily="34" charset="0"/>
              </a:rPr>
              <a:t>© Teacher Name &amp; </a:t>
            </a:r>
            <a:r>
              <a:rPr lang="en-AU" dirty="0" err="1">
                <a:solidFill>
                  <a:prstClr val="white">
                    <a:lumMod val="50000"/>
                  </a:prstClr>
                </a:solidFill>
                <a:latin typeface="Arial" panose="020B0604020202020204" pitchFamily="34" charset="0"/>
              </a:rPr>
              <a:t>Edrolo</a:t>
            </a:r>
            <a:r>
              <a:rPr lang="en-AU" dirty="0">
                <a:solidFill>
                  <a:prstClr val="white">
                    <a:lumMod val="50000"/>
                  </a:prstClr>
                </a:solidFill>
                <a:latin typeface="Arial" panose="020B0604020202020204" pitchFamily="34" charset="0"/>
              </a:rPr>
              <a:t> 2016</a:t>
            </a:r>
            <a:endParaRPr lang="en-US" dirty="0">
              <a:solidFill>
                <a:prstClr val="white">
                  <a:lumMod val="50000"/>
                </a:prstClr>
              </a:solidFill>
              <a:latin typeface="Arial" panose="020B0604020202020204" pitchFamily="34" charset="0"/>
            </a:endParaRPr>
          </a:p>
        </p:txBody>
      </p:sp>
    </p:spTree>
    <p:extLst>
      <p:ext uri="{BB962C8B-B14F-4D97-AF65-F5344CB8AC3E}">
        <p14:creationId xmlns:p14="http://schemas.microsoft.com/office/powerpoint/2010/main" val="3399046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D52420FC-31E6-1446-B57F-9B81F6FC48C9}" type="datetimeFigureOut">
              <a:rPr lang="en-US" smtClean="0">
                <a:solidFill>
                  <a:prstClr val="black">
                    <a:tint val="75000"/>
                  </a:prstClr>
                </a:solidFill>
              </a:rPr>
              <a:pPr/>
              <a:t>3/27/17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569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420FC-31E6-1446-B57F-9B81F6FC48C9}" type="datetimeFigureOut">
              <a:rPr lang="en-US" smtClean="0">
                <a:solidFill>
                  <a:prstClr val="black">
                    <a:tint val="75000"/>
                  </a:prstClr>
                </a:solidFill>
              </a:rPr>
              <a:pPr/>
              <a:t>3/27/17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2138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D52420FC-31E6-1446-B57F-9B81F6FC48C9}" type="datetimeFigureOut">
              <a:rPr lang="en-US" smtClean="0">
                <a:solidFill>
                  <a:prstClr val="black">
                    <a:tint val="75000"/>
                  </a:prstClr>
                </a:solidFill>
              </a:rPr>
              <a:pPr/>
              <a:t>3/27/17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63215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AU"/>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AU"/>
              <a:t>Click to edit Master text styles</a:t>
            </a:r>
          </a:p>
        </p:txBody>
      </p:sp>
      <p:sp>
        <p:nvSpPr>
          <p:cNvPr id="5" name="Date Placeholder 4"/>
          <p:cNvSpPr>
            <a:spLocks noGrp="1"/>
          </p:cNvSpPr>
          <p:nvPr>
            <p:ph type="dt" sz="half" idx="10"/>
          </p:nvPr>
        </p:nvSpPr>
        <p:spPr/>
        <p:txBody>
          <a:bodyPr/>
          <a:lstStyle/>
          <a:p>
            <a:fld id="{D52420FC-31E6-1446-B57F-9B81F6FC48C9}" type="datetimeFigureOut">
              <a:rPr lang="en-US" smtClean="0">
                <a:solidFill>
                  <a:prstClr val="black">
                    <a:tint val="75000"/>
                  </a:prstClr>
                </a:solidFill>
              </a:rPr>
              <a:pPr/>
              <a:t>3/27/17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603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AU"/>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AU"/>
              <a:t>Click to edit Master text styles</a:t>
            </a:r>
          </a:p>
        </p:txBody>
      </p:sp>
      <p:sp>
        <p:nvSpPr>
          <p:cNvPr id="5" name="Date Placeholder 4"/>
          <p:cNvSpPr>
            <a:spLocks noGrp="1"/>
          </p:cNvSpPr>
          <p:nvPr>
            <p:ph type="dt" sz="half" idx="10"/>
          </p:nvPr>
        </p:nvSpPr>
        <p:spPr/>
        <p:txBody>
          <a:bodyPr/>
          <a:lstStyle/>
          <a:p>
            <a:fld id="{D52420FC-31E6-1446-B57F-9B81F6FC48C9}" type="datetimeFigureOut">
              <a:rPr lang="en-US" smtClean="0">
                <a:solidFill>
                  <a:prstClr val="black">
                    <a:tint val="75000"/>
                  </a:prstClr>
                </a:solidFill>
              </a:rPr>
              <a:pPr/>
              <a:t>3/27/17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50000"/>
                </a:prstClr>
              </a:solidFill>
            </a:endParaRPr>
          </a:p>
        </p:txBody>
      </p:sp>
      <p:sp>
        <p:nvSpPr>
          <p:cNvPr id="7" name="Slide Number Placeholder 6"/>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325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D52420FC-31E6-1446-B57F-9B81F6FC48C9}" type="datetimeFigureOut">
              <a:rPr lang="en-US" smtClean="0">
                <a:solidFill>
                  <a:prstClr val="black">
                    <a:tint val="75000"/>
                  </a:prstClr>
                </a:solidFill>
              </a:rPr>
              <a:pPr/>
              <a:t>3/27/17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7590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D52420FC-31E6-1446-B57F-9B81F6FC48C9}" type="datetimeFigureOut">
              <a:rPr lang="en-US" smtClean="0">
                <a:solidFill>
                  <a:prstClr val="black">
                    <a:tint val="75000"/>
                  </a:prstClr>
                </a:solidFill>
              </a:rPr>
              <a:pPr/>
              <a:t>3/27/17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022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D52420FC-31E6-1446-B57F-9B81F6FC48C9}" type="datetimeFigureOut">
              <a:rPr lang="en-US" smtClean="0">
                <a:solidFill>
                  <a:prstClr val="black">
                    <a:tint val="75000"/>
                  </a:prstClr>
                </a:solidFill>
              </a:rPr>
              <a:pPr/>
              <a:t>3/27/17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AU">
                <a:solidFill>
                  <a:prstClr val="white">
                    <a:lumMod val="50000"/>
                  </a:prstClr>
                </a:solidFill>
              </a:rPr>
              <a:t>© Teacher Name &amp; Edrolo 2016</a:t>
            </a:r>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3528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D52420FC-31E6-1446-B57F-9B81F6FC48C9}" type="datetimeFigureOut">
              <a:rPr lang="en-US" smtClean="0">
                <a:solidFill>
                  <a:prstClr val="black">
                    <a:tint val="75000"/>
                  </a:prstClr>
                </a:solidFill>
              </a:rPr>
              <a:pPr/>
              <a:t>3/27/17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AU">
                <a:solidFill>
                  <a:prstClr val="white">
                    <a:lumMod val="50000"/>
                  </a:prstClr>
                </a:solidFill>
              </a:rPr>
              <a:t>© Teacher Name &amp; Edrolo 2016</a:t>
            </a:r>
            <a:endParaRPr lang="en-US" dirty="0">
              <a:solidFill>
                <a:prstClr val="white">
                  <a:lumMod val="50000"/>
                </a:prstClr>
              </a:solidFill>
            </a:endParaRPr>
          </a:p>
        </p:txBody>
      </p:sp>
      <p:sp>
        <p:nvSpPr>
          <p:cNvPr id="7" name="Slide Number Placeholder 6"/>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8995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D52420FC-31E6-1446-B57F-9B81F6FC48C9}" type="datetimeFigureOut">
              <a:rPr lang="en-US" smtClean="0">
                <a:solidFill>
                  <a:prstClr val="black">
                    <a:tint val="75000"/>
                  </a:prstClr>
                </a:solidFill>
              </a:rPr>
              <a:pPr/>
              <a:t>3/27/17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AU">
                <a:solidFill>
                  <a:prstClr val="white">
                    <a:lumMod val="50000"/>
                  </a:prstClr>
                </a:solidFill>
              </a:rPr>
              <a:t>© Teacher Name &amp; Edrolo 2016</a:t>
            </a:r>
            <a:endParaRPr lang="en-US" dirty="0">
              <a:solidFill>
                <a:prstClr val="white">
                  <a:lumMod val="50000"/>
                </a:prstClr>
              </a:solidFill>
            </a:endParaRPr>
          </a:p>
        </p:txBody>
      </p:sp>
      <p:sp>
        <p:nvSpPr>
          <p:cNvPr id="9" name="Slide Number Placeholder 8"/>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
        <p:nvSpPr>
          <p:cNvPr id="10" name="Footer Placeholder 4"/>
          <p:cNvSpPr txBox="1">
            <a:spLocks/>
          </p:cNvSpPr>
          <p:nvPr userDrawn="1"/>
        </p:nvSpPr>
        <p:spPr>
          <a:xfrm>
            <a:off x="4809067" y="8684346"/>
            <a:ext cx="5486400" cy="486833"/>
          </a:xfrm>
          <a:prstGeom prst="rect">
            <a:avLst/>
          </a:prstGeom>
        </p:spPr>
        <p:txBody>
          <a:bodyPr lIns="91440" tIns="45720" rIns="91440" bIns="45720"/>
          <a:lstStyle>
            <a:defPPr>
              <a:defRPr lang="en-US"/>
            </a:defPPr>
            <a:lvl1pPr marL="0" algn="l" defTabSz="342900" rtl="0" eaLnBrk="1" latinLnBrk="0" hangingPunct="1">
              <a:defRPr sz="12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600" dirty="0">
                <a:solidFill>
                  <a:prstClr val="white">
                    <a:lumMod val="50000"/>
                  </a:prstClr>
                </a:solidFill>
                <a:latin typeface="Arial" panose="020B0604020202020204" pitchFamily="34" charset="0"/>
              </a:rPr>
              <a:t>© Teacher Name &amp; </a:t>
            </a:r>
            <a:r>
              <a:rPr lang="en-AU" sz="1600" dirty="0" err="1">
                <a:solidFill>
                  <a:prstClr val="white">
                    <a:lumMod val="50000"/>
                  </a:prstClr>
                </a:solidFill>
                <a:latin typeface="Arial" panose="020B0604020202020204" pitchFamily="34" charset="0"/>
              </a:rPr>
              <a:t>Edrolo</a:t>
            </a:r>
            <a:r>
              <a:rPr lang="en-AU" sz="1600" dirty="0">
                <a:solidFill>
                  <a:prstClr val="white">
                    <a:lumMod val="50000"/>
                  </a:prstClr>
                </a:solidFill>
                <a:latin typeface="Arial" panose="020B0604020202020204" pitchFamily="34" charset="0"/>
              </a:rPr>
              <a:t> 2016</a:t>
            </a:r>
            <a:endParaRPr lang="en-US" sz="1600" dirty="0">
              <a:solidFill>
                <a:prstClr val="white">
                  <a:lumMod val="50000"/>
                </a:prstClr>
              </a:solidFill>
              <a:latin typeface="Arial" panose="020B0604020202020204" pitchFamily="34" charset="0"/>
            </a:endParaRPr>
          </a:p>
        </p:txBody>
      </p:sp>
    </p:spTree>
    <p:extLst>
      <p:ext uri="{BB962C8B-B14F-4D97-AF65-F5344CB8AC3E}">
        <p14:creationId xmlns:p14="http://schemas.microsoft.com/office/powerpoint/2010/main" val="256629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D52420FC-31E6-1446-B57F-9B81F6FC48C9}" type="datetimeFigureOut">
              <a:rPr lang="en-US" smtClean="0">
                <a:solidFill>
                  <a:prstClr val="black">
                    <a:tint val="75000"/>
                  </a:prstClr>
                </a:solidFill>
              </a:rPr>
              <a:pPr/>
              <a:t>3/27/17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5496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420FC-31E6-1446-B57F-9B81F6FC48C9}" type="datetimeFigureOut">
              <a:rPr lang="en-US" smtClean="0">
                <a:solidFill>
                  <a:prstClr val="black">
                    <a:tint val="75000"/>
                  </a:prstClr>
                </a:solidFill>
              </a:rPr>
              <a:pPr/>
              <a:t>3/27/17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767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D52420FC-31E6-1446-B57F-9B81F6FC48C9}" type="datetimeFigureOut">
              <a:rPr lang="en-US" smtClean="0">
                <a:solidFill>
                  <a:prstClr val="black">
                    <a:tint val="75000"/>
                  </a:prstClr>
                </a:solidFill>
              </a:rPr>
              <a:pPr/>
              <a:t>3/27/17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705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D52420FC-31E6-1446-B57F-9B81F6FC48C9}" type="datetimeFigureOut">
              <a:rPr lang="en-US" smtClean="0">
                <a:solidFill>
                  <a:prstClr val="black">
                    <a:tint val="75000"/>
                  </a:prstClr>
                </a:solidFill>
              </a:rPr>
              <a:pPr/>
              <a:t>3/27/17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50000"/>
                </a:prstClr>
              </a:solidFill>
            </a:endParaRPr>
          </a:p>
        </p:txBody>
      </p:sp>
      <p:sp>
        <p:nvSpPr>
          <p:cNvPr id="7" name="Slide Number Placeholder 6"/>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00619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92810" y="274638"/>
            <a:ext cx="8389589" cy="1143000"/>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pPr defTabSz="457189"/>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pPr defTabSz="457189"/>
            <a:fld id="{31FF82EB-CF44-BE4C-BDBB-12CF31ED5AF3}" type="slidenum">
              <a:rPr lang="en-US" smtClean="0">
                <a:solidFill>
                  <a:prstClr val="black">
                    <a:tint val="75000"/>
                  </a:prstClr>
                </a:solidFill>
              </a:rPr>
              <a:pPr defTabSz="457189"/>
              <a:t>‹#›</a:t>
            </a:fld>
            <a:endParaRPr lang="en-US" dirty="0">
              <a:solidFill>
                <a:prstClr val="black">
                  <a:tint val="75000"/>
                </a:prstClr>
              </a:solidFill>
            </a:endParaRPr>
          </a:p>
        </p:txBody>
      </p:sp>
      <p:pic>
        <p:nvPicPr>
          <p:cNvPr id="8" name="Picture 7" descr="Logo - Edrolo.png"/>
          <p:cNvPicPr>
            <a:picLocks noChangeAspect="1"/>
          </p:cNvPicPr>
          <p:nvPr userDrawn="1"/>
        </p:nvPicPr>
        <p:blipFill>
          <a:blip r:embed="rId14">
            <a:alphaModFix amt="62000"/>
            <a:extLst>
              <a:ext uri="{28A0092B-C50C-407E-A947-70E740481C1C}">
                <a14:useLocalDpi xmlns:a14="http://schemas.microsoft.com/office/drawing/2010/main" val="0"/>
              </a:ext>
            </a:extLst>
          </a:blip>
          <a:stretch>
            <a:fillRect/>
          </a:stretch>
        </p:blipFill>
        <p:spPr>
          <a:xfrm>
            <a:off x="10055499" y="6165304"/>
            <a:ext cx="2017167" cy="607672"/>
          </a:xfrm>
          <a:prstGeom prst="rect">
            <a:avLst/>
          </a:prstGeom>
        </p:spPr>
      </p:pic>
      <p:sp>
        <p:nvSpPr>
          <p:cNvPr id="9" name="Footer Placeholder 4"/>
          <p:cNvSpPr txBox="1">
            <a:spLocks/>
          </p:cNvSpPr>
          <p:nvPr userDrawn="1"/>
        </p:nvSpPr>
        <p:spPr>
          <a:xfrm>
            <a:off x="3192811" y="6349792"/>
            <a:ext cx="4114800" cy="365125"/>
          </a:xfrm>
          <a:prstGeom prst="rect">
            <a:avLst/>
          </a:prstGeom>
        </p:spPr>
        <p:txBody>
          <a:bodyPr lIns="91440" tIns="45720" rIns="91440" bIns="4572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200" dirty="0">
                <a:solidFill>
                  <a:prstClr val="white">
                    <a:lumMod val="50000"/>
                  </a:prstClr>
                </a:solidFill>
                <a:latin typeface="Arial" panose="020B0604020202020204" pitchFamily="34" charset="0"/>
                <a:cs typeface="Arial" panose="020B0604020202020204" pitchFamily="34" charset="0"/>
              </a:rPr>
              <a:t>© Kristy Kendall &amp; Edrolo 2016</a:t>
            </a:r>
            <a:endParaRPr lang="en-US" sz="1200" dirty="0">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177528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457200" rtl="0" eaLnBrk="1" latinLnBrk="0" hangingPunct="1">
        <a:spcBef>
          <a:spcPct val="0"/>
        </a:spcBef>
        <a:buNone/>
        <a:defRPr sz="4000" b="1" kern="1200">
          <a:solidFill>
            <a:srgbClr val="EE7860"/>
          </a:solidFill>
          <a:latin typeface="Arial" panose="020B0604020202020204"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92811" y="274638"/>
            <a:ext cx="8389589" cy="1143000"/>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pPr defTabSz="342892"/>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pPr defTabSz="342892"/>
            <a:fld id="{31FF82EB-CF44-BE4C-BDBB-12CF31ED5AF3}" type="slidenum">
              <a:rPr lang="en-US" smtClean="0">
                <a:solidFill>
                  <a:prstClr val="black">
                    <a:tint val="75000"/>
                  </a:prstClr>
                </a:solidFill>
              </a:rPr>
              <a:pPr defTabSz="342892"/>
              <a:t>‹#›</a:t>
            </a:fld>
            <a:endParaRPr lang="en-US" dirty="0">
              <a:solidFill>
                <a:prstClr val="black">
                  <a:tint val="75000"/>
                </a:prstClr>
              </a:solidFill>
            </a:endParaRPr>
          </a:p>
        </p:txBody>
      </p:sp>
      <p:sp>
        <p:nvSpPr>
          <p:cNvPr id="7" name="Rectangle 6"/>
          <p:cNvSpPr/>
          <p:nvPr userDrawn="1"/>
        </p:nvSpPr>
        <p:spPr>
          <a:xfrm>
            <a:off x="5" y="3534275"/>
            <a:ext cx="3009177" cy="3323731"/>
          </a:xfrm>
          <a:prstGeom prst="rect">
            <a:avLst/>
          </a:prstGeom>
          <a:solidFill>
            <a:srgbClr val="C0504D">
              <a:alpha val="49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892"/>
            <a:r>
              <a:rPr lang="en-AU" sz="1400" dirty="0">
                <a:solidFill>
                  <a:srgbClr val="C0504D"/>
                </a:solidFill>
                <a:latin typeface="Arial" panose="020B0604020202020204" pitchFamily="34" charset="0"/>
              </a:rPr>
              <a:t>Please don’t write here – but you can write on any other space on the screen! </a:t>
            </a:r>
            <a:r>
              <a:rPr lang="en-AU" sz="1400" dirty="0">
                <a:solidFill>
                  <a:srgbClr val="C0504D"/>
                </a:solidFill>
                <a:latin typeface="Arial" panose="020B0604020202020204" pitchFamily="34" charset="0"/>
                <a:sym typeface="Wingdings"/>
              </a:rPr>
              <a:t></a:t>
            </a:r>
            <a:endParaRPr lang="en-AU" sz="1400" dirty="0">
              <a:solidFill>
                <a:srgbClr val="C0504D"/>
              </a:solidFill>
              <a:latin typeface="Arial" panose="020B0604020202020204" pitchFamily="34" charset="0"/>
            </a:endParaRPr>
          </a:p>
        </p:txBody>
      </p:sp>
      <p:pic>
        <p:nvPicPr>
          <p:cNvPr id="8" name="Picture 7" descr="Logo - Edrolo.png"/>
          <p:cNvPicPr>
            <a:picLocks noChangeAspect="1"/>
          </p:cNvPicPr>
          <p:nvPr userDrawn="1"/>
        </p:nvPicPr>
        <p:blipFill>
          <a:blip r:embed="rId13">
            <a:alphaModFix amt="62000"/>
            <a:extLst>
              <a:ext uri="{28A0092B-C50C-407E-A947-70E740481C1C}">
                <a14:useLocalDpi xmlns:a14="http://schemas.microsoft.com/office/drawing/2010/main" val="0"/>
              </a:ext>
            </a:extLst>
          </a:blip>
          <a:stretch>
            <a:fillRect/>
          </a:stretch>
        </p:blipFill>
        <p:spPr>
          <a:xfrm>
            <a:off x="10055501" y="6165304"/>
            <a:ext cx="2017167" cy="607672"/>
          </a:xfrm>
          <a:prstGeom prst="rect">
            <a:avLst/>
          </a:prstGeom>
        </p:spPr>
      </p:pic>
      <p:sp>
        <p:nvSpPr>
          <p:cNvPr id="9" name="Footer Placeholder 4"/>
          <p:cNvSpPr txBox="1">
            <a:spLocks/>
          </p:cNvSpPr>
          <p:nvPr userDrawn="1"/>
        </p:nvSpPr>
        <p:spPr>
          <a:xfrm>
            <a:off x="3192811" y="6349794"/>
            <a:ext cx="4114800" cy="365125"/>
          </a:xfrm>
          <a:prstGeom prst="rect">
            <a:avLst/>
          </a:prstGeom>
        </p:spPr>
        <p:txBody>
          <a:bodyPr lIns="68580" tIns="34290" rIns="68580" bIns="3429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dirty="0">
                <a:solidFill>
                  <a:prstClr val="white">
                    <a:lumMod val="50000"/>
                  </a:prstClr>
                </a:solidFill>
                <a:latin typeface="Arial" panose="020B0604020202020204" pitchFamily="34" charset="0"/>
              </a:rPr>
              <a:t>© Kristy Kendall &amp; Edrolo 2016</a:t>
            </a:r>
            <a:endParaRPr lang="en-US" dirty="0">
              <a:solidFill>
                <a:prstClr val="white">
                  <a:lumMod val="50000"/>
                </a:prstClr>
              </a:solidFill>
              <a:latin typeface="Arial" panose="020B0604020202020204" pitchFamily="34" charset="0"/>
            </a:endParaRPr>
          </a:p>
        </p:txBody>
      </p:sp>
    </p:spTree>
    <p:extLst>
      <p:ext uri="{BB962C8B-B14F-4D97-AF65-F5344CB8AC3E}">
        <p14:creationId xmlns:p14="http://schemas.microsoft.com/office/powerpoint/2010/main" val="317929911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342900" rtl="0" eaLnBrk="1" latinLnBrk="0" hangingPunct="1">
        <a:spcBef>
          <a:spcPct val="0"/>
        </a:spcBef>
        <a:buNone/>
        <a:defRPr sz="3000" b="1" kern="1200">
          <a:solidFill>
            <a:srgbClr val="EE7860"/>
          </a:solidFill>
          <a:latin typeface="Arial" panose="020B0604020202020204" pitchFamily="34" charset="0"/>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Arial" panose="020B0604020202020204" pitchFamily="34" charset="0"/>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Arial" panose="020B0604020202020204" pitchFamily="34" charset="0"/>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Arial" panose="020B0604020202020204" pitchFamily="34" charset="0"/>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Arial" panose="020B0604020202020204" pitchFamily="34" charset="0"/>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Arial" panose="020B0604020202020204" pitchFamily="34" charset="0"/>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www.vcaa.vic.edu.au/" TargetMode="Externa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16564" y="4338786"/>
            <a:ext cx="8231248" cy="1815882"/>
          </a:xfrm>
          <a:prstGeom prst="rect">
            <a:avLst/>
          </a:prstGeom>
        </p:spPr>
        <p:txBody>
          <a:bodyPr wrap="square" lIns="91440" tIns="45720" rIns="91440" bIns="45720">
            <a:spAutoFit/>
          </a:bodyPr>
          <a:lstStyle/>
          <a:p>
            <a:r>
              <a:rPr lang="en-US" sz="1600" b="1" dirty="0">
                <a:solidFill>
                  <a:prstClr val="black">
                    <a:lumMod val="95000"/>
                    <a:lumOff val="5000"/>
                  </a:prstClr>
                </a:solidFill>
                <a:latin typeface="Arial" panose="020B0604020202020204" pitchFamily="34" charset="0"/>
              </a:rPr>
              <a:t>Study design dot point</a:t>
            </a:r>
          </a:p>
          <a:p>
            <a:pPr marL="342900" indent="-342900">
              <a:buFont typeface="Arial"/>
              <a:buChar char="•"/>
            </a:pPr>
            <a:r>
              <a:rPr lang="en-US" sz="1600" dirty="0">
                <a:solidFill>
                  <a:prstClr val="black"/>
                </a:solidFill>
                <a:latin typeface="Arial" panose="020B0604020202020204" pitchFamily="34" charset="0"/>
              </a:rPr>
              <a:t>systematically generate, collect, record and </a:t>
            </a:r>
            <a:r>
              <a:rPr lang="en-US" sz="1600" dirty="0" err="1">
                <a:solidFill>
                  <a:prstClr val="black"/>
                </a:solidFill>
                <a:latin typeface="Arial" panose="020B0604020202020204" pitchFamily="34" charset="0"/>
              </a:rPr>
              <a:t>summarise</a:t>
            </a:r>
            <a:r>
              <a:rPr lang="en-US" sz="1600" dirty="0">
                <a:solidFill>
                  <a:prstClr val="black"/>
                </a:solidFill>
                <a:latin typeface="Arial" panose="020B0604020202020204" pitchFamily="34" charset="0"/>
              </a:rPr>
              <a:t> both qualitative and quantitative data  </a:t>
            </a:r>
          </a:p>
          <a:p>
            <a:pPr marL="342900" indent="-342900">
              <a:buFont typeface="Arial"/>
              <a:buChar char="•"/>
            </a:pPr>
            <a:r>
              <a:rPr lang="en-US" sz="1600" dirty="0">
                <a:solidFill>
                  <a:prstClr val="black"/>
                </a:solidFill>
                <a:latin typeface="Arial" panose="020B0604020202020204" pitchFamily="34" charset="0"/>
              </a:rPr>
              <a:t>process quantitative data using appropriate mathematical relationships and units </a:t>
            </a:r>
          </a:p>
          <a:p>
            <a:pPr marL="342900" indent="-342900">
              <a:buFont typeface="Arial"/>
              <a:buChar char="•"/>
            </a:pPr>
            <a:r>
              <a:rPr lang="en-US" sz="1600" dirty="0" err="1">
                <a:solidFill>
                  <a:prstClr val="black"/>
                </a:solidFill>
                <a:latin typeface="Arial" panose="020B0604020202020204" pitchFamily="34" charset="0"/>
              </a:rPr>
              <a:t>organise</a:t>
            </a:r>
            <a:r>
              <a:rPr lang="en-US" sz="1600" dirty="0">
                <a:solidFill>
                  <a:prstClr val="black"/>
                </a:solidFill>
                <a:latin typeface="Arial" panose="020B0604020202020204" pitchFamily="34" charset="0"/>
              </a:rPr>
              <a:t>, present and interpret data using tables, bar charts, line graphs, percentages, calculations of mean as a measure of central tendency and understanding of standard deviation as a measure of variation around the mean</a:t>
            </a:r>
          </a:p>
        </p:txBody>
      </p:sp>
      <p:sp>
        <p:nvSpPr>
          <p:cNvPr id="4" name="TextBox 3"/>
          <p:cNvSpPr txBox="1"/>
          <p:nvPr/>
        </p:nvSpPr>
        <p:spPr>
          <a:xfrm>
            <a:off x="3216564" y="1292098"/>
            <a:ext cx="8922986" cy="2800767"/>
          </a:xfrm>
          <a:prstGeom prst="rect">
            <a:avLst/>
          </a:prstGeom>
          <a:noFill/>
        </p:spPr>
        <p:txBody>
          <a:bodyPr wrap="square" lIns="91440" tIns="45720" rIns="91440" bIns="45720" rtlCol="0">
            <a:spAutoFit/>
          </a:bodyPr>
          <a:lstStyle/>
          <a:p>
            <a:pPr defTabSz="609555"/>
            <a:r>
              <a:rPr lang="en-US" sz="8000" cap="all" dirty="0">
                <a:solidFill>
                  <a:srgbClr val="EE7860"/>
                </a:solidFill>
                <a:latin typeface="Impact" panose="020B0806030902050204" pitchFamily="34" charset="0"/>
                <a:cs typeface="Gotham Condensed Bold" pitchFamily="50" charset="0"/>
                <a:sym typeface="Arial"/>
                <a:rtl val="0"/>
              </a:rPr>
              <a:t>Descriptive Statistics</a:t>
            </a:r>
          </a:p>
          <a:p>
            <a:pPr defTabSz="609555"/>
            <a:r>
              <a:rPr lang="en-US" sz="1600" dirty="0">
                <a:solidFill>
                  <a:srgbClr val="2B3439"/>
                </a:solidFill>
                <a:latin typeface="Arial" panose="020B0604020202020204" pitchFamily="34" charset="0"/>
                <a:cs typeface="Gotham Condensed Bold" pitchFamily="50" charset="0"/>
                <a:sym typeface="Arial"/>
                <a:rtl val="0"/>
              </a:rPr>
              <a:t>Presented by Kristy Kendall</a:t>
            </a:r>
          </a:p>
        </p:txBody>
      </p:sp>
      <p:sp>
        <p:nvSpPr>
          <p:cNvPr id="2" name="Rectangle 1"/>
          <p:cNvSpPr/>
          <p:nvPr/>
        </p:nvSpPr>
        <p:spPr>
          <a:xfrm>
            <a:off x="3216564" y="610534"/>
            <a:ext cx="2174313" cy="446276"/>
          </a:xfrm>
          <a:prstGeom prst="rect">
            <a:avLst/>
          </a:prstGeom>
        </p:spPr>
        <p:txBody>
          <a:bodyPr wrap="square" lIns="91440" tIns="45720" rIns="91440" bIns="45720">
            <a:spAutoFit/>
          </a:bodyPr>
          <a:lstStyle/>
          <a:p>
            <a:pPr defTabSz="609555"/>
            <a:r>
              <a:rPr lang="en-US" sz="2300" dirty="0">
                <a:solidFill>
                  <a:srgbClr val="2B3439"/>
                </a:solidFill>
                <a:latin typeface="Impact" panose="020B0806030902050204" pitchFamily="34" charset="0"/>
                <a:cs typeface="Gotham Condensed Bold" pitchFamily="50" charset="0"/>
                <a:sym typeface="Arial"/>
                <a:rtl val="0"/>
              </a:rPr>
              <a:t>VCE PSYCHOLOGY</a:t>
            </a:r>
          </a:p>
        </p:txBody>
      </p:sp>
    </p:spTree>
    <p:extLst>
      <p:ext uri="{BB962C8B-B14F-4D97-AF65-F5344CB8AC3E}">
        <p14:creationId xmlns:p14="http://schemas.microsoft.com/office/powerpoint/2010/main" val="890170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158835" y="260350"/>
            <a:ext cx="8787741" cy="1371600"/>
          </a:xfrm>
        </p:spPr>
        <p:txBody>
          <a:bodyPr>
            <a:normAutofit/>
          </a:bodyPr>
          <a:lstStyle/>
          <a:p>
            <a:pPr eaLnBrk="1" hangingPunct="1"/>
            <a:r>
              <a:rPr lang="en-AU" dirty="0"/>
              <a:t>Frequency distributions tables</a:t>
            </a:r>
          </a:p>
        </p:txBody>
      </p:sp>
      <p:sp>
        <p:nvSpPr>
          <p:cNvPr id="7171" name="Rectangle 3"/>
          <p:cNvSpPr>
            <a:spLocks noGrp="1" noChangeArrowheads="1"/>
          </p:cNvSpPr>
          <p:nvPr>
            <p:ph type="body" idx="4294967295"/>
          </p:nvPr>
        </p:nvSpPr>
        <p:spPr>
          <a:xfrm>
            <a:off x="3193413" y="1584450"/>
            <a:ext cx="8325652" cy="766636"/>
          </a:xfrm>
        </p:spPr>
        <p:txBody>
          <a:bodyPr>
            <a:normAutofit/>
          </a:bodyPr>
          <a:lstStyle/>
          <a:p>
            <a:pPr eaLnBrk="1" hangingPunct="1"/>
            <a:r>
              <a:rPr lang="en-AU" sz="1600" dirty="0"/>
              <a:t>Graph or table that organises data to show how often (frequently) a score occurs in a set of data.</a:t>
            </a:r>
          </a:p>
          <a:p>
            <a:pPr eaLnBrk="1" hangingPunct="1">
              <a:buFont typeface="Wingdings" charset="0"/>
              <a:buNone/>
            </a:pPr>
            <a:endParaRPr lang="en-AU" sz="1600" dirty="0"/>
          </a:p>
        </p:txBody>
      </p:sp>
      <p:sp>
        <p:nvSpPr>
          <p:cNvPr id="11268" name="Line 4"/>
          <p:cNvSpPr>
            <a:spLocks noChangeShapeType="1"/>
          </p:cNvSpPr>
          <p:nvPr/>
        </p:nvSpPr>
        <p:spPr bwMode="auto">
          <a:xfrm flipV="1">
            <a:off x="4068806" y="2401661"/>
            <a:ext cx="0" cy="2809875"/>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Arial" panose="020B0604020202020204" pitchFamily="34" charset="0"/>
            </a:endParaRPr>
          </a:p>
        </p:txBody>
      </p:sp>
      <p:sp>
        <p:nvSpPr>
          <p:cNvPr id="11269" name="Line 5"/>
          <p:cNvSpPr>
            <a:spLocks noChangeShapeType="1"/>
          </p:cNvSpPr>
          <p:nvPr/>
        </p:nvSpPr>
        <p:spPr bwMode="auto">
          <a:xfrm>
            <a:off x="4067219" y="5211535"/>
            <a:ext cx="3635375"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Arial" panose="020B0604020202020204" pitchFamily="34" charset="0"/>
            </a:endParaRPr>
          </a:p>
        </p:txBody>
      </p:sp>
      <p:sp>
        <p:nvSpPr>
          <p:cNvPr id="11270" name="Rectangle 6"/>
          <p:cNvSpPr>
            <a:spLocks noChangeArrowheads="1"/>
          </p:cNvSpPr>
          <p:nvPr/>
        </p:nvSpPr>
        <p:spPr bwMode="auto">
          <a:xfrm>
            <a:off x="4067218" y="3985985"/>
            <a:ext cx="596900" cy="1225550"/>
          </a:xfrm>
          <a:prstGeom prst="rect">
            <a:avLst/>
          </a:prstGeom>
          <a:solidFill>
            <a:schemeClr val="accent1"/>
          </a:solidFill>
          <a:ln w="9525">
            <a:solidFill>
              <a:schemeClr val="tx1"/>
            </a:solidFill>
            <a:miter lim="800000"/>
            <a:headEnd/>
            <a:tailEnd/>
          </a:ln>
        </p:spPr>
        <p:txBody>
          <a:bodyPr wrap="none" anchor="ctr"/>
          <a:lstStyle/>
          <a:p>
            <a:endParaRPr lang="en-US" dirty="0">
              <a:latin typeface="Arial" panose="020B0604020202020204" pitchFamily="34" charset="0"/>
            </a:endParaRPr>
          </a:p>
        </p:txBody>
      </p:sp>
      <p:sp>
        <p:nvSpPr>
          <p:cNvPr id="11271" name="Rectangle 7"/>
          <p:cNvSpPr>
            <a:spLocks noChangeArrowheads="1"/>
          </p:cNvSpPr>
          <p:nvPr/>
        </p:nvSpPr>
        <p:spPr bwMode="auto">
          <a:xfrm>
            <a:off x="4664119" y="3266849"/>
            <a:ext cx="595313" cy="1944687"/>
          </a:xfrm>
          <a:prstGeom prst="rect">
            <a:avLst/>
          </a:prstGeom>
          <a:solidFill>
            <a:schemeClr val="accent1"/>
          </a:solidFill>
          <a:ln w="9525">
            <a:solidFill>
              <a:schemeClr val="tx1"/>
            </a:solidFill>
            <a:miter lim="800000"/>
            <a:headEnd/>
            <a:tailEnd/>
          </a:ln>
        </p:spPr>
        <p:txBody>
          <a:bodyPr wrap="none" anchor="ctr"/>
          <a:lstStyle/>
          <a:p>
            <a:endParaRPr lang="en-US" dirty="0">
              <a:latin typeface="Arial" panose="020B0604020202020204" pitchFamily="34" charset="0"/>
            </a:endParaRPr>
          </a:p>
        </p:txBody>
      </p:sp>
      <p:sp>
        <p:nvSpPr>
          <p:cNvPr id="11272" name="Rectangle 8"/>
          <p:cNvSpPr>
            <a:spLocks noChangeArrowheads="1"/>
          </p:cNvSpPr>
          <p:nvPr/>
        </p:nvSpPr>
        <p:spPr bwMode="auto">
          <a:xfrm>
            <a:off x="5256256" y="2762023"/>
            <a:ext cx="596900" cy="2449512"/>
          </a:xfrm>
          <a:prstGeom prst="rect">
            <a:avLst/>
          </a:prstGeom>
          <a:solidFill>
            <a:schemeClr val="accent1"/>
          </a:solidFill>
          <a:ln w="9525">
            <a:solidFill>
              <a:schemeClr val="tx1"/>
            </a:solidFill>
            <a:miter lim="800000"/>
            <a:headEnd/>
            <a:tailEnd/>
          </a:ln>
        </p:spPr>
        <p:txBody>
          <a:bodyPr wrap="none" anchor="ctr"/>
          <a:lstStyle/>
          <a:p>
            <a:endParaRPr lang="en-US" dirty="0">
              <a:latin typeface="Arial" panose="020B0604020202020204" pitchFamily="34" charset="0"/>
            </a:endParaRPr>
          </a:p>
        </p:txBody>
      </p:sp>
      <p:sp>
        <p:nvSpPr>
          <p:cNvPr id="11273" name="Rectangle 9"/>
          <p:cNvSpPr>
            <a:spLocks noChangeArrowheads="1"/>
          </p:cNvSpPr>
          <p:nvPr/>
        </p:nvSpPr>
        <p:spPr bwMode="auto">
          <a:xfrm>
            <a:off x="5853156" y="3627211"/>
            <a:ext cx="595312" cy="1584325"/>
          </a:xfrm>
          <a:prstGeom prst="rect">
            <a:avLst/>
          </a:prstGeom>
          <a:solidFill>
            <a:schemeClr val="accent1"/>
          </a:solidFill>
          <a:ln w="9525">
            <a:solidFill>
              <a:schemeClr val="tx1"/>
            </a:solidFill>
            <a:miter lim="800000"/>
            <a:headEnd/>
            <a:tailEnd/>
          </a:ln>
        </p:spPr>
        <p:txBody>
          <a:bodyPr wrap="none" anchor="ctr"/>
          <a:lstStyle/>
          <a:p>
            <a:endParaRPr lang="en-US" dirty="0">
              <a:latin typeface="Arial" panose="020B0604020202020204" pitchFamily="34" charset="0"/>
            </a:endParaRPr>
          </a:p>
        </p:txBody>
      </p:sp>
      <p:sp>
        <p:nvSpPr>
          <p:cNvPr id="11274" name="Text Box 10"/>
          <p:cNvSpPr txBox="1">
            <a:spLocks noChangeArrowheads="1"/>
          </p:cNvSpPr>
          <p:nvPr/>
        </p:nvSpPr>
        <p:spPr bwMode="auto">
          <a:xfrm>
            <a:off x="4067218" y="5354411"/>
            <a:ext cx="3635376" cy="10618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charset="0"/>
                <a:ea typeface="ＭＳ Ｐゴシック" charset="0"/>
              </a:defRPr>
            </a:lvl1pPr>
            <a:lvl2pPr marL="742950" indent="-285750" eaLnBrk="0" hangingPunct="0">
              <a:defRPr>
                <a:solidFill>
                  <a:schemeClr val="tx1"/>
                </a:solidFill>
                <a:latin typeface="Tahoma" charset="0"/>
                <a:ea typeface="ＭＳ Ｐゴシック" charset="0"/>
              </a:defRPr>
            </a:lvl2pPr>
            <a:lvl3pPr marL="1143000" indent="-228600" eaLnBrk="0" hangingPunct="0">
              <a:defRPr>
                <a:solidFill>
                  <a:schemeClr val="tx1"/>
                </a:solidFill>
                <a:latin typeface="Tahoma" charset="0"/>
                <a:ea typeface="ＭＳ Ｐゴシック" charset="0"/>
              </a:defRPr>
            </a:lvl3pPr>
            <a:lvl4pPr marL="1600200" indent="-228600" eaLnBrk="0" hangingPunct="0">
              <a:defRPr>
                <a:solidFill>
                  <a:schemeClr val="tx1"/>
                </a:solidFill>
                <a:latin typeface="Tahoma" charset="0"/>
                <a:ea typeface="ＭＳ Ｐゴシック" charset="0"/>
              </a:defRPr>
            </a:lvl4pPr>
            <a:lvl5pPr marL="2057400" indent="-228600" eaLnBrk="0" hangingPunct="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eaLnBrk="1" hangingPunct="1">
              <a:spcBef>
                <a:spcPct val="50000"/>
              </a:spcBef>
            </a:pPr>
            <a:r>
              <a:rPr lang="en-AU" dirty="0">
                <a:latin typeface="Arial" panose="020B0604020202020204" pitchFamily="34" charset="0"/>
              </a:rPr>
              <a:t>  1         2        3        4         5</a:t>
            </a:r>
          </a:p>
          <a:p>
            <a:pPr eaLnBrk="1" hangingPunct="1">
              <a:spcBef>
                <a:spcPct val="50000"/>
              </a:spcBef>
            </a:pPr>
            <a:r>
              <a:rPr lang="en-AU" b="1" dirty="0">
                <a:latin typeface="Arial" panose="020B0604020202020204" pitchFamily="34" charset="0"/>
              </a:rPr>
              <a:t>Number of children in a group</a:t>
            </a:r>
            <a:r>
              <a:rPr lang="en-AU" dirty="0">
                <a:latin typeface="Arial" panose="020B0604020202020204" pitchFamily="34" charset="0"/>
              </a:rPr>
              <a:t>	</a:t>
            </a:r>
          </a:p>
        </p:txBody>
      </p:sp>
      <p:sp>
        <p:nvSpPr>
          <p:cNvPr id="11275" name="Rectangle 11"/>
          <p:cNvSpPr>
            <a:spLocks noChangeArrowheads="1"/>
          </p:cNvSpPr>
          <p:nvPr/>
        </p:nvSpPr>
        <p:spPr bwMode="auto">
          <a:xfrm>
            <a:off x="6446881" y="3411311"/>
            <a:ext cx="595312" cy="1800225"/>
          </a:xfrm>
          <a:prstGeom prst="rect">
            <a:avLst/>
          </a:prstGeom>
          <a:solidFill>
            <a:schemeClr val="accent1"/>
          </a:solidFill>
          <a:ln w="9525">
            <a:solidFill>
              <a:schemeClr val="tx1"/>
            </a:solidFill>
            <a:miter lim="800000"/>
            <a:headEnd/>
            <a:tailEnd/>
          </a:ln>
        </p:spPr>
        <p:txBody>
          <a:bodyPr wrap="none" anchor="ctr"/>
          <a:lstStyle/>
          <a:p>
            <a:endParaRPr lang="en-US" dirty="0">
              <a:latin typeface="Arial" panose="020B0604020202020204" pitchFamily="34" charset="0"/>
            </a:endParaRPr>
          </a:p>
        </p:txBody>
      </p:sp>
      <p:sp>
        <p:nvSpPr>
          <p:cNvPr id="11276" name="Text Box 12"/>
          <p:cNvSpPr txBox="1">
            <a:spLocks noChangeArrowheads="1"/>
          </p:cNvSpPr>
          <p:nvPr/>
        </p:nvSpPr>
        <p:spPr bwMode="auto">
          <a:xfrm rot="-5400000">
            <a:off x="2486068" y="3406548"/>
            <a:ext cx="1944688"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ea typeface="ＭＳ Ｐゴシック" charset="0"/>
              </a:defRPr>
            </a:lvl1pPr>
            <a:lvl2pPr marL="742950" indent="-285750" eaLnBrk="0" hangingPunct="0">
              <a:defRPr>
                <a:solidFill>
                  <a:schemeClr val="tx1"/>
                </a:solidFill>
                <a:latin typeface="Tahoma" charset="0"/>
                <a:ea typeface="ＭＳ Ｐゴシック" charset="0"/>
              </a:defRPr>
            </a:lvl2pPr>
            <a:lvl3pPr marL="1143000" indent="-228600" eaLnBrk="0" hangingPunct="0">
              <a:defRPr>
                <a:solidFill>
                  <a:schemeClr val="tx1"/>
                </a:solidFill>
                <a:latin typeface="Tahoma" charset="0"/>
                <a:ea typeface="ＭＳ Ｐゴシック" charset="0"/>
              </a:defRPr>
            </a:lvl3pPr>
            <a:lvl4pPr marL="1600200" indent="-228600" eaLnBrk="0" hangingPunct="0">
              <a:defRPr>
                <a:solidFill>
                  <a:schemeClr val="tx1"/>
                </a:solidFill>
                <a:latin typeface="Tahoma" charset="0"/>
                <a:ea typeface="ＭＳ Ｐゴシック" charset="0"/>
              </a:defRPr>
            </a:lvl4pPr>
            <a:lvl5pPr marL="2057400" indent="-228600" eaLnBrk="0" hangingPunct="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eaLnBrk="1" hangingPunct="1">
              <a:spcBef>
                <a:spcPct val="50000"/>
              </a:spcBef>
            </a:pPr>
            <a:r>
              <a:rPr lang="en-AU" b="1" dirty="0">
                <a:latin typeface="Arial" panose="020B0604020202020204" pitchFamily="34" charset="0"/>
              </a:rPr>
              <a:t>Frequency</a:t>
            </a:r>
          </a:p>
        </p:txBody>
      </p:sp>
      <p:sp>
        <p:nvSpPr>
          <p:cNvPr id="11277" name="Text Box 13"/>
          <p:cNvSpPr txBox="1">
            <a:spLocks noChangeArrowheads="1"/>
          </p:cNvSpPr>
          <p:nvPr/>
        </p:nvSpPr>
        <p:spPr bwMode="auto">
          <a:xfrm>
            <a:off x="3671932" y="2633436"/>
            <a:ext cx="528637" cy="325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ea typeface="ＭＳ Ｐゴシック" charset="0"/>
              </a:defRPr>
            </a:lvl1pPr>
            <a:lvl2pPr marL="742950" indent="-285750" eaLnBrk="0" hangingPunct="0">
              <a:defRPr>
                <a:solidFill>
                  <a:schemeClr val="tx1"/>
                </a:solidFill>
                <a:latin typeface="Tahoma" charset="0"/>
                <a:ea typeface="ＭＳ Ｐゴシック" charset="0"/>
              </a:defRPr>
            </a:lvl2pPr>
            <a:lvl3pPr marL="1143000" indent="-228600" eaLnBrk="0" hangingPunct="0">
              <a:defRPr>
                <a:solidFill>
                  <a:schemeClr val="tx1"/>
                </a:solidFill>
                <a:latin typeface="Tahoma" charset="0"/>
                <a:ea typeface="ＭＳ Ｐゴシック" charset="0"/>
              </a:defRPr>
            </a:lvl3pPr>
            <a:lvl4pPr marL="1600200" indent="-228600" eaLnBrk="0" hangingPunct="0">
              <a:defRPr>
                <a:solidFill>
                  <a:schemeClr val="tx1"/>
                </a:solidFill>
                <a:latin typeface="Tahoma" charset="0"/>
                <a:ea typeface="ＭＳ Ｐゴシック" charset="0"/>
              </a:defRPr>
            </a:lvl4pPr>
            <a:lvl5pPr marL="2057400" indent="-228600" eaLnBrk="0" hangingPunct="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eaLnBrk="1" hangingPunct="1">
              <a:spcBef>
                <a:spcPct val="50000"/>
              </a:spcBef>
            </a:pPr>
            <a:r>
              <a:rPr lang="en-AU" dirty="0">
                <a:latin typeface="Arial" panose="020B0604020202020204" pitchFamily="34" charset="0"/>
              </a:rPr>
              <a:t>12</a:t>
            </a:r>
          </a:p>
          <a:p>
            <a:pPr eaLnBrk="1" hangingPunct="1">
              <a:spcBef>
                <a:spcPct val="50000"/>
              </a:spcBef>
            </a:pPr>
            <a:r>
              <a:rPr lang="en-AU" dirty="0">
                <a:latin typeface="Arial" panose="020B0604020202020204" pitchFamily="34" charset="0"/>
              </a:rPr>
              <a:t>10</a:t>
            </a:r>
          </a:p>
          <a:p>
            <a:pPr eaLnBrk="1" hangingPunct="1">
              <a:spcBef>
                <a:spcPct val="50000"/>
              </a:spcBef>
            </a:pPr>
            <a:r>
              <a:rPr lang="en-AU" dirty="0">
                <a:latin typeface="Arial" panose="020B0604020202020204" pitchFamily="34" charset="0"/>
              </a:rPr>
              <a:t>8</a:t>
            </a:r>
          </a:p>
          <a:p>
            <a:pPr eaLnBrk="1" hangingPunct="1">
              <a:spcBef>
                <a:spcPct val="50000"/>
              </a:spcBef>
            </a:pPr>
            <a:r>
              <a:rPr lang="en-AU" dirty="0">
                <a:latin typeface="Arial" panose="020B0604020202020204" pitchFamily="34" charset="0"/>
              </a:rPr>
              <a:t>6</a:t>
            </a:r>
          </a:p>
          <a:p>
            <a:pPr eaLnBrk="1" hangingPunct="1">
              <a:spcBef>
                <a:spcPct val="50000"/>
              </a:spcBef>
            </a:pPr>
            <a:r>
              <a:rPr lang="en-AU" dirty="0">
                <a:latin typeface="Arial" panose="020B0604020202020204" pitchFamily="34" charset="0"/>
              </a:rPr>
              <a:t>4</a:t>
            </a:r>
          </a:p>
          <a:p>
            <a:pPr eaLnBrk="1" hangingPunct="1">
              <a:spcBef>
                <a:spcPct val="50000"/>
              </a:spcBef>
            </a:pPr>
            <a:r>
              <a:rPr lang="en-AU" dirty="0">
                <a:latin typeface="Arial" panose="020B0604020202020204" pitchFamily="34" charset="0"/>
              </a:rPr>
              <a:t>2</a:t>
            </a:r>
          </a:p>
          <a:p>
            <a:pPr eaLnBrk="1" hangingPunct="1">
              <a:spcBef>
                <a:spcPct val="50000"/>
              </a:spcBef>
            </a:pPr>
            <a:endParaRPr lang="en-AU" dirty="0">
              <a:latin typeface="Arial" panose="020B0604020202020204" pitchFamily="34" charset="0"/>
            </a:endParaRPr>
          </a:p>
          <a:p>
            <a:pPr eaLnBrk="1" hangingPunct="1">
              <a:spcBef>
                <a:spcPct val="50000"/>
              </a:spcBef>
            </a:pPr>
            <a:endParaRPr lang="en-AU" dirty="0">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04882616"/>
              </p:ext>
            </p:extLst>
          </p:nvPr>
        </p:nvGraphicFramePr>
        <p:xfrm>
          <a:off x="8061553" y="2789185"/>
          <a:ext cx="3457512" cy="2433320"/>
        </p:xfrm>
        <a:graphic>
          <a:graphicData uri="http://schemas.openxmlformats.org/drawingml/2006/table">
            <a:tbl>
              <a:tblPr firstRow="1" bandRow="1">
                <a:tableStyleId>{5940675A-B579-460E-94D1-54222C63F5DA}</a:tableStyleId>
              </a:tblPr>
              <a:tblGrid>
                <a:gridCol w="1728756">
                  <a:extLst>
                    <a:ext uri="{9D8B030D-6E8A-4147-A177-3AD203B41FA5}">
                      <a16:colId xmlns:a16="http://schemas.microsoft.com/office/drawing/2014/main" xmlns="" val="20000"/>
                    </a:ext>
                  </a:extLst>
                </a:gridCol>
                <a:gridCol w="1728756">
                  <a:extLst>
                    <a:ext uri="{9D8B030D-6E8A-4147-A177-3AD203B41FA5}">
                      <a16:colId xmlns:a16="http://schemas.microsoft.com/office/drawing/2014/main" xmlns="" val="20001"/>
                    </a:ext>
                  </a:extLst>
                </a:gridCol>
              </a:tblGrid>
              <a:tr h="370840">
                <a:tc>
                  <a:txBody>
                    <a:bodyPr/>
                    <a:lstStyle/>
                    <a:p>
                      <a:r>
                        <a:rPr lang="en-US" sz="1600" b="1" dirty="0">
                          <a:latin typeface="Arial" panose="020B0604020202020204" pitchFamily="34" charset="0"/>
                        </a:rPr>
                        <a:t>No of children in group</a:t>
                      </a:r>
                    </a:p>
                  </a:txBody>
                  <a:tcPr/>
                </a:tc>
                <a:tc>
                  <a:txBody>
                    <a:bodyPr/>
                    <a:lstStyle/>
                    <a:p>
                      <a:r>
                        <a:rPr lang="en-US" sz="1600" b="1" dirty="0">
                          <a:latin typeface="Arial" panose="020B0604020202020204" pitchFamily="34" charset="0"/>
                        </a:rPr>
                        <a:t>Frequency</a:t>
                      </a:r>
                    </a:p>
                  </a:txBody>
                  <a:tcPr/>
                </a:tc>
                <a:extLst>
                  <a:ext uri="{0D108BD9-81ED-4DB2-BD59-A6C34878D82A}">
                    <a16:rowId xmlns:a16="http://schemas.microsoft.com/office/drawing/2014/main" xmlns="" val="10000"/>
                  </a:ext>
                </a:extLst>
              </a:tr>
              <a:tr h="370840">
                <a:tc>
                  <a:txBody>
                    <a:bodyPr/>
                    <a:lstStyle/>
                    <a:p>
                      <a:r>
                        <a:rPr lang="en-US" sz="1600" dirty="0">
                          <a:latin typeface="Arial" panose="020B0604020202020204" pitchFamily="34" charset="0"/>
                        </a:rPr>
                        <a:t>1</a:t>
                      </a:r>
                    </a:p>
                  </a:txBody>
                  <a:tcPr/>
                </a:tc>
                <a:tc>
                  <a:txBody>
                    <a:bodyPr/>
                    <a:lstStyle/>
                    <a:p>
                      <a:r>
                        <a:rPr lang="en-US" sz="1600" dirty="0">
                          <a:latin typeface="Arial" panose="020B0604020202020204" pitchFamily="34" charset="0"/>
                        </a:rPr>
                        <a:t>6</a:t>
                      </a:r>
                    </a:p>
                  </a:txBody>
                  <a:tcPr/>
                </a:tc>
                <a:extLst>
                  <a:ext uri="{0D108BD9-81ED-4DB2-BD59-A6C34878D82A}">
                    <a16:rowId xmlns:a16="http://schemas.microsoft.com/office/drawing/2014/main" xmlns="" val="10001"/>
                  </a:ext>
                </a:extLst>
              </a:tr>
              <a:tr h="370840">
                <a:tc>
                  <a:txBody>
                    <a:bodyPr/>
                    <a:lstStyle/>
                    <a:p>
                      <a:r>
                        <a:rPr lang="en-US" sz="1600" dirty="0">
                          <a:latin typeface="Arial" panose="020B0604020202020204" pitchFamily="34" charset="0"/>
                        </a:rPr>
                        <a:t>2</a:t>
                      </a:r>
                    </a:p>
                  </a:txBody>
                  <a:tcPr/>
                </a:tc>
                <a:tc>
                  <a:txBody>
                    <a:bodyPr/>
                    <a:lstStyle/>
                    <a:p>
                      <a:r>
                        <a:rPr lang="en-US" sz="1600" dirty="0">
                          <a:latin typeface="Arial" panose="020B0604020202020204" pitchFamily="34" charset="0"/>
                        </a:rPr>
                        <a:t>10</a:t>
                      </a:r>
                    </a:p>
                  </a:txBody>
                  <a:tcPr/>
                </a:tc>
                <a:extLst>
                  <a:ext uri="{0D108BD9-81ED-4DB2-BD59-A6C34878D82A}">
                    <a16:rowId xmlns:a16="http://schemas.microsoft.com/office/drawing/2014/main" xmlns="" val="10002"/>
                  </a:ext>
                </a:extLst>
              </a:tr>
              <a:tr h="370840">
                <a:tc>
                  <a:txBody>
                    <a:bodyPr/>
                    <a:lstStyle/>
                    <a:p>
                      <a:r>
                        <a:rPr lang="en-US" sz="1600" dirty="0">
                          <a:latin typeface="Arial" panose="020B0604020202020204" pitchFamily="34" charset="0"/>
                        </a:rPr>
                        <a:t>3</a:t>
                      </a:r>
                    </a:p>
                  </a:txBody>
                  <a:tcPr/>
                </a:tc>
                <a:tc>
                  <a:txBody>
                    <a:bodyPr/>
                    <a:lstStyle/>
                    <a:p>
                      <a:r>
                        <a:rPr lang="en-US" sz="1600" dirty="0">
                          <a:latin typeface="Arial" panose="020B0604020202020204" pitchFamily="34" charset="0"/>
                        </a:rPr>
                        <a:t>12</a:t>
                      </a:r>
                    </a:p>
                  </a:txBody>
                  <a:tcPr/>
                </a:tc>
                <a:extLst>
                  <a:ext uri="{0D108BD9-81ED-4DB2-BD59-A6C34878D82A}">
                    <a16:rowId xmlns:a16="http://schemas.microsoft.com/office/drawing/2014/main" xmlns="" val="10003"/>
                  </a:ext>
                </a:extLst>
              </a:tr>
              <a:tr h="370840">
                <a:tc>
                  <a:txBody>
                    <a:bodyPr/>
                    <a:lstStyle/>
                    <a:p>
                      <a:r>
                        <a:rPr lang="en-US" sz="1600" dirty="0">
                          <a:latin typeface="Arial" panose="020B0604020202020204" pitchFamily="34" charset="0"/>
                        </a:rPr>
                        <a:t>4</a:t>
                      </a:r>
                    </a:p>
                  </a:txBody>
                  <a:tcPr/>
                </a:tc>
                <a:tc>
                  <a:txBody>
                    <a:bodyPr/>
                    <a:lstStyle/>
                    <a:p>
                      <a:r>
                        <a:rPr lang="en-US" sz="1600" dirty="0">
                          <a:latin typeface="Arial" panose="020B0604020202020204" pitchFamily="34" charset="0"/>
                        </a:rPr>
                        <a:t>8</a:t>
                      </a:r>
                    </a:p>
                  </a:txBody>
                  <a:tcPr/>
                </a:tc>
                <a:extLst>
                  <a:ext uri="{0D108BD9-81ED-4DB2-BD59-A6C34878D82A}">
                    <a16:rowId xmlns:a16="http://schemas.microsoft.com/office/drawing/2014/main" xmlns="" val="10004"/>
                  </a:ext>
                </a:extLst>
              </a:tr>
              <a:tr h="370840">
                <a:tc>
                  <a:txBody>
                    <a:bodyPr/>
                    <a:lstStyle/>
                    <a:p>
                      <a:r>
                        <a:rPr lang="en-US" sz="1600" dirty="0">
                          <a:latin typeface="Arial" panose="020B0604020202020204" pitchFamily="34" charset="0"/>
                        </a:rPr>
                        <a:t>5</a:t>
                      </a:r>
                    </a:p>
                  </a:txBody>
                  <a:tcPr/>
                </a:tc>
                <a:tc>
                  <a:txBody>
                    <a:bodyPr/>
                    <a:lstStyle/>
                    <a:p>
                      <a:r>
                        <a:rPr lang="en-US" sz="1600" dirty="0">
                          <a:latin typeface="Arial" panose="020B0604020202020204" pitchFamily="34" charset="0"/>
                        </a:rPr>
                        <a:t>9</a:t>
                      </a: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888176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304095" y="4002273"/>
            <a:ext cx="2972880" cy="1952625"/>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304095" y="1857375"/>
            <a:ext cx="2972880" cy="1952625"/>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94" name="Rectangle 2"/>
          <p:cNvSpPr>
            <a:spLocks noGrp="1" noChangeArrowheads="1"/>
          </p:cNvSpPr>
          <p:nvPr>
            <p:ph type="title"/>
          </p:nvPr>
        </p:nvSpPr>
        <p:spPr>
          <a:xfrm>
            <a:off x="3204384" y="260350"/>
            <a:ext cx="7006416" cy="1371600"/>
          </a:xfrm>
        </p:spPr>
        <p:txBody>
          <a:bodyPr>
            <a:normAutofit/>
          </a:bodyPr>
          <a:lstStyle/>
          <a:p>
            <a:pPr eaLnBrk="1" hangingPunct="1"/>
            <a:r>
              <a:rPr lang="en-AU" dirty="0"/>
              <a:t>Other types of graphs</a:t>
            </a:r>
          </a:p>
        </p:txBody>
      </p:sp>
      <p:sp>
        <p:nvSpPr>
          <p:cNvPr id="1030" name="Text Box 6"/>
          <p:cNvSpPr txBox="1">
            <a:spLocks noChangeArrowheads="1"/>
          </p:cNvSpPr>
          <p:nvPr/>
        </p:nvSpPr>
        <p:spPr bwMode="auto">
          <a:xfrm>
            <a:off x="3204384" y="1474590"/>
            <a:ext cx="625394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charset="0"/>
                <a:ea typeface="ＭＳ Ｐゴシック" charset="0"/>
              </a:defRPr>
            </a:lvl1pPr>
            <a:lvl2pPr marL="742950" indent="-285750" eaLnBrk="0" hangingPunct="0">
              <a:defRPr>
                <a:solidFill>
                  <a:schemeClr val="tx1"/>
                </a:solidFill>
                <a:latin typeface="Tahoma" charset="0"/>
                <a:ea typeface="ＭＳ Ｐゴシック" charset="0"/>
              </a:defRPr>
            </a:lvl2pPr>
            <a:lvl3pPr marL="1143000" indent="-228600" eaLnBrk="0" hangingPunct="0">
              <a:defRPr>
                <a:solidFill>
                  <a:schemeClr val="tx1"/>
                </a:solidFill>
                <a:latin typeface="Tahoma" charset="0"/>
                <a:ea typeface="ＭＳ Ｐゴシック" charset="0"/>
              </a:defRPr>
            </a:lvl3pPr>
            <a:lvl4pPr marL="1600200" indent="-228600" eaLnBrk="0" hangingPunct="0">
              <a:defRPr>
                <a:solidFill>
                  <a:schemeClr val="tx1"/>
                </a:solidFill>
                <a:latin typeface="Tahoma" charset="0"/>
                <a:ea typeface="ＭＳ Ｐゴシック" charset="0"/>
              </a:defRPr>
            </a:lvl4pPr>
            <a:lvl5pPr marL="2057400" indent="-228600" eaLnBrk="0" hangingPunct="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eaLnBrk="1" hangingPunct="1">
              <a:spcBef>
                <a:spcPct val="50000"/>
              </a:spcBef>
            </a:pPr>
            <a:r>
              <a:rPr lang="en-AU" sz="1600" dirty="0">
                <a:latin typeface="Arial" panose="020B0604020202020204" pitchFamily="34" charset="0"/>
              </a:rPr>
              <a:t>Used to indicate the relationship between two factors</a:t>
            </a:r>
          </a:p>
        </p:txBody>
      </p:sp>
      <p:sp>
        <p:nvSpPr>
          <p:cNvPr id="1031" name="Text Box 7"/>
          <p:cNvSpPr txBox="1">
            <a:spLocks noChangeArrowheads="1"/>
          </p:cNvSpPr>
          <p:nvPr/>
        </p:nvSpPr>
        <p:spPr bwMode="auto">
          <a:xfrm>
            <a:off x="6413026" y="2291869"/>
            <a:ext cx="3540599"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charset="0"/>
                <a:ea typeface="ＭＳ Ｐゴシック" charset="0"/>
              </a:defRPr>
            </a:lvl1pPr>
            <a:lvl2pPr marL="742950" indent="-285750" eaLnBrk="0" hangingPunct="0">
              <a:defRPr>
                <a:solidFill>
                  <a:schemeClr val="tx1"/>
                </a:solidFill>
                <a:latin typeface="Tahoma" charset="0"/>
                <a:ea typeface="ＭＳ Ｐゴシック" charset="0"/>
              </a:defRPr>
            </a:lvl2pPr>
            <a:lvl3pPr marL="1143000" indent="-228600" eaLnBrk="0" hangingPunct="0">
              <a:defRPr>
                <a:solidFill>
                  <a:schemeClr val="tx1"/>
                </a:solidFill>
                <a:latin typeface="Tahoma" charset="0"/>
                <a:ea typeface="ＭＳ Ｐゴシック" charset="0"/>
              </a:defRPr>
            </a:lvl3pPr>
            <a:lvl4pPr marL="1600200" indent="-228600" eaLnBrk="0" hangingPunct="0">
              <a:defRPr>
                <a:solidFill>
                  <a:schemeClr val="tx1"/>
                </a:solidFill>
                <a:latin typeface="Tahoma" charset="0"/>
                <a:ea typeface="ＭＳ Ｐゴシック" charset="0"/>
              </a:defRPr>
            </a:lvl4pPr>
            <a:lvl5pPr marL="2057400" indent="-228600" eaLnBrk="0" hangingPunct="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eaLnBrk="1" hangingPunct="1">
              <a:spcBef>
                <a:spcPct val="50000"/>
              </a:spcBef>
            </a:pPr>
            <a:r>
              <a:rPr lang="en-AU" sz="1600" dirty="0">
                <a:latin typeface="Arial" panose="020B0604020202020204" pitchFamily="34" charset="0"/>
              </a:rPr>
              <a:t>Shows how frequently something occurs by using discrete bars</a:t>
            </a:r>
          </a:p>
        </p:txBody>
      </p:sp>
      <p:grpSp>
        <p:nvGrpSpPr>
          <p:cNvPr id="5" name="Group 4"/>
          <p:cNvGrpSpPr/>
          <p:nvPr/>
        </p:nvGrpSpPr>
        <p:grpSpPr>
          <a:xfrm>
            <a:off x="3304095" y="1847557"/>
            <a:ext cx="2972880" cy="4081247"/>
            <a:chOff x="4330505" y="-268957"/>
            <a:chExt cx="3530989" cy="4847433"/>
          </a:xfrm>
        </p:grpSpPr>
        <p:pic>
          <p:nvPicPr>
            <p:cNvPr id="3" name="Picture 2"/>
            <p:cNvPicPr>
              <a:picLocks noChangeAspect="1"/>
            </p:cNvPicPr>
            <p:nvPr/>
          </p:nvPicPr>
          <p:blipFill>
            <a:blip r:embed="rId2"/>
            <a:stretch>
              <a:fillRect/>
            </a:stretch>
          </p:blipFill>
          <p:spPr>
            <a:xfrm>
              <a:off x="4330505" y="2279523"/>
              <a:ext cx="3530989" cy="2298953"/>
            </a:xfrm>
            <a:prstGeom prst="rect">
              <a:avLst/>
            </a:prstGeom>
          </p:spPr>
        </p:pic>
        <p:pic>
          <p:nvPicPr>
            <p:cNvPr id="4" name="Picture 3"/>
            <p:cNvPicPr>
              <a:picLocks noChangeAspect="1"/>
            </p:cNvPicPr>
            <p:nvPr/>
          </p:nvPicPr>
          <p:blipFill>
            <a:blip r:embed="rId3"/>
            <a:stretch>
              <a:fillRect/>
            </a:stretch>
          </p:blipFill>
          <p:spPr>
            <a:xfrm>
              <a:off x="4330505" y="-268957"/>
              <a:ext cx="3530989" cy="2298953"/>
            </a:xfrm>
            <a:prstGeom prst="rect">
              <a:avLst/>
            </a:prstGeom>
          </p:spPr>
        </p:pic>
      </p:grpSp>
      <p:sp>
        <p:nvSpPr>
          <p:cNvPr id="15" name="Rectangle 14"/>
          <p:cNvSpPr/>
          <p:nvPr/>
        </p:nvSpPr>
        <p:spPr>
          <a:xfrm>
            <a:off x="6451127" y="1857375"/>
            <a:ext cx="3445347" cy="348343"/>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Content Placeholder 1"/>
          <p:cNvSpPr>
            <a:spLocks noGrp="1"/>
          </p:cNvSpPr>
          <p:nvPr>
            <p:ph sz="quarter" idx="3"/>
          </p:nvPr>
        </p:nvSpPr>
        <p:spPr>
          <a:xfrm>
            <a:off x="6451128" y="1876132"/>
            <a:ext cx="3445345" cy="358161"/>
          </a:xfrm>
          <a:noFill/>
          <a:ln>
            <a:noFill/>
          </a:ln>
        </p:spPr>
        <p:txBody>
          <a:bodyPr>
            <a:noAutofit/>
          </a:bodyPr>
          <a:lstStyle/>
          <a:p>
            <a:pPr marL="0" indent="0" algn="ctr">
              <a:buNone/>
            </a:pPr>
            <a:r>
              <a:rPr lang="en-US" sz="1600" b="1" dirty="0"/>
              <a:t>Discrete </a:t>
            </a:r>
            <a:r>
              <a:rPr lang="en-US" sz="1600" b="1" dirty="0" err="1"/>
              <a:t>vs</a:t>
            </a:r>
            <a:r>
              <a:rPr lang="en-US" sz="1600" b="1" dirty="0"/>
              <a:t> Continuous data</a:t>
            </a:r>
          </a:p>
        </p:txBody>
      </p:sp>
    </p:spTree>
    <p:extLst>
      <p:ext uri="{BB962C8B-B14F-4D97-AF65-F5344CB8AC3E}">
        <p14:creationId xmlns:p14="http://schemas.microsoft.com/office/powerpoint/2010/main" val="3963660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2810" y="1418351"/>
            <a:ext cx="8389589" cy="3498033"/>
          </a:xfrm>
        </p:spPr>
        <p:txBody>
          <a:bodyPr>
            <a:normAutofit/>
          </a:bodyPr>
          <a:lstStyle/>
          <a:p>
            <a:pPr marL="0" indent="0">
              <a:buNone/>
            </a:pPr>
            <a:r>
              <a:rPr lang="en-US" sz="1600" dirty="0"/>
              <a:t>Maggie and Tom are two healthy 15-year-old high school students who participated in a sleep study. During the study, they had to record their respective number of hours of sleep. They submitted their sleep records to the researchers at the end of the study. </a:t>
            </a:r>
          </a:p>
          <a:p>
            <a:pPr marL="0" indent="0">
              <a:buNone/>
            </a:pPr>
            <a:r>
              <a:rPr lang="en-US" sz="1600" dirty="0"/>
              <a:t>The type of data collected in Maggie’s and Tom’s sleep records was </a:t>
            </a:r>
          </a:p>
          <a:p>
            <a:pPr marL="0" indent="0">
              <a:lnSpc>
                <a:spcPct val="150000"/>
              </a:lnSpc>
              <a:buNone/>
            </a:pPr>
            <a:r>
              <a:rPr lang="en-US" sz="1600" dirty="0"/>
              <a:t>A. qualitative only. </a:t>
            </a:r>
          </a:p>
          <a:p>
            <a:pPr marL="0" indent="0">
              <a:lnSpc>
                <a:spcPct val="150000"/>
              </a:lnSpc>
              <a:buNone/>
            </a:pPr>
            <a:r>
              <a:rPr lang="en-US" sz="1600" dirty="0"/>
              <a:t>B. quantitative only. </a:t>
            </a:r>
          </a:p>
          <a:p>
            <a:pPr marL="0" indent="0">
              <a:lnSpc>
                <a:spcPct val="150000"/>
              </a:lnSpc>
              <a:buNone/>
            </a:pPr>
            <a:r>
              <a:rPr lang="en-US" sz="1600" dirty="0"/>
              <a:t>C. counter balancing. </a:t>
            </a:r>
          </a:p>
          <a:p>
            <a:pPr marL="0" indent="0">
              <a:lnSpc>
                <a:spcPct val="150000"/>
              </a:lnSpc>
              <a:buNone/>
            </a:pPr>
            <a:r>
              <a:rPr lang="en-US" sz="1600" dirty="0"/>
              <a:t>D. both qualitative and quantitative. </a:t>
            </a:r>
          </a:p>
        </p:txBody>
      </p:sp>
      <p:sp>
        <p:nvSpPr>
          <p:cNvPr id="7" name="Title 1"/>
          <p:cNvSpPr>
            <a:spLocks noGrp="1"/>
          </p:cNvSpPr>
          <p:nvPr>
            <p:ph type="title"/>
          </p:nvPr>
        </p:nvSpPr>
        <p:spPr>
          <a:xfrm>
            <a:off x="3192811" y="325816"/>
            <a:ext cx="8389589" cy="1143000"/>
          </a:xfrm>
        </p:spPr>
        <p:txBody>
          <a:bodyPr>
            <a:normAutofit/>
          </a:bodyPr>
          <a:lstStyle/>
          <a:p>
            <a:r>
              <a:rPr lang="en-US" sz="3600" dirty="0"/>
              <a:t>Multiple choice activity</a:t>
            </a:r>
          </a:p>
        </p:txBody>
      </p:sp>
      <p:sp>
        <p:nvSpPr>
          <p:cNvPr id="8" name="Rectangle 7"/>
          <p:cNvSpPr/>
          <p:nvPr/>
        </p:nvSpPr>
        <p:spPr>
          <a:xfrm>
            <a:off x="5765152" y="6308731"/>
            <a:ext cx="2366738" cy="338554"/>
          </a:xfrm>
          <a:prstGeom prst="rect">
            <a:avLst/>
          </a:prstGeom>
        </p:spPr>
        <p:txBody>
          <a:bodyPr wrap="none">
            <a:spAutoFit/>
          </a:bodyPr>
          <a:lstStyle/>
          <a:p>
            <a:r>
              <a:rPr lang="en-US" sz="1600" b="1" dirty="0">
                <a:latin typeface="Arial" panose="020B0604020202020204" pitchFamily="34" charset="0"/>
              </a:rPr>
              <a:t>(VCAA 2012 Unit 3 Q4)</a:t>
            </a:r>
          </a:p>
        </p:txBody>
      </p:sp>
    </p:spTree>
    <p:extLst>
      <p:ext uri="{BB962C8B-B14F-4D97-AF65-F5344CB8AC3E}">
        <p14:creationId xmlns:p14="http://schemas.microsoft.com/office/powerpoint/2010/main" val="1036969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192810" y="1418351"/>
            <a:ext cx="8389589" cy="3498033"/>
          </a:xfrm>
        </p:spPr>
        <p:txBody>
          <a:bodyPr>
            <a:normAutofit/>
          </a:bodyPr>
          <a:lstStyle/>
          <a:p>
            <a:pPr marL="0" indent="0">
              <a:buNone/>
            </a:pPr>
            <a:r>
              <a:rPr lang="en-US" sz="1600" dirty="0"/>
              <a:t>Maggie and Tom are two healthy 15-year-old high school students who participated in a sleep study. During the study, they had to record their respective number of hours of sleep. They submitted their sleep records to the researchers at the end of the study. </a:t>
            </a:r>
          </a:p>
          <a:p>
            <a:pPr marL="0" indent="0">
              <a:buNone/>
            </a:pPr>
            <a:r>
              <a:rPr lang="en-US" sz="1600" dirty="0"/>
              <a:t>The type of data collected in Maggie’s and Tom’s sleep records was </a:t>
            </a:r>
          </a:p>
          <a:p>
            <a:pPr marL="0" indent="0">
              <a:lnSpc>
                <a:spcPct val="150000"/>
              </a:lnSpc>
              <a:buNone/>
            </a:pPr>
            <a:r>
              <a:rPr lang="en-US" sz="1600" dirty="0"/>
              <a:t>A. qualitative only. </a:t>
            </a:r>
          </a:p>
          <a:p>
            <a:pPr marL="0" indent="0">
              <a:lnSpc>
                <a:spcPct val="150000"/>
              </a:lnSpc>
              <a:buNone/>
            </a:pPr>
            <a:r>
              <a:rPr lang="en-US" sz="1600" b="1" dirty="0">
                <a:solidFill>
                  <a:srgbClr val="448ABF"/>
                </a:solidFill>
              </a:rPr>
              <a:t>B. quantitative only. </a:t>
            </a:r>
          </a:p>
          <a:p>
            <a:pPr marL="0" indent="0">
              <a:lnSpc>
                <a:spcPct val="150000"/>
              </a:lnSpc>
              <a:buNone/>
            </a:pPr>
            <a:r>
              <a:rPr lang="en-US" sz="1600" dirty="0"/>
              <a:t>C. counter balancing. </a:t>
            </a:r>
          </a:p>
          <a:p>
            <a:pPr marL="0" indent="0">
              <a:lnSpc>
                <a:spcPct val="150000"/>
              </a:lnSpc>
              <a:buNone/>
            </a:pPr>
            <a:r>
              <a:rPr lang="en-US" sz="1600" dirty="0"/>
              <a:t>D. both qualitative and quantitative. </a:t>
            </a:r>
          </a:p>
        </p:txBody>
      </p:sp>
      <p:sp>
        <p:nvSpPr>
          <p:cNvPr id="6" name="Rectangle 5"/>
          <p:cNvSpPr/>
          <p:nvPr/>
        </p:nvSpPr>
        <p:spPr>
          <a:xfrm>
            <a:off x="5765152" y="6308731"/>
            <a:ext cx="2366738" cy="338554"/>
          </a:xfrm>
          <a:prstGeom prst="rect">
            <a:avLst/>
          </a:prstGeom>
        </p:spPr>
        <p:txBody>
          <a:bodyPr wrap="none">
            <a:spAutoFit/>
          </a:bodyPr>
          <a:lstStyle/>
          <a:p>
            <a:r>
              <a:rPr lang="en-US" sz="1600" b="1" dirty="0">
                <a:latin typeface="Arial" panose="020B0604020202020204" pitchFamily="34" charset="0"/>
              </a:rPr>
              <a:t>(VCAA 2012 Unit 3 Q4)</a:t>
            </a:r>
          </a:p>
        </p:txBody>
      </p:sp>
      <p:sp>
        <p:nvSpPr>
          <p:cNvPr id="8" name="Title 1"/>
          <p:cNvSpPr>
            <a:spLocks noGrp="1"/>
          </p:cNvSpPr>
          <p:nvPr>
            <p:ph type="title"/>
          </p:nvPr>
        </p:nvSpPr>
        <p:spPr>
          <a:xfrm>
            <a:off x="3192811" y="274638"/>
            <a:ext cx="8389589" cy="1143000"/>
          </a:xfrm>
        </p:spPr>
        <p:txBody>
          <a:bodyPr>
            <a:normAutofit/>
          </a:bodyPr>
          <a:lstStyle/>
          <a:p>
            <a:r>
              <a:rPr lang="en-US" sz="3600" dirty="0"/>
              <a:t>Multiple choice - Response</a:t>
            </a:r>
          </a:p>
        </p:txBody>
      </p:sp>
    </p:spTree>
    <p:extLst>
      <p:ext uri="{BB962C8B-B14F-4D97-AF65-F5344CB8AC3E}">
        <p14:creationId xmlns:p14="http://schemas.microsoft.com/office/powerpoint/2010/main" val="2013495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2810" y="1422074"/>
            <a:ext cx="8389589" cy="3233053"/>
          </a:xfrm>
        </p:spPr>
        <p:txBody>
          <a:bodyPr>
            <a:normAutofit/>
          </a:bodyPr>
          <a:lstStyle/>
          <a:p>
            <a:pPr marL="0" indent="0">
              <a:buNone/>
            </a:pPr>
            <a:r>
              <a:rPr lang="en-US" sz="1600" dirty="0"/>
              <a:t>As part of an experiment, a psychologist records the number of correct responses on a memory test. He records the following scores: 11, 15, 17, 24, 19, 28, 27, 28, 15, 15, 15, 19, 16 </a:t>
            </a:r>
          </a:p>
          <a:p>
            <a:pPr marL="0" indent="0">
              <a:buNone/>
            </a:pPr>
            <a:endParaRPr lang="en-US" sz="1600" dirty="0"/>
          </a:p>
          <a:p>
            <a:pPr marL="0" indent="0">
              <a:lnSpc>
                <a:spcPct val="150000"/>
              </a:lnSpc>
              <a:buNone/>
            </a:pPr>
            <a:r>
              <a:rPr lang="en-US" sz="1600" dirty="0"/>
              <a:t>The mode for this set of data is </a:t>
            </a:r>
          </a:p>
          <a:p>
            <a:pPr marL="0" indent="0">
              <a:lnSpc>
                <a:spcPct val="150000"/>
              </a:lnSpc>
              <a:buNone/>
            </a:pPr>
            <a:r>
              <a:rPr lang="en-US" sz="1600" dirty="0"/>
              <a:t>A. 15</a:t>
            </a:r>
            <a:r>
              <a:rPr lang="en-US" sz="1600" dirty="0">
                <a:solidFill>
                  <a:srgbClr val="FF0000"/>
                </a:solidFill>
              </a:rPr>
              <a:t/>
            </a:r>
            <a:br>
              <a:rPr lang="en-US" sz="1600" dirty="0">
                <a:solidFill>
                  <a:srgbClr val="FF0000"/>
                </a:solidFill>
              </a:rPr>
            </a:br>
            <a:r>
              <a:rPr lang="en-US" sz="1600" dirty="0"/>
              <a:t>B. 17</a:t>
            </a:r>
            <a:br>
              <a:rPr lang="en-US" sz="1600" dirty="0"/>
            </a:br>
            <a:r>
              <a:rPr lang="en-US" sz="1600" dirty="0"/>
              <a:t>C. 19 </a:t>
            </a:r>
          </a:p>
          <a:p>
            <a:pPr marL="0" indent="0">
              <a:lnSpc>
                <a:spcPct val="150000"/>
              </a:lnSpc>
              <a:buNone/>
            </a:pPr>
            <a:r>
              <a:rPr lang="en-US" sz="1600" dirty="0"/>
              <a:t>D. 27 </a:t>
            </a:r>
          </a:p>
        </p:txBody>
      </p:sp>
      <p:sp>
        <p:nvSpPr>
          <p:cNvPr id="5" name="Title 1"/>
          <p:cNvSpPr>
            <a:spLocks noGrp="1"/>
          </p:cNvSpPr>
          <p:nvPr>
            <p:ph type="title"/>
          </p:nvPr>
        </p:nvSpPr>
        <p:spPr>
          <a:xfrm>
            <a:off x="3192811" y="325816"/>
            <a:ext cx="8389589" cy="1143000"/>
          </a:xfrm>
        </p:spPr>
        <p:txBody>
          <a:bodyPr>
            <a:normAutofit/>
          </a:bodyPr>
          <a:lstStyle/>
          <a:p>
            <a:r>
              <a:rPr lang="en-US" sz="3600" dirty="0"/>
              <a:t>Multiple choice activity</a:t>
            </a:r>
          </a:p>
        </p:txBody>
      </p:sp>
      <p:sp>
        <p:nvSpPr>
          <p:cNvPr id="6" name="Rectangle 5"/>
          <p:cNvSpPr/>
          <p:nvPr/>
        </p:nvSpPr>
        <p:spPr>
          <a:xfrm>
            <a:off x="5765152" y="6308731"/>
            <a:ext cx="1852174" cy="338554"/>
          </a:xfrm>
          <a:prstGeom prst="rect">
            <a:avLst/>
          </a:prstGeom>
        </p:spPr>
        <p:txBody>
          <a:bodyPr wrap="none">
            <a:spAutoFit/>
          </a:bodyPr>
          <a:lstStyle/>
          <a:p>
            <a:r>
              <a:rPr lang="en-US" sz="1600" b="1" dirty="0">
                <a:latin typeface="Arial" panose="020B0604020202020204" pitchFamily="34" charset="0"/>
              </a:rPr>
              <a:t>(VCAA 2015 Q61)</a:t>
            </a:r>
          </a:p>
        </p:txBody>
      </p:sp>
    </p:spTree>
    <p:extLst>
      <p:ext uri="{BB962C8B-B14F-4D97-AF65-F5344CB8AC3E}">
        <p14:creationId xmlns:p14="http://schemas.microsoft.com/office/powerpoint/2010/main" val="1742640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192811" y="274638"/>
            <a:ext cx="8389589" cy="1143000"/>
          </a:xfrm>
        </p:spPr>
        <p:txBody>
          <a:bodyPr>
            <a:normAutofit/>
          </a:bodyPr>
          <a:lstStyle/>
          <a:p>
            <a:r>
              <a:rPr lang="en-US" sz="3600" dirty="0"/>
              <a:t>Multiple choice - Response</a:t>
            </a:r>
          </a:p>
        </p:txBody>
      </p:sp>
      <p:sp>
        <p:nvSpPr>
          <p:cNvPr id="7" name="Content Placeholder 2"/>
          <p:cNvSpPr>
            <a:spLocks noGrp="1"/>
          </p:cNvSpPr>
          <p:nvPr>
            <p:ph idx="1"/>
          </p:nvPr>
        </p:nvSpPr>
        <p:spPr>
          <a:xfrm>
            <a:off x="3192810" y="1422074"/>
            <a:ext cx="8389589" cy="3233053"/>
          </a:xfrm>
        </p:spPr>
        <p:txBody>
          <a:bodyPr>
            <a:normAutofit/>
          </a:bodyPr>
          <a:lstStyle/>
          <a:p>
            <a:pPr marL="0" indent="0">
              <a:buNone/>
            </a:pPr>
            <a:r>
              <a:rPr lang="en-US" sz="1600" dirty="0"/>
              <a:t>As part of an experiment, a psychologist records the number of correct responses on a memory test. He records the following scores: 11, 15, 17, 24, 19, 28, 27, 28, 15, 15, 15, 19, 16 </a:t>
            </a:r>
          </a:p>
          <a:p>
            <a:pPr marL="0" indent="0">
              <a:buNone/>
            </a:pPr>
            <a:endParaRPr lang="en-US" sz="1600" dirty="0"/>
          </a:p>
          <a:p>
            <a:pPr marL="0" indent="0">
              <a:lnSpc>
                <a:spcPct val="150000"/>
              </a:lnSpc>
              <a:buNone/>
            </a:pPr>
            <a:r>
              <a:rPr lang="en-US" sz="1600" dirty="0"/>
              <a:t>The mode for this set of data is </a:t>
            </a:r>
          </a:p>
          <a:p>
            <a:pPr marL="0" indent="0">
              <a:lnSpc>
                <a:spcPct val="150000"/>
              </a:lnSpc>
              <a:buNone/>
            </a:pPr>
            <a:r>
              <a:rPr lang="en-US" sz="1600" b="1" dirty="0">
                <a:solidFill>
                  <a:srgbClr val="448ABF"/>
                </a:solidFill>
              </a:rPr>
              <a:t>A. 15</a:t>
            </a:r>
            <a:r>
              <a:rPr lang="en-US" sz="1600" dirty="0">
                <a:solidFill>
                  <a:srgbClr val="FF0000"/>
                </a:solidFill>
              </a:rPr>
              <a:t/>
            </a:r>
            <a:br>
              <a:rPr lang="en-US" sz="1600" dirty="0">
                <a:solidFill>
                  <a:srgbClr val="FF0000"/>
                </a:solidFill>
              </a:rPr>
            </a:br>
            <a:r>
              <a:rPr lang="en-US" sz="1600" dirty="0"/>
              <a:t>B. 17</a:t>
            </a:r>
            <a:br>
              <a:rPr lang="en-US" sz="1600" dirty="0"/>
            </a:br>
            <a:r>
              <a:rPr lang="en-US" sz="1600" dirty="0"/>
              <a:t>C. 19 </a:t>
            </a:r>
          </a:p>
          <a:p>
            <a:pPr marL="0" indent="0">
              <a:lnSpc>
                <a:spcPct val="150000"/>
              </a:lnSpc>
              <a:buNone/>
            </a:pPr>
            <a:r>
              <a:rPr lang="en-US" sz="1600" dirty="0"/>
              <a:t>D. 27 </a:t>
            </a:r>
          </a:p>
        </p:txBody>
      </p:sp>
      <p:sp>
        <p:nvSpPr>
          <p:cNvPr id="8" name="Rectangle 7"/>
          <p:cNvSpPr/>
          <p:nvPr/>
        </p:nvSpPr>
        <p:spPr>
          <a:xfrm>
            <a:off x="5765152" y="6308731"/>
            <a:ext cx="1852174" cy="338554"/>
          </a:xfrm>
          <a:prstGeom prst="rect">
            <a:avLst/>
          </a:prstGeom>
        </p:spPr>
        <p:txBody>
          <a:bodyPr wrap="none">
            <a:spAutoFit/>
          </a:bodyPr>
          <a:lstStyle/>
          <a:p>
            <a:r>
              <a:rPr lang="en-US" sz="1600" b="1" dirty="0">
                <a:latin typeface="Arial" panose="020B0604020202020204" pitchFamily="34" charset="0"/>
              </a:rPr>
              <a:t>(VCAA 2015 Q61)</a:t>
            </a:r>
          </a:p>
        </p:txBody>
      </p:sp>
    </p:spTree>
    <p:extLst>
      <p:ext uri="{BB962C8B-B14F-4D97-AF65-F5344CB8AC3E}">
        <p14:creationId xmlns:p14="http://schemas.microsoft.com/office/powerpoint/2010/main" val="541743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2810" y="1468816"/>
            <a:ext cx="8302504" cy="4525963"/>
          </a:xfrm>
        </p:spPr>
        <p:txBody>
          <a:bodyPr>
            <a:noAutofit/>
          </a:bodyPr>
          <a:lstStyle/>
          <a:p>
            <a:pPr marL="0" indent="0">
              <a:buNone/>
            </a:pPr>
            <a:r>
              <a:rPr lang="en-US" sz="1600" dirty="0"/>
              <a:t>As part of an experiment, a psychologist records the number of correct responses on a memory test. He records the following scores: 11, 15, 17, 24, 19, 28, 27, 28, 15, 15, 15, 19, 16 </a:t>
            </a:r>
          </a:p>
          <a:p>
            <a:pPr marL="0" indent="0">
              <a:buNone/>
            </a:pPr>
            <a:endParaRPr lang="en-US" sz="1600" dirty="0"/>
          </a:p>
          <a:p>
            <a:pPr marL="0" indent="0">
              <a:lnSpc>
                <a:spcPct val="150000"/>
              </a:lnSpc>
              <a:buNone/>
            </a:pPr>
            <a:r>
              <a:rPr lang="en-US" sz="1600" dirty="0"/>
              <a:t>The median for this set of data is </a:t>
            </a:r>
          </a:p>
          <a:p>
            <a:pPr marL="0" indent="0">
              <a:lnSpc>
                <a:spcPct val="150000"/>
              </a:lnSpc>
              <a:buNone/>
            </a:pPr>
            <a:r>
              <a:rPr lang="en-US" sz="1600" dirty="0"/>
              <a:t>A. 15</a:t>
            </a:r>
            <a:br>
              <a:rPr lang="en-US" sz="1600" dirty="0"/>
            </a:br>
            <a:r>
              <a:rPr lang="en-US" sz="1600" dirty="0"/>
              <a:t>B. 17</a:t>
            </a:r>
            <a:br>
              <a:rPr lang="en-US" sz="1600" dirty="0"/>
            </a:br>
            <a:r>
              <a:rPr lang="en-US" sz="1600" dirty="0"/>
              <a:t>C. 18 </a:t>
            </a:r>
          </a:p>
          <a:p>
            <a:pPr marL="0" indent="0">
              <a:lnSpc>
                <a:spcPct val="150000"/>
              </a:lnSpc>
              <a:buNone/>
            </a:pPr>
            <a:r>
              <a:rPr lang="en-US" sz="1600" dirty="0"/>
              <a:t>D. 19 </a:t>
            </a:r>
          </a:p>
        </p:txBody>
      </p:sp>
      <p:sp>
        <p:nvSpPr>
          <p:cNvPr id="7" name="Title 1"/>
          <p:cNvSpPr>
            <a:spLocks noGrp="1"/>
          </p:cNvSpPr>
          <p:nvPr>
            <p:ph type="title"/>
          </p:nvPr>
        </p:nvSpPr>
        <p:spPr>
          <a:xfrm>
            <a:off x="3192811" y="325816"/>
            <a:ext cx="8389589" cy="1143000"/>
          </a:xfrm>
        </p:spPr>
        <p:txBody>
          <a:bodyPr>
            <a:normAutofit/>
          </a:bodyPr>
          <a:lstStyle/>
          <a:p>
            <a:r>
              <a:rPr lang="en-US" sz="3600" dirty="0"/>
              <a:t>Multiple choice activity</a:t>
            </a:r>
          </a:p>
        </p:txBody>
      </p:sp>
      <p:sp>
        <p:nvSpPr>
          <p:cNvPr id="8" name="Rectangle 7"/>
          <p:cNvSpPr/>
          <p:nvPr/>
        </p:nvSpPr>
        <p:spPr>
          <a:xfrm>
            <a:off x="5765152" y="6308731"/>
            <a:ext cx="1852174" cy="338554"/>
          </a:xfrm>
          <a:prstGeom prst="rect">
            <a:avLst/>
          </a:prstGeom>
        </p:spPr>
        <p:txBody>
          <a:bodyPr wrap="none">
            <a:spAutoFit/>
          </a:bodyPr>
          <a:lstStyle/>
          <a:p>
            <a:r>
              <a:rPr lang="en-US" sz="1600" b="1" dirty="0">
                <a:latin typeface="Arial" panose="020B0604020202020204" pitchFamily="34" charset="0"/>
              </a:rPr>
              <a:t>(VCAA 2015 Q62)</a:t>
            </a:r>
          </a:p>
        </p:txBody>
      </p:sp>
    </p:spTree>
    <p:extLst>
      <p:ext uri="{BB962C8B-B14F-4D97-AF65-F5344CB8AC3E}">
        <p14:creationId xmlns:p14="http://schemas.microsoft.com/office/powerpoint/2010/main" val="2971418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192811" y="274638"/>
            <a:ext cx="8389589" cy="1143000"/>
          </a:xfrm>
        </p:spPr>
        <p:txBody>
          <a:bodyPr>
            <a:normAutofit/>
          </a:bodyPr>
          <a:lstStyle/>
          <a:p>
            <a:r>
              <a:rPr lang="en-US" sz="3600" dirty="0"/>
              <a:t>Multiple choice - Response</a:t>
            </a:r>
          </a:p>
        </p:txBody>
      </p:sp>
      <p:sp>
        <p:nvSpPr>
          <p:cNvPr id="7" name="Content Placeholder 2"/>
          <p:cNvSpPr>
            <a:spLocks noGrp="1"/>
          </p:cNvSpPr>
          <p:nvPr>
            <p:ph idx="1"/>
          </p:nvPr>
        </p:nvSpPr>
        <p:spPr>
          <a:xfrm>
            <a:off x="3192810" y="1468816"/>
            <a:ext cx="8302504" cy="4525963"/>
          </a:xfrm>
        </p:spPr>
        <p:txBody>
          <a:bodyPr>
            <a:noAutofit/>
          </a:bodyPr>
          <a:lstStyle/>
          <a:p>
            <a:pPr marL="0" indent="0">
              <a:buNone/>
            </a:pPr>
            <a:r>
              <a:rPr lang="en-US" sz="1600" dirty="0"/>
              <a:t>As part of an experiment, a psychologist records the number of correct responses on a memory test. He records the following scores: 11, 15, 17, 24, 19, 28, 27, 28, 15, 15, 15, 19, 16 </a:t>
            </a:r>
          </a:p>
          <a:p>
            <a:pPr marL="0" indent="0">
              <a:buNone/>
            </a:pPr>
            <a:endParaRPr lang="en-US" sz="1600" dirty="0"/>
          </a:p>
          <a:p>
            <a:pPr marL="0" indent="0">
              <a:lnSpc>
                <a:spcPct val="150000"/>
              </a:lnSpc>
              <a:buNone/>
            </a:pPr>
            <a:r>
              <a:rPr lang="en-US" sz="1600" dirty="0"/>
              <a:t>The median for this set of data is </a:t>
            </a:r>
          </a:p>
          <a:p>
            <a:pPr marL="0" indent="0">
              <a:lnSpc>
                <a:spcPct val="150000"/>
              </a:lnSpc>
              <a:buNone/>
            </a:pPr>
            <a:r>
              <a:rPr lang="en-US" sz="1600" dirty="0"/>
              <a:t>A. 15</a:t>
            </a:r>
            <a:br>
              <a:rPr lang="en-US" sz="1600" dirty="0"/>
            </a:br>
            <a:r>
              <a:rPr lang="en-US" sz="1600" b="1" dirty="0">
                <a:solidFill>
                  <a:srgbClr val="448ABF"/>
                </a:solidFill>
              </a:rPr>
              <a:t>B. 17</a:t>
            </a:r>
            <a:r>
              <a:rPr lang="en-US" sz="1600" dirty="0"/>
              <a:t/>
            </a:r>
            <a:br>
              <a:rPr lang="en-US" sz="1600" dirty="0"/>
            </a:br>
            <a:r>
              <a:rPr lang="en-US" sz="1600" dirty="0"/>
              <a:t>C. 18 </a:t>
            </a:r>
          </a:p>
          <a:p>
            <a:pPr marL="0" indent="0">
              <a:lnSpc>
                <a:spcPct val="150000"/>
              </a:lnSpc>
              <a:buNone/>
            </a:pPr>
            <a:r>
              <a:rPr lang="en-US" sz="1600" dirty="0"/>
              <a:t>D. 19 </a:t>
            </a:r>
          </a:p>
        </p:txBody>
      </p:sp>
      <p:sp>
        <p:nvSpPr>
          <p:cNvPr id="8" name="Rectangle 7"/>
          <p:cNvSpPr/>
          <p:nvPr/>
        </p:nvSpPr>
        <p:spPr>
          <a:xfrm>
            <a:off x="5765152" y="6308731"/>
            <a:ext cx="1852174" cy="338554"/>
          </a:xfrm>
          <a:prstGeom prst="rect">
            <a:avLst/>
          </a:prstGeom>
        </p:spPr>
        <p:txBody>
          <a:bodyPr wrap="none">
            <a:spAutoFit/>
          </a:bodyPr>
          <a:lstStyle/>
          <a:p>
            <a:r>
              <a:rPr lang="en-US" sz="1600" b="1" dirty="0">
                <a:latin typeface="Arial" panose="020B0604020202020204" pitchFamily="34" charset="0"/>
              </a:rPr>
              <a:t>(VCAA 2015 Q62)</a:t>
            </a:r>
          </a:p>
        </p:txBody>
      </p:sp>
    </p:spTree>
    <p:extLst>
      <p:ext uri="{BB962C8B-B14F-4D97-AF65-F5344CB8AC3E}">
        <p14:creationId xmlns:p14="http://schemas.microsoft.com/office/powerpoint/2010/main" val="652867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81239" y="4202304"/>
            <a:ext cx="8231248" cy="1815882"/>
          </a:xfrm>
          <a:prstGeom prst="rect">
            <a:avLst/>
          </a:prstGeom>
        </p:spPr>
        <p:txBody>
          <a:bodyPr wrap="square" lIns="91440" tIns="45720" rIns="91440" bIns="45720">
            <a:spAutoFit/>
          </a:bodyPr>
          <a:lstStyle/>
          <a:p>
            <a:r>
              <a:rPr lang="en-US" sz="1600" b="1" dirty="0">
                <a:solidFill>
                  <a:prstClr val="black">
                    <a:lumMod val="95000"/>
                    <a:lumOff val="5000"/>
                  </a:prstClr>
                </a:solidFill>
                <a:latin typeface="Arial" panose="020B0604020202020204" pitchFamily="34" charset="0"/>
              </a:rPr>
              <a:t>Study design dot point</a:t>
            </a:r>
          </a:p>
          <a:p>
            <a:pPr marL="342900" indent="-342900">
              <a:buFont typeface="Arial"/>
              <a:buChar char="•"/>
            </a:pPr>
            <a:r>
              <a:rPr lang="en-US" sz="1600" dirty="0">
                <a:solidFill>
                  <a:prstClr val="black"/>
                </a:solidFill>
                <a:latin typeface="Arial" panose="020B0604020202020204" pitchFamily="34" charset="0"/>
              </a:rPr>
              <a:t>systematically generate, collect, record and </a:t>
            </a:r>
            <a:r>
              <a:rPr lang="en-US" sz="1600" dirty="0" err="1">
                <a:solidFill>
                  <a:prstClr val="black"/>
                </a:solidFill>
                <a:latin typeface="Arial" panose="020B0604020202020204" pitchFamily="34" charset="0"/>
              </a:rPr>
              <a:t>summarise</a:t>
            </a:r>
            <a:r>
              <a:rPr lang="en-US" sz="1600" dirty="0">
                <a:solidFill>
                  <a:prstClr val="black"/>
                </a:solidFill>
                <a:latin typeface="Arial" panose="020B0604020202020204" pitchFamily="34" charset="0"/>
              </a:rPr>
              <a:t> both qualitative and quantitative data  </a:t>
            </a:r>
          </a:p>
          <a:p>
            <a:pPr marL="342900" indent="-342900">
              <a:buFont typeface="Arial"/>
              <a:buChar char="•"/>
            </a:pPr>
            <a:r>
              <a:rPr lang="en-US" sz="1600" dirty="0">
                <a:solidFill>
                  <a:prstClr val="black"/>
                </a:solidFill>
                <a:latin typeface="Arial" panose="020B0604020202020204" pitchFamily="34" charset="0"/>
              </a:rPr>
              <a:t>process quantitative data using appropriate mathematical relationships and units </a:t>
            </a:r>
          </a:p>
          <a:p>
            <a:pPr marL="342900" indent="-342900">
              <a:buFont typeface="Arial"/>
              <a:buChar char="•"/>
            </a:pPr>
            <a:r>
              <a:rPr lang="en-US" sz="1600" dirty="0" err="1">
                <a:solidFill>
                  <a:prstClr val="black"/>
                </a:solidFill>
                <a:latin typeface="Arial" panose="020B0604020202020204" pitchFamily="34" charset="0"/>
              </a:rPr>
              <a:t>organise</a:t>
            </a:r>
            <a:r>
              <a:rPr lang="en-US" sz="1600" dirty="0">
                <a:solidFill>
                  <a:prstClr val="black"/>
                </a:solidFill>
                <a:latin typeface="Arial" panose="020B0604020202020204" pitchFamily="34" charset="0"/>
              </a:rPr>
              <a:t>, present and interpret data using tables, bar charts, line graphs, percentages, calculations of mean as a measure of central tendency and understanding of standard deviation as a measure of variation around the mean</a:t>
            </a:r>
          </a:p>
        </p:txBody>
      </p:sp>
      <p:sp>
        <p:nvSpPr>
          <p:cNvPr id="4" name="TextBox 3"/>
          <p:cNvSpPr txBox="1"/>
          <p:nvPr/>
        </p:nvSpPr>
        <p:spPr>
          <a:xfrm>
            <a:off x="3164238" y="1398223"/>
            <a:ext cx="8922986" cy="2554545"/>
          </a:xfrm>
          <a:prstGeom prst="rect">
            <a:avLst/>
          </a:prstGeom>
          <a:noFill/>
        </p:spPr>
        <p:txBody>
          <a:bodyPr wrap="square" lIns="91440" tIns="45720" rIns="91440" bIns="45720" rtlCol="0">
            <a:spAutoFit/>
          </a:bodyPr>
          <a:lstStyle/>
          <a:p>
            <a:pPr defTabSz="609555"/>
            <a:r>
              <a:rPr lang="en-US" sz="8000" cap="all" dirty="0">
                <a:solidFill>
                  <a:srgbClr val="EE7860"/>
                </a:solidFill>
                <a:latin typeface="Impact" panose="020B0806030902050204" pitchFamily="34" charset="0"/>
                <a:cs typeface="Gotham Condensed Bold" pitchFamily="50" charset="0"/>
                <a:sym typeface="Arial"/>
                <a:rtl val="0"/>
              </a:rPr>
              <a:t>Qualitative / quantitative data</a:t>
            </a:r>
          </a:p>
        </p:txBody>
      </p:sp>
      <p:sp>
        <p:nvSpPr>
          <p:cNvPr id="2" name="Rectangle 1"/>
          <p:cNvSpPr/>
          <p:nvPr/>
        </p:nvSpPr>
        <p:spPr>
          <a:xfrm>
            <a:off x="3216564" y="610534"/>
            <a:ext cx="2174313" cy="446276"/>
          </a:xfrm>
          <a:prstGeom prst="rect">
            <a:avLst/>
          </a:prstGeom>
        </p:spPr>
        <p:txBody>
          <a:bodyPr wrap="none" lIns="91440" tIns="45720" rIns="91440" bIns="45720">
            <a:spAutoFit/>
          </a:bodyPr>
          <a:lstStyle/>
          <a:p>
            <a:pPr defTabSz="609555"/>
            <a:r>
              <a:rPr lang="en-US" sz="2300" dirty="0">
                <a:solidFill>
                  <a:srgbClr val="2B3439"/>
                </a:solidFill>
                <a:latin typeface="Impact" panose="020B0806030902050204" pitchFamily="34" charset="0"/>
                <a:cs typeface="Gotham Condensed Bold" pitchFamily="50" charset="0"/>
                <a:sym typeface="Arial"/>
                <a:rtl val="0"/>
              </a:rPr>
              <a:t>VCE PSYCHOLOGY</a:t>
            </a:r>
          </a:p>
        </p:txBody>
      </p:sp>
    </p:spTree>
    <p:extLst>
      <p:ext uri="{BB962C8B-B14F-4D97-AF65-F5344CB8AC3E}">
        <p14:creationId xmlns:p14="http://schemas.microsoft.com/office/powerpoint/2010/main" val="4194284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192810" y="1469578"/>
            <a:ext cx="8389589" cy="4525963"/>
          </a:xfrm>
        </p:spPr>
        <p:txBody>
          <a:bodyPr>
            <a:noAutofit/>
          </a:bodyPr>
          <a:lstStyle/>
          <a:p>
            <a:pPr marL="0" indent="0">
              <a:buNone/>
            </a:pPr>
            <a:r>
              <a:rPr lang="en-US" sz="1600" dirty="0"/>
              <a:t>What sort of data uses numerical or categorical data? </a:t>
            </a:r>
          </a:p>
        </p:txBody>
      </p:sp>
      <p:sp>
        <p:nvSpPr>
          <p:cNvPr id="5" name="Title 1"/>
          <p:cNvSpPr>
            <a:spLocks noGrp="1"/>
          </p:cNvSpPr>
          <p:nvPr>
            <p:ph type="title"/>
          </p:nvPr>
        </p:nvSpPr>
        <p:spPr>
          <a:xfrm>
            <a:off x="3192811" y="274638"/>
            <a:ext cx="8389589" cy="1143000"/>
          </a:xfrm>
        </p:spPr>
        <p:txBody>
          <a:bodyPr>
            <a:normAutofit/>
          </a:bodyPr>
          <a:lstStyle/>
          <a:p>
            <a:r>
              <a:rPr lang="en-US" dirty="0"/>
              <a:t>Fast five – Question 1</a:t>
            </a:r>
          </a:p>
        </p:txBody>
      </p:sp>
    </p:spTree>
    <p:extLst>
      <p:ext uri="{BB962C8B-B14F-4D97-AF65-F5344CB8AC3E}">
        <p14:creationId xmlns:p14="http://schemas.microsoft.com/office/powerpoint/2010/main" val="1240434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336" y="2973357"/>
            <a:ext cx="5256274" cy="2956654"/>
          </a:xfrm>
          <a:prstGeom prst="rect">
            <a:avLst/>
          </a:prstGeom>
        </p:spPr>
      </p:pic>
      <p:sp>
        <p:nvSpPr>
          <p:cNvPr id="4" name="Oval Callout 3"/>
          <p:cNvSpPr/>
          <p:nvPr/>
        </p:nvSpPr>
        <p:spPr>
          <a:xfrm>
            <a:off x="7914332" y="546266"/>
            <a:ext cx="3652234" cy="2695698"/>
          </a:xfrm>
          <a:prstGeom prst="wedgeEllipseCallout">
            <a:avLst>
              <a:gd name="adj1" fmla="val -55072"/>
              <a:gd name="adj2" fmla="val 71986"/>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 name="TextBox 4"/>
          <p:cNvSpPr txBox="1"/>
          <p:nvPr/>
        </p:nvSpPr>
        <p:spPr>
          <a:xfrm>
            <a:off x="8465509" y="1386283"/>
            <a:ext cx="2549880" cy="1015663"/>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rPr>
              <a:t>73.6% of all statistics are made up</a:t>
            </a:r>
          </a:p>
        </p:txBody>
      </p:sp>
      <p:sp>
        <p:nvSpPr>
          <p:cNvPr id="9" name="Rectangle 8"/>
          <p:cNvSpPr/>
          <p:nvPr/>
        </p:nvSpPr>
        <p:spPr>
          <a:xfrm>
            <a:off x="3216233" y="6190174"/>
            <a:ext cx="4572000" cy="215444"/>
          </a:xfrm>
          <a:prstGeom prst="rect">
            <a:avLst/>
          </a:prstGeom>
        </p:spPr>
        <p:txBody>
          <a:bodyPr>
            <a:spAutoFit/>
          </a:bodyPr>
          <a:lstStyle/>
          <a:p>
            <a:r>
              <a:rPr lang="en-US" sz="800" dirty="0">
                <a:latin typeface="Arial" panose="020B0604020202020204" pitchFamily="34" charset="0"/>
              </a:rPr>
              <a:t>Source: </a:t>
            </a:r>
            <a:r>
              <a:rPr lang="en-US" sz="800" dirty="0" err="1">
                <a:latin typeface="Arial" panose="020B0604020202020204" pitchFamily="34" charset="0"/>
              </a:rPr>
              <a:t>Pixabay</a:t>
            </a:r>
            <a:endParaRPr lang="en-US" sz="800" dirty="0">
              <a:latin typeface="Arial" panose="020B0604020202020204" pitchFamily="34" charset="0"/>
            </a:endParaRPr>
          </a:p>
        </p:txBody>
      </p:sp>
    </p:spTree>
    <p:extLst>
      <p:ext uri="{BB962C8B-B14F-4D97-AF65-F5344CB8AC3E}">
        <p14:creationId xmlns:p14="http://schemas.microsoft.com/office/powerpoint/2010/main" val="789257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192810" y="1469578"/>
            <a:ext cx="8389589" cy="4525963"/>
          </a:xfrm>
        </p:spPr>
        <p:txBody>
          <a:bodyPr>
            <a:noAutofit/>
          </a:bodyPr>
          <a:lstStyle/>
          <a:p>
            <a:pPr marL="0" indent="0">
              <a:buNone/>
            </a:pPr>
            <a:r>
              <a:rPr lang="en-US" sz="1600" dirty="0"/>
              <a:t>What sort of data uses numerical or categorical data? </a:t>
            </a:r>
          </a:p>
          <a:p>
            <a:pPr marL="0" indent="0">
              <a:buNone/>
            </a:pPr>
            <a:endParaRPr lang="en-US" sz="1600" b="1" dirty="0">
              <a:solidFill>
                <a:srgbClr val="448ABF"/>
              </a:solidFill>
            </a:endParaRPr>
          </a:p>
          <a:p>
            <a:pPr marL="0" indent="0">
              <a:buNone/>
            </a:pPr>
            <a:r>
              <a:rPr lang="en-US" sz="1600" b="1" dirty="0">
                <a:solidFill>
                  <a:srgbClr val="448ABF"/>
                </a:solidFill>
              </a:rPr>
              <a:t>Answer:</a:t>
            </a:r>
          </a:p>
          <a:p>
            <a:pPr marL="0" indent="0">
              <a:buNone/>
            </a:pPr>
            <a:endParaRPr lang="en-US" sz="1600" dirty="0"/>
          </a:p>
          <a:p>
            <a:pPr marL="0" indent="0">
              <a:buNone/>
            </a:pPr>
            <a:r>
              <a:rPr lang="en-US" sz="1600" dirty="0"/>
              <a:t>Quantitative</a:t>
            </a:r>
          </a:p>
        </p:txBody>
      </p:sp>
      <p:sp>
        <p:nvSpPr>
          <p:cNvPr id="5" name="Title 1"/>
          <p:cNvSpPr>
            <a:spLocks noGrp="1"/>
          </p:cNvSpPr>
          <p:nvPr>
            <p:ph type="title"/>
          </p:nvPr>
        </p:nvSpPr>
        <p:spPr>
          <a:xfrm>
            <a:off x="3192811" y="274638"/>
            <a:ext cx="8389589" cy="1143000"/>
          </a:xfrm>
        </p:spPr>
        <p:txBody>
          <a:bodyPr>
            <a:normAutofit/>
          </a:bodyPr>
          <a:lstStyle/>
          <a:p>
            <a:r>
              <a:rPr lang="en-US" dirty="0"/>
              <a:t>Fast five – Question 1 </a:t>
            </a:r>
            <a:r>
              <a:rPr lang="en-US" dirty="0">
                <a:solidFill>
                  <a:srgbClr val="BFBFBF"/>
                </a:solidFill>
              </a:rPr>
              <a:t>(Answer)</a:t>
            </a:r>
            <a:endParaRPr lang="en-US" dirty="0"/>
          </a:p>
        </p:txBody>
      </p:sp>
    </p:spTree>
    <p:extLst>
      <p:ext uri="{BB962C8B-B14F-4D97-AF65-F5344CB8AC3E}">
        <p14:creationId xmlns:p14="http://schemas.microsoft.com/office/powerpoint/2010/main" val="3756548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192810" y="1469578"/>
            <a:ext cx="8389589" cy="4525963"/>
          </a:xfrm>
        </p:spPr>
        <p:txBody>
          <a:bodyPr>
            <a:noAutofit/>
          </a:bodyPr>
          <a:lstStyle/>
          <a:p>
            <a:pPr marL="0" indent="0">
              <a:buNone/>
            </a:pPr>
            <a:r>
              <a:rPr lang="en-US" sz="1600" dirty="0"/>
              <a:t>Statistics that describe, </a:t>
            </a:r>
            <a:r>
              <a:rPr lang="en-US" sz="1600" dirty="0" err="1"/>
              <a:t>organise</a:t>
            </a:r>
            <a:r>
              <a:rPr lang="en-US" sz="1600" dirty="0"/>
              <a:t> and </a:t>
            </a:r>
            <a:r>
              <a:rPr lang="en-US" sz="1600" dirty="0" err="1"/>
              <a:t>summarise</a:t>
            </a:r>
            <a:r>
              <a:rPr lang="en-US" sz="1600" dirty="0"/>
              <a:t> data are known as what? Descriptive</a:t>
            </a:r>
          </a:p>
        </p:txBody>
      </p:sp>
      <p:sp>
        <p:nvSpPr>
          <p:cNvPr id="5" name="Title 1"/>
          <p:cNvSpPr>
            <a:spLocks noGrp="1"/>
          </p:cNvSpPr>
          <p:nvPr>
            <p:ph type="title"/>
          </p:nvPr>
        </p:nvSpPr>
        <p:spPr>
          <a:xfrm>
            <a:off x="3192811" y="274638"/>
            <a:ext cx="8389589" cy="1143000"/>
          </a:xfrm>
        </p:spPr>
        <p:txBody>
          <a:bodyPr>
            <a:normAutofit/>
          </a:bodyPr>
          <a:lstStyle/>
          <a:p>
            <a:r>
              <a:rPr lang="en-US" dirty="0"/>
              <a:t>Fast five – Question 2</a:t>
            </a:r>
          </a:p>
        </p:txBody>
      </p:sp>
    </p:spTree>
    <p:extLst>
      <p:ext uri="{BB962C8B-B14F-4D97-AF65-F5344CB8AC3E}">
        <p14:creationId xmlns:p14="http://schemas.microsoft.com/office/powerpoint/2010/main" val="1285918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192810" y="1469578"/>
            <a:ext cx="8389589" cy="4525963"/>
          </a:xfrm>
        </p:spPr>
        <p:txBody>
          <a:bodyPr>
            <a:noAutofit/>
          </a:bodyPr>
          <a:lstStyle/>
          <a:p>
            <a:pPr marL="0" indent="0">
              <a:buNone/>
            </a:pPr>
            <a:r>
              <a:rPr lang="en-US" sz="1600" dirty="0"/>
              <a:t>Statistics that describe, </a:t>
            </a:r>
            <a:r>
              <a:rPr lang="en-US" sz="1600" dirty="0" err="1"/>
              <a:t>organise</a:t>
            </a:r>
            <a:r>
              <a:rPr lang="en-US" sz="1600" dirty="0"/>
              <a:t> and </a:t>
            </a:r>
            <a:r>
              <a:rPr lang="en-US" sz="1600" dirty="0" err="1"/>
              <a:t>summarise</a:t>
            </a:r>
            <a:r>
              <a:rPr lang="en-US" sz="1600" dirty="0"/>
              <a:t> data are known as what? </a:t>
            </a:r>
          </a:p>
          <a:p>
            <a:pPr marL="0" indent="0">
              <a:buNone/>
            </a:pPr>
            <a:endParaRPr lang="en-US" sz="1600" b="1" dirty="0">
              <a:solidFill>
                <a:srgbClr val="448ABF"/>
              </a:solidFill>
            </a:endParaRPr>
          </a:p>
          <a:p>
            <a:pPr marL="0" indent="0">
              <a:buNone/>
            </a:pPr>
            <a:r>
              <a:rPr lang="en-US" sz="1600" b="1" dirty="0">
                <a:solidFill>
                  <a:srgbClr val="448ABF"/>
                </a:solidFill>
              </a:rPr>
              <a:t>Answer:</a:t>
            </a:r>
          </a:p>
          <a:p>
            <a:pPr marL="0" indent="0">
              <a:buNone/>
            </a:pPr>
            <a:endParaRPr lang="en-US" sz="1600" dirty="0"/>
          </a:p>
          <a:p>
            <a:pPr marL="0" indent="0">
              <a:buNone/>
            </a:pPr>
            <a:r>
              <a:rPr lang="en-US" sz="1600" dirty="0"/>
              <a:t>Descriptive</a:t>
            </a:r>
          </a:p>
        </p:txBody>
      </p:sp>
      <p:sp>
        <p:nvSpPr>
          <p:cNvPr id="5" name="Title 1"/>
          <p:cNvSpPr>
            <a:spLocks noGrp="1"/>
          </p:cNvSpPr>
          <p:nvPr>
            <p:ph type="title"/>
          </p:nvPr>
        </p:nvSpPr>
        <p:spPr>
          <a:xfrm>
            <a:off x="3192811" y="274638"/>
            <a:ext cx="8389589" cy="1143000"/>
          </a:xfrm>
        </p:spPr>
        <p:txBody>
          <a:bodyPr>
            <a:normAutofit/>
          </a:bodyPr>
          <a:lstStyle/>
          <a:p>
            <a:r>
              <a:rPr lang="en-US" dirty="0"/>
              <a:t>Fast five – Question 2 </a:t>
            </a:r>
            <a:r>
              <a:rPr lang="en-US" dirty="0">
                <a:solidFill>
                  <a:srgbClr val="BFBFBF"/>
                </a:solidFill>
              </a:rPr>
              <a:t>(Answer)</a:t>
            </a:r>
            <a:endParaRPr lang="en-US" dirty="0"/>
          </a:p>
        </p:txBody>
      </p:sp>
    </p:spTree>
    <p:extLst>
      <p:ext uri="{BB962C8B-B14F-4D97-AF65-F5344CB8AC3E}">
        <p14:creationId xmlns:p14="http://schemas.microsoft.com/office/powerpoint/2010/main" val="1330940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192810" y="1469578"/>
            <a:ext cx="8389589" cy="4525963"/>
          </a:xfrm>
        </p:spPr>
        <p:txBody>
          <a:bodyPr>
            <a:noAutofit/>
          </a:bodyPr>
          <a:lstStyle/>
          <a:p>
            <a:pPr marL="0" indent="0">
              <a:buNone/>
            </a:pPr>
            <a:r>
              <a:rPr lang="en-US" sz="1600" dirty="0"/>
              <a:t>The most frequently occurring number in a data set is known as what? Mode</a:t>
            </a:r>
          </a:p>
        </p:txBody>
      </p:sp>
      <p:sp>
        <p:nvSpPr>
          <p:cNvPr id="5" name="Title 1"/>
          <p:cNvSpPr>
            <a:spLocks noGrp="1"/>
          </p:cNvSpPr>
          <p:nvPr>
            <p:ph type="title"/>
          </p:nvPr>
        </p:nvSpPr>
        <p:spPr>
          <a:xfrm>
            <a:off x="3192811" y="274638"/>
            <a:ext cx="8389589" cy="1143000"/>
          </a:xfrm>
        </p:spPr>
        <p:txBody>
          <a:bodyPr>
            <a:normAutofit/>
          </a:bodyPr>
          <a:lstStyle/>
          <a:p>
            <a:r>
              <a:rPr lang="en-US" dirty="0"/>
              <a:t>Fast five – Question 3</a:t>
            </a:r>
          </a:p>
        </p:txBody>
      </p:sp>
    </p:spTree>
    <p:extLst>
      <p:ext uri="{BB962C8B-B14F-4D97-AF65-F5344CB8AC3E}">
        <p14:creationId xmlns:p14="http://schemas.microsoft.com/office/powerpoint/2010/main" val="716281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192810" y="1469578"/>
            <a:ext cx="8389589" cy="4525963"/>
          </a:xfrm>
        </p:spPr>
        <p:txBody>
          <a:bodyPr>
            <a:noAutofit/>
          </a:bodyPr>
          <a:lstStyle/>
          <a:p>
            <a:pPr marL="0" indent="0">
              <a:buNone/>
            </a:pPr>
            <a:r>
              <a:rPr lang="en-US" sz="1600" dirty="0"/>
              <a:t>The most frequently occurring number in a data set is known as what? </a:t>
            </a:r>
          </a:p>
          <a:p>
            <a:pPr marL="0" indent="0">
              <a:buNone/>
            </a:pPr>
            <a:endParaRPr lang="en-US" sz="1600" b="1" dirty="0">
              <a:solidFill>
                <a:srgbClr val="448ABF"/>
              </a:solidFill>
            </a:endParaRPr>
          </a:p>
          <a:p>
            <a:pPr marL="0" indent="0">
              <a:buNone/>
            </a:pPr>
            <a:r>
              <a:rPr lang="en-US" sz="1600" b="1" dirty="0">
                <a:solidFill>
                  <a:srgbClr val="448ABF"/>
                </a:solidFill>
              </a:rPr>
              <a:t>Answer:</a:t>
            </a:r>
          </a:p>
          <a:p>
            <a:pPr marL="0" indent="0">
              <a:buNone/>
            </a:pPr>
            <a:endParaRPr lang="en-US" sz="1600" dirty="0"/>
          </a:p>
          <a:p>
            <a:pPr marL="0" indent="0">
              <a:buNone/>
            </a:pPr>
            <a:r>
              <a:rPr lang="en-US" sz="1600" dirty="0"/>
              <a:t>Mode</a:t>
            </a:r>
          </a:p>
        </p:txBody>
      </p:sp>
      <p:sp>
        <p:nvSpPr>
          <p:cNvPr id="5" name="Title 1"/>
          <p:cNvSpPr>
            <a:spLocks noGrp="1"/>
          </p:cNvSpPr>
          <p:nvPr>
            <p:ph type="title"/>
          </p:nvPr>
        </p:nvSpPr>
        <p:spPr>
          <a:xfrm>
            <a:off x="3192811" y="274638"/>
            <a:ext cx="8389589" cy="1143000"/>
          </a:xfrm>
        </p:spPr>
        <p:txBody>
          <a:bodyPr>
            <a:normAutofit/>
          </a:bodyPr>
          <a:lstStyle/>
          <a:p>
            <a:r>
              <a:rPr lang="en-US" dirty="0"/>
              <a:t>Fast five – Question 3 </a:t>
            </a:r>
            <a:r>
              <a:rPr lang="en-US" dirty="0">
                <a:solidFill>
                  <a:srgbClr val="BFBFBF"/>
                </a:solidFill>
              </a:rPr>
              <a:t>(Answer)</a:t>
            </a:r>
            <a:endParaRPr lang="en-US" dirty="0"/>
          </a:p>
        </p:txBody>
      </p:sp>
    </p:spTree>
    <p:extLst>
      <p:ext uri="{BB962C8B-B14F-4D97-AF65-F5344CB8AC3E}">
        <p14:creationId xmlns:p14="http://schemas.microsoft.com/office/powerpoint/2010/main" val="1703436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192810" y="1469578"/>
            <a:ext cx="8389589" cy="4525963"/>
          </a:xfrm>
        </p:spPr>
        <p:txBody>
          <a:bodyPr>
            <a:noAutofit/>
          </a:bodyPr>
          <a:lstStyle/>
          <a:p>
            <a:pPr marL="0" indent="0">
              <a:buNone/>
            </a:pPr>
            <a:r>
              <a:rPr lang="en-US" sz="1600" dirty="0"/>
              <a:t>The mean and median are both measures of what? Central tendency</a:t>
            </a:r>
          </a:p>
        </p:txBody>
      </p:sp>
      <p:sp>
        <p:nvSpPr>
          <p:cNvPr id="5" name="Title 1"/>
          <p:cNvSpPr>
            <a:spLocks noGrp="1"/>
          </p:cNvSpPr>
          <p:nvPr>
            <p:ph type="title"/>
          </p:nvPr>
        </p:nvSpPr>
        <p:spPr>
          <a:xfrm>
            <a:off x="3192811" y="274638"/>
            <a:ext cx="8389589" cy="1143000"/>
          </a:xfrm>
        </p:spPr>
        <p:txBody>
          <a:bodyPr>
            <a:normAutofit/>
          </a:bodyPr>
          <a:lstStyle/>
          <a:p>
            <a:r>
              <a:rPr lang="en-US" dirty="0"/>
              <a:t>Fast five – Question 4</a:t>
            </a:r>
          </a:p>
        </p:txBody>
      </p:sp>
    </p:spTree>
    <p:extLst>
      <p:ext uri="{BB962C8B-B14F-4D97-AF65-F5344CB8AC3E}">
        <p14:creationId xmlns:p14="http://schemas.microsoft.com/office/powerpoint/2010/main" val="1366609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192810" y="1469578"/>
            <a:ext cx="8389589" cy="4525963"/>
          </a:xfrm>
        </p:spPr>
        <p:txBody>
          <a:bodyPr>
            <a:noAutofit/>
          </a:bodyPr>
          <a:lstStyle/>
          <a:p>
            <a:pPr marL="0" indent="0">
              <a:buNone/>
            </a:pPr>
            <a:r>
              <a:rPr lang="en-US" sz="1600" dirty="0"/>
              <a:t>The mean and median are both measures of what? </a:t>
            </a:r>
          </a:p>
          <a:p>
            <a:pPr marL="0" indent="0">
              <a:buNone/>
            </a:pPr>
            <a:endParaRPr lang="en-US" sz="1600" b="1" dirty="0">
              <a:solidFill>
                <a:srgbClr val="448ABF"/>
              </a:solidFill>
            </a:endParaRPr>
          </a:p>
          <a:p>
            <a:pPr marL="0" indent="0">
              <a:buNone/>
            </a:pPr>
            <a:r>
              <a:rPr lang="en-US" sz="1600" b="1" dirty="0">
                <a:solidFill>
                  <a:srgbClr val="448ABF"/>
                </a:solidFill>
              </a:rPr>
              <a:t>Answer:</a:t>
            </a:r>
          </a:p>
          <a:p>
            <a:pPr marL="0" indent="0">
              <a:buNone/>
            </a:pPr>
            <a:endParaRPr lang="en-US" sz="1600" dirty="0"/>
          </a:p>
          <a:p>
            <a:pPr marL="0" indent="0">
              <a:buNone/>
            </a:pPr>
            <a:r>
              <a:rPr lang="en-US" sz="1600" dirty="0"/>
              <a:t>Central tendency</a:t>
            </a:r>
          </a:p>
        </p:txBody>
      </p:sp>
      <p:sp>
        <p:nvSpPr>
          <p:cNvPr id="5" name="Title 1"/>
          <p:cNvSpPr>
            <a:spLocks noGrp="1"/>
          </p:cNvSpPr>
          <p:nvPr>
            <p:ph type="title"/>
          </p:nvPr>
        </p:nvSpPr>
        <p:spPr>
          <a:xfrm>
            <a:off x="3192811" y="274638"/>
            <a:ext cx="8389589" cy="1143000"/>
          </a:xfrm>
        </p:spPr>
        <p:txBody>
          <a:bodyPr>
            <a:normAutofit/>
          </a:bodyPr>
          <a:lstStyle/>
          <a:p>
            <a:r>
              <a:rPr lang="en-US" dirty="0"/>
              <a:t>Fast five – Question 4 </a:t>
            </a:r>
            <a:r>
              <a:rPr lang="en-US" dirty="0">
                <a:solidFill>
                  <a:srgbClr val="BFBFBF"/>
                </a:solidFill>
              </a:rPr>
              <a:t>(Answer)</a:t>
            </a:r>
            <a:endParaRPr lang="en-US" dirty="0"/>
          </a:p>
        </p:txBody>
      </p:sp>
    </p:spTree>
    <p:extLst>
      <p:ext uri="{BB962C8B-B14F-4D97-AF65-F5344CB8AC3E}">
        <p14:creationId xmlns:p14="http://schemas.microsoft.com/office/powerpoint/2010/main" val="1122309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192810" y="1469578"/>
            <a:ext cx="8389589" cy="4525963"/>
          </a:xfrm>
        </p:spPr>
        <p:txBody>
          <a:bodyPr>
            <a:noAutofit/>
          </a:bodyPr>
          <a:lstStyle/>
          <a:p>
            <a:pPr marL="0" indent="0">
              <a:buNone/>
            </a:pPr>
            <a:r>
              <a:rPr lang="en-US" sz="1600" dirty="0"/>
              <a:t>The spread of data surrounding the mean is measured by what? Standard deviation</a:t>
            </a:r>
          </a:p>
          <a:p>
            <a:pPr marL="0" indent="0">
              <a:buNone/>
            </a:pPr>
            <a:endParaRPr lang="en-US" sz="1600" dirty="0"/>
          </a:p>
          <a:p>
            <a:pPr marL="0" indent="0">
              <a:buNone/>
            </a:pPr>
            <a:endParaRPr lang="en-US" sz="1600" dirty="0"/>
          </a:p>
        </p:txBody>
      </p:sp>
      <p:sp>
        <p:nvSpPr>
          <p:cNvPr id="5" name="Title 1"/>
          <p:cNvSpPr>
            <a:spLocks noGrp="1"/>
          </p:cNvSpPr>
          <p:nvPr>
            <p:ph type="title"/>
          </p:nvPr>
        </p:nvSpPr>
        <p:spPr>
          <a:xfrm>
            <a:off x="3192811" y="274638"/>
            <a:ext cx="8389589" cy="1143000"/>
          </a:xfrm>
        </p:spPr>
        <p:txBody>
          <a:bodyPr>
            <a:normAutofit/>
          </a:bodyPr>
          <a:lstStyle/>
          <a:p>
            <a:r>
              <a:rPr lang="en-US" dirty="0"/>
              <a:t>Fast five – Question 5</a:t>
            </a:r>
          </a:p>
        </p:txBody>
      </p:sp>
    </p:spTree>
    <p:extLst>
      <p:ext uri="{BB962C8B-B14F-4D97-AF65-F5344CB8AC3E}">
        <p14:creationId xmlns:p14="http://schemas.microsoft.com/office/powerpoint/2010/main" val="4128187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192810" y="1469578"/>
            <a:ext cx="8389589" cy="4525963"/>
          </a:xfrm>
        </p:spPr>
        <p:txBody>
          <a:bodyPr>
            <a:noAutofit/>
          </a:bodyPr>
          <a:lstStyle/>
          <a:p>
            <a:pPr marL="0" indent="0">
              <a:buNone/>
            </a:pPr>
            <a:r>
              <a:rPr lang="en-US" sz="1600" dirty="0"/>
              <a:t>The spread of data surrounding the mean is measured by what? </a:t>
            </a:r>
          </a:p>
          <a:p>
            <a:pPr marL="0" indent="0">
              <a:buNone/>
            </a:pPr>
            <a:endParaRPr lang="en-US" sz="1600" b="1" dirty="0">
              <a:solidFill>
                <a:srgbClr val="448ABF"/>
              </a:solidFill>
            </a:endParaRPr>
          </a:p>
          <a:p>
            <a:pPr marL="0" indent="0">
              <a:buNone/>
            </a:pPr>
            <a:r>
              <a:rPr lang="en-US" sz="1600" b="1" dirty="0">
                <a:solidFill>
                  <a:srgbClr val="448ABF"/>
                </a:solidFill>
              </a:rPr>
              <a:t>Answer:</a:t>
            </a:r>
          </a:p>
          <a:p>
            <a:pPr marL="0" indent="0">
              <a:buNone/>
            </a:pPr>
            <a:endParaRPr lang="en-US" sz="1600" dirty="0"/>
          </a:p>
          <a:p>
            <a:pPr marL="0" indent="0">
              <a:buNone/>
            </a:pPr>
            <a:r>
              <a:rPr lang="en-US" sz="1600" dirty="0"/>
              <a:t>Standard deviation</a:t>
            </a:r>
          </a:p>
          <a:p>
            <a:pPr marL="0" indent="0">
              <a:buNone/>
            </a:pPr>
            <a:endParaRPr lang="en-US" sz="1600" dirty="0"/>
          </a:p>
          <a:p>
            <a:pPr marL="0" indent="0">
              <a:buNone/>
            </a:pPr>
            <a:endParaRPr lang="en-US" sz="1600" dirty="0"/>
          </a:p>
        </p:txBody>
      </p:sp>
      <p:sp>
        <p:nvSpPr>
          <p:cNvPr id="5" name="Title 1"/>
          <p:cNvSpPr>
            <a:spLocks noGrp="1"/>
          </p:cNvSpPr>
          <p:nvPr>
            <p:ph type="title"/>
          </p:nvPr>
        </p:nvSpPr>
        <p:spPr>
          <a:xfrm>
            <a:off x="3192811" y="274638"/>
            <a:ext cx="8389589" cy="1143000"/>
          </a:xfrm>
        </p:spPr>
        <p:txBody>
          <a:bodyPr>
            <a:normAutofit/>
          </a:bodyPr>
          <a:lstStyle/>
          <a:p>
            <a:r>
              <a:rPr lang="en-US" dirty="0"/>
              <a:t>Fast five – Question 5 </a:t>
            </a:r>
            <a:r>
              <a:rPr lang="en-US" dirty="0">
                <a:solidFill>
                  <a:srgbClr val="BFBFBF"/>
                </a:solidFill>
              </a:rPr>
              <a:t>(Answer)</a:t>
            </a:r>
            <a:endParaRPr lang="en-US" dirty="0"/>
          </a:p>
        </p:txBody>
      </p:sp>
    </p:spTree>
    <p:extLst>
      <p:ext uri="{BB962C8B-B14F-4D97-AF65-F5344CB8AC3E}">
        <p14:creationId xmlns:p14="http://schemas.microsoft.com/office/powerpoint/2010/main" val="2987923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542779" y="5977590"/>
            <a:ext cx="7835137" cy="577081"/>
          </a:xfrm>
          <a:prstGeom prst="rect">
            <a:avLst/>
          </a:prstGeom>
        </p:spPr>
        <p:txBody>
          <a:bodyPr wrap="square">
            <a:spAutoFit/>
          </a:bodyPr>
          <a:lstStyle/>
          <a:p>
            <a:pPr lvl="3" algn="ctr" fontAlgn="base"/>
            <a:r>
              <a:rPr lang="en-AU" sz="1050" dirty="0">
                <a:solidFill>
                  <a:prstClr val="white">
                    <a:lumMod val="50000"/>
                  </a:prstClr>
                </a:solidFill>
                <a:latin typeface="Arial" panose="020B0604020202020204" pitchFamily="34" charset="0"/>
                <a:cs typeface="Whitney Book"/>
              </a:rPr>
              <a:t>We do our best to make these slides comprehensive and up-to-date, however there may be errors. </a:t>
            </a:r>
          </a:p>
          <a:p>
            <a:pPr lvl="3" algn="ctr" fontAlgn="base"/>
            <a:r>
              <a:rPr lang="en-AU" sz="1050" dirty="0">
                <a:solidFill>
                  <a:prstClr val="white">
                    <a:lumMod val="50000"/>
                  </a:prstClr>
                </a:solidFill>
                <a:latin typeface="Arial" panose="020B0604020202020204" pitchFamily="34" charset="0"/>
                <a:cs typeface="Whitney Book"/>
              </a:rPr>
              <a:t>We'd appreciate it if you pointed these out to us!</a:t>
            </a:r>
          </a:p>
          <a:p>
            <a:pPr algn="ctr"/>
            <a:endParaRPr lang="en-AU" sz="1050" dirty="0">
              <a:solidFill>
                <a:prstClr val="white">
                  <a:lumMod val="50000"/>
                </a:prstClr>
              </a:solidFill>
              <a:latin typeface="Arial" panose="020B0604020202020204" pitchFamily="34" charset="0"/>
              <a:cs typeface="Whitney Book"/>
            </a:endParaRPr>
          </a:p>
        </p:txBody>
      </p:sp>
      <p:sp>
        <p:nvSpPr>
          <p:cNvPr id="6" name="Rectangle 5"/>
          <p:cNvSpPr/>
          <p:nvPr/>
        </p:nvSpPr>
        <p:spPr>
          <a:xfrm>
            <a:off x="2257531" y="2473943"/>
            <a:ext cx="7676937" cy="1815882"/>
          </a:xfrm>
          <a:prstGeom prst="rect">
            <a:avLst/>
          </a:prstGeom>
        </p:spPr>
        <p:txBody>
          <a:bodyPr wrap="square">
            <a:spAutoFit/>
          </a:bodyPr>
          <a:lstStyle/>
          <a:p>
            <a:pPr algn="ctr"/>
            <a:r>
              <a:rPr lang="en-AU" sz="1600" dirty="0">
                <a:solidFill>
                  <a:prstClr val="black"/>
                </a:solidFill>
                <a:latin typeface="Arial" panose="020B0604020202020204" pitchFamily="34" charset="0"/>
              </a:rPr>
              <a:t>The copyright in substantial portions of this material is owned by the Victorian Curriculum and Assessment Authority. Used with permission. The VCAA does not endorse this product and makes no warranties regarding the correctness or accuracy of its content. To the extent permitted by law, the VCAA excludes all liability for any loss or damage suffered or incurred as a result of accessing, using or relying on the content. Current and past VCAA exams and related content can be accessed directly at </a:t>
            </a:r>
            <a:r>
              <a:rPr lang="en-AU" sz="1600" dirty="0">
                <a:solidFill>
                  <a:prstClr val="black"/>
                </a:solidFill>
                <a:latin typeface="Arial" panose="020B0604020202020204" pitchFamily="34" charset="0"/>
                <a:hlinkClick r:id="rId2"/>
              </a:rPr>
              <a:t>www.vcaa.vic.edu.au</a:t>
            </a:r>
            <a:endParaRPr lang="en-AU" sz="1600" dirty="0">
              <a:solidFill>
                <a:prstClr val="black"/>
              </a:solidFill>
              <a:latin typeface="Arial" panose="020B0604020202020204" pitchFamily="34" charset="0"/>
            </a:endParaRPr>
          </a:p>
        </p:txBody>
      </p:sp>
      <p:pic>
        <p:nvPicPr>
          <p:cNvPr id="7" name="Picture 4" descr="C:\Users\ToD Recoding Laptop\Desktop\stock assets\Logo_Edrolo_Trans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2568181"/>
            <a:ext cx="5715000" cy="17216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50878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2810" y="274638"/>
            <a:ext cx="8389589" cy="1143000"/>
          </a:xfrm>
        </p:spPr>
        <p:txBody>
          <a:bodyPr/>
          <a:lstStyle/>
          <a:p>
            <a:r>
              <a:rPr lang="en-AU" dirty="0"/>
              <a:t>Data</a:t>
            </a:r>
          </a:p>
        </p:txBody>
      </p:sp>
      <p:sp>
        <p:nvSpPr>
          <p:cNvPr id="3" name="Content Placeholder 2"/>
          <p:cNvSpPr>
            <a:spLocks noGrp="1"/>
          </p:cNvSpPr>
          <p:nvPr>
            <p:ph idx="1"/>
          </p:nvPr>
        </p:nvSpPr>
        <p:spPr>
          <a:xfrm>
            <a:off x="1070933" y="1405061"/>
            <a:ext cx="4755436" cy="4503931"/>
          </a:xfrm>
        </p:spPr>
        <p:txBody>
          <a:bodyPr>
            <a:normAutofit/>
          </a:bodyPr>
          <a:lstStyle/>
          <a:p>
            <a:r>
              <a:rPr lang="en-AU" sz="1600" dirty="0"/>
              <a:t>Raw data</a:t>
            </a:r>
          </a:p>
          <a:p>
            <a:r>
              <a:rPr lang="en-AU" sz="1600" dirty="0"/>
              <a:t>Qualitative </a:t>
            </a:r>
            <a:r>
              <a:rPr lang="en-AU" sz="1600" dirty="0" err="1"/>
              <a:t>vs</a:t>
            </a:r>
            <a:r>
              <a:rPr lang="en-AU" sz="1600" dirty="0"/>
              <a:t> Quantitative Data</a:t>
            </a:r>
          </a:p>
          <a:p>
            <a:pPr lvl="1"/>
            <a:r>
              <a:rPr lang="en-AU" sz="1600" dirty="0"/>
              <a:t>Descriptions, opinions and arguments (</a:t>
            </a:r>
            <a:r>
              <a:rPr lang="en-AU" sz="1600" dirty="0" err="1"/>
              <a:t>eg</a:t>
            </a:r>
            <a:r>
              <a:rPr lang="en-AU" sz="1600" dirty="0"/>
              <a:t> interview)</a:t>
            </a:r>
          </a:p>
          <a:p>
            <a:pPr lvl="1"/>
            <a:r>
              <a:rPr lang="en-AU" sz="1600" dirty="0"/>
              <a:t>Numerical and categorical data (</a:t>
            </a:r>
            <a:r>
              <a:rPr lang="en-AU" sz="1600" dirty="0" err="1"/>
              <a:t>eg</a:t>
            </a:r>
            <a:r>
              <a:rPr lang="en-AU" sz="1600" dirty="0"/>
              <a:t> rating scale</a:t>
            </a:r>
            <a:r>
              <a:rPr lang="en-AU" sz="1200" dirty="0"/>
              <a:t>)</a:t>
            </a:r>
          </a:p>
          <a:p>
            <a:pPr marL="0" indent="0">
              <a:buNone/>
            </a:pPr>
            <a:endParaRPr lang="en-AU" sz="1600" dirty="0"/>
          </a:p>
          <a:p>
            <a:pPr marL="0" indent="0" algn="ctr">
              <a:buNone/>
            </a:pPr>
            <a:r>
              <a:rPr lang="en-AU" sz="1600" b="1" dirty="0">
                <a:solidFill>
                  <a:srgbClr val="C00000"/>
                </a:solidFill>
              </a:rPr>
              <a:t>What use is raw data</a:t>
            </a:r>
            <a:r>
              <a:rPr lang="en-AU" sz="1600" b="1" dirty="0" smtClean="0">
                <a:solidFill>
                  <a:srgbClr val="C00000"/>
                </a:solidFill>
              </a:rPr>
              <a:t>?</a:t>
            </a:r>
            <a:endParaRPr lang="en-AU" sz="1600" b="1" dirty="0">
              <a:solidFill>
                <a:srgbClr val="C00000"/>
              </a:solidFill>
            </a:endParaRPr>
          </a:p>
          <a:p>
            <a:pPr marL="0" indent="0" algn="ctr">
              <a:buNone/>
            </a:pPr>
            <a:r>
              <a:rPr lang="en-AU" sz="1600" b="1" dirty="0" smtClean="0"/>
              <a:t>Raw data is all the individual scores on their own. They mean nothing until they are organised and summarised to make meaning of the data received. </a:t>
            </a:r>
            <a:endParaRPr lang="en-AU" sz="1600" b="1" dirty="0"/>
          </a:p>
          <a:p>
            <a:pPr marL="0" indent="0" algn="ctr">
              <a:buNone/>
            </a:pPr>
            <a:endParaRPr lang="en-AU" sz="1600" b="1" dirty="0"/>
          </a:p>
          <a:p>
            <a:pPr marL="0" indent="0" algn="ctr">
              <a:buNone/>
            </a:pPr>
            <a:endParaRPr lang="en-AU" sz="1600" b="1" dirty="0"/>
          </a:p>
          <a:p>
            <a:pPr>
              <a:buNone/>
            </a:pPr>
            <a:endParaRPr lang="en-AU" sz="1600" dirty="0"/>
          </a:p>
          <a:p>
            <a:pPr>
              <a:buNone/>
            </a:pPr>
            <a:endParaRPr lang="en-AU" sz="1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6190" y="1521873"/>
            <a:ext cx="3940775" cy="3940775"/>
          </a:xfrm>
          <a:prstGeom prst="rect">
            <a:avLst/>
          </a:prstGeom>
        </p:spPr>
      </p:pic>
      <p:sp>
        <p:nvSpPr>
          <p:cNvPr id="11" name="Rectangle 10"/>
          <p:cNvSpPr/>
          <p:nvPr/>
        </p:nvSpPr>
        <p:spPr>
          <a:xfrm>
            <a:off x="3200726" y="6147487"/>
            <a:ext cx="4572000" cy="215444"/>
          </a:xfrm>
          <a:prstGeom prst="rect">
            <a:avLst/>
          </a:prstGeom>
        </p:spPr>
        <p:txBody>
          <a:bodyPr>
            <a:spAutoFit/>
          </a:bodyPr>
          <a:lstStyle/>
          <a:p>
            <a:r>
              <a:rPr lang="en-US" sz="800" dirty="0">
                <a:latin typeface="Arial" panose="020B0604020202020204" pitchFamily="34" charset="0"/>
              </a:rPr>
              <a:t>Source: </a:t>
            </a:r>
            <a:r>
              <a:rPr lang="en-US" sz="800" dirty="0" err="1">
                <a:latin typeface="Arial" panose="020B0604020202020204" pitchFamily="34" charset="0"/>
              </a:rPr>
              <a:t>Freepik</a:t>
            </a:r>
            <a:endParaRPr lang="en-US" sz="800" dirty="0">
              <a:latin typeface="Arial" panose="020B0604020202020204" pitchFamily="34" charset="0"/>
            </a:endParaRPr>
          </a:p>
        </p:txBody>
      </p:sp>
    </p:spTree>
    <p:extLst>
      <p:ext uri="{BB962C8B-B14F-4D97-AF65-F5344CB8AC3E}">
        <p14:creationId xmlns:p14="http://schemas.microsoft.com/office/powerpoint/2010/main" val="1849775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2810" y="274638"/>
            <a:ext cx="8389589" cy="1143000"/>
          </a:xfrm>
        </p:spPr>
        <p:txBody>
          <a:bodyPr>
            <a:normAutofit fontScale="90000"/>
          </a:bodyPr>
          <a:lstStyle/>
          <a:p>
            <a:r>
              <a:rPr lang="en-AU" dirty="0"/>
              <a:t>Qualitative vs Quantitative Questions</a:t>
            </a:r>
          </a:p>
        </p:txBody>
      </p:sp>
      <p:sp>
        <p:nvSpPr>
          <p:cNvPr id="11" name="Rectangle 10"/>
          <p:cNvSpPr/>
          <p:nvPr/>
        </p:nvSpPr>
        <p:spPr>
          <a:xfrm>
            <a:off x="3200726" y="6147487"/>
            <a:ext cx="4572000" cy="215444"/>
          </a:xfrm>
          <a:prstGeom prst="rect">
            <a:avLst/>
          </a:prstGeom>
        </p:spPr>
        <p:txBody>
          <a:bodyPr>
            <a:spAutoFit/>
          </a:bodyPr>
          <a:lstStyle/>
          <a:p>
            <a:r>
              <a:rPr lang="en-US" sz="800" dirty="0">
                <a:latin typeface="Arial" panose="020B0604020202020204" pitchFamily="34" charset="0"/>
              </a:rPr>
              <a:t>Source: </a:t>
            </a:r>
            <a:r>
              <a:rPr lang="en-US" sz="800" dirty="0" err="1">
                <a:latin typeface="Arial" panose="020B0604020202020204" pitchFamily="34" charset="0"/>
              </a:rPr>
              <a:t>Pixabay</a:t>
            </a:r>
            <a:endParaRPr lang="en-US" sz="800" dirty="0">
              <a:latin typeface="Arial" panose="020B0604020202020204" pitchFamily="34" charset="0"/>
            </a:endParaRPr>
          </a:p>
        </p:txBody>
      </p:sp>
      <p:sp>
        <p:nvSpPr>
          <p:cNvPr id="8" name="Rectangle 7"/>
          <p:cNvSpPr/>
          <p:nvPr/>
        </p:nvSpPr>
        <p:spPr>
          <a:xfrm>
            <a:off x="3765516" y="2211779"/>
            <a:ext cx="1439217" cy="923330"/>
          </a:xfrm>
          <a:prstGeom prst="rect">
            <a:avLst/>
          </a:prstGeom>
        </p:spPr>
        <p:txBody>
          <a:bodyPr wrap="square">
            <a:spAutoFit/>
          </a:bodyPr>
          <a:lstStyle/>
          <a:p>
            <a:r>
              <a:rPr lang="en-AU" dirty="0"/>
              <a:t>What do you like about school? </a:t>
            </a:r>
            <a:endParaRPr lang="en-US" dirty="0"/>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726" y="1938836"/>
            <a:ext cx="4105894" cy="4105894"/>
          </a:xfrm>
          <a:prstGeom prst="rect">
            <a:avLst/>
          </a:prstGeom>
        </p:spPr>
      </p:pic>
      <p:sp>
        <p:nvSpPr>
          <p:cNvPr id="24" name="Rectangle 23"/>
          <p:cNvSpPr/>
          <p:nvPr/>
        </p:nvSpPr>
        <p:spPr>
          <a:xfrm>
            <a:off x="4587182" y="2330834"/>
            <a:ext cx="2372550" cy="1077218"/>
          </a:xfrm>
          <a:prstGeom prst="rect">
            <a:avLst/>
          </a:prstGeom>
        </p:spPr>
        <p:txBody>
          <a:bodyPr wrap="square">
            <a:spAutoFit/>
          </a:bodyPr>
          <a:lstStyle/>
          <a:p>
            <a:pPr algn="ctr"/>
            <a:r>
              <a:rPr lang="en-US" sz="1600" b="1" dirty="0">
                <a:solidFill>
                  <a:srgbClr val="222222"/>
                </a:solidFill>
                <a:latin typeface="Arial" panose="020B0604020202020204" pitchFamily="34" charset="0"/>
                <a:ea typeface="Whitney Office" charset="0"/>
                <a:cs typeface="Arial" panose="020B0604020202020204" pitchFamily="34" charset="0"/>
              </a:rPr>
              <a:t>What do you like about school? </a:t>
            </a:r>
          </a:p>
          <a:p>
            <a:pPr algn="ctr"/>
            <a:r>
              <a:rPr lang="en-US" sz="1600" b="1" dirty="0">
                <a:solidFill>
                  <a:srgbClr val="222222"/>
                </a:solidFill>
                <a:latin typeface="Arial" panose="020B0604020202020204" pitchFamily="34" charset="0"/>
                <a:ea typeface="Whitney Office" charset="0"/>
                <a:cs typeface="Arial" panose="020B0604020202020204" pitchFamily="34" charset="0"/>
              </a:rPr>
              <a:t>How do you feel about your teacher?</a:t>
            </a:r>
            <a:endParaRPr lang="en-US" sz="1600" b="1" dirty="0">
              <a:latin typeface="Arial" panose="020B0604020202020204" pitchFamily="34" charset="0"/>
              <a:ea typeface="Whitney Office" charset="0"/>
              <a:cs typeface="Arial" panose="020B0604020202020204" pitchFamily="34" charset="0"/>
            </a:endParaRP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871410" y="1914281"/>
            <a:ext cx="4105894" cy="4105894"/>
          </a:xfrm>
          <a:prstGeom prst="rect">
            <a:avLst/>
          </a:prstGeom>
        </p:spPr>
      </p:pic>
      <p:sp>
        <p:nvSpPr>
          <p:cNvPr id="26" name="Rectangle 25"/>
          <p:cNvSpPr/>
          <p:nvPr/>
        </p:nvSpPr>
        <p:spPr>
          <a:xfrm>
            <a:off x="8211354" y="2349135"/>
            <a:ext cx="2200505" cy="830997"/>
          </a:xfrm>
          <a:prstGeom prst="rect">
            <a:avLst/>
          </a:prstGeom>
        </p:spPr>
        <p:txBody>
          <a:bodyPr wrap="square">
            <a:spAutoFit/>
          </a:bodyPr>
          <a:lstStyle/>
          <a:p>
            <a:pPr algn="ctr"/>
            <a:r>
              <a:rPr lang="en-US" sz="1600" b="1" dirty="0">
                <a:solidFill>
                  <a:srgbClr val="222222"/>
                </a:solidFill>
                <a:latin typeface="Arial" panose="020B0604020202020204" pitchFamily="34" charset="0"/>
                <a:ea typeface="Whitney Office" charset="0"/>
                <a:cs typeface="Arial" panose="020B0604020202020204" pitchFamily="34" charset="0"/>
              </a:rPr>
              <a:t>Age?</a:t>
            </a:r>
          </a:p>
          <a:p>
            <a:pPr algn="ctr"/>
            <a:r>
              <a:rPr lang="en-US" sz="1600" b="1" dirty="0">
                <a:solidFill>
                  <a:srgbClr val="222222"/>
                </a:solidFill>
                <a:latin typeface="Arial" panose="020B0604020202020204" pitchFamily="34" charset="0"/>
                <a:ea typeface="Whitney Office" charset="0"/>
                <a:cs typeface="Arial" panose="020B0604020202020204" pitchFamily="34" charset="0"/>
              </a:rPr>
              <a:t>Number of hours worked?</a:t>
            </a:r>
            <a:endParaRPr lang="en-US" sz="1600" b="1" dirty="0">
              <a:latin typeface="Arial" panose="020B0604020202020204" pitchFamily="34" charset="0"/>
              <a:ea typeface="Whitney Office" charset="0"/>
              <a:cs typeface="Arial" panose="020B0604020202020204" pitchFamily="34" charset="0"/>
            </a:endParaRPr>
          </a:p>
        </p:txBody>
      </p:sp>
    </p:spTree>
    <p:extLst>
      <p:ext uri="{BB962C8B-B14F-4D97-AF65-F5344CB8AC3E}">
        <p14:creationId xmlns:p14="http://schemas.microsoft.com/office/powerpoint/2010/main" val="1601761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Descriptive statistics</a:t>
            </a:r>
          </a:p>
        </p:txBody>
      </p:sp>
      <p:sp>
        <p:nvSpPr>
          <p:cNvPr id="3" name="Content Placeholder 2"/>
          <p:cNvSpPr>
            <a:spLocks noGrp="1"/>
          </p:cNvSpPr>
          <p:nvPr>
            <p:ph idx="1"/>
          </p:nvPr>
        </p:nvSpPr>
        <p:spPr>
          <a:xfrm>
            <a:off x="3192810" y="1422073"/>
            <a:ext cx="8389590" cy="4525963"/>
          </a:xfrm>
        </p:spPr>
        <p:txBody>
          <a:bodyPr>
            <a:normAutofit/>
          </a:bodyPr>
          <a:lstStyle/>
          <a:p>
            <a:pPr>
              <a:buNone/>
            </a:pPr>
            <a:r>
              <a:rPr lang="en-AU" sz="1600" dirty="0"/>
              <a:t>Mathematical calculations that describe, organise and summarise the data.</a:t>
            </a:r>
          </a:p>
          <a:p>
            <a:pPr>
              <a:buNone/>
            </a:pPr>
            <a:endParaRPr lang="en-AU" sz="1600" dirty="0"/>
          </a:p>
          <a:p>
            <a:pPr>
              <a:lnSpc>
                <a:spcPct val="90000"/>
              </a:lnSpc>
              <a:buFontTx/>
              <a:buChar char="-"/>
            </a:pPr>
            <a:r>
              <a:rPr lang="en-AU" sz="1600" dirty="0"/>
              <a:t>Measures of central tendency: </a:t>
            </a:r>
            <a:r>
              <a:rPr lang="en-AU" sz="1600" b="1" dirty="0">
                <a:solidFill>
                  <a:srgbClr val="448ABF"/>
                </a:solidFill>
              </a:rPr>
              <a:t>Mean, median and mode</a:t>
            </a:r>
          </a:p>
          <a:p>
            <a:pPr>
              <a:lnSpc>
                <a:spcPct val="90000"/>
              </a:lnSpc>
              <a:buNone/>
            </a:pPr>
            <a:endParaRPr lang="en-AU" sz="1600" dirty="0">
              <a:solidFill>
                <a:schemeClr val="tx2">
                  <a:lumMod val="60000"/>
                  <a:lumOff val="40000"/>
                </a:schemeClr>
              </a:solidFill>
            </a:endParaRPr>
          </a:p>
          <a:p>
            <a:pPr>
              <a:lnSpc>
                <a:spcPct val="90000"/>
              </a:lnSpc>
              <a:buFontTx/>
              <a:buChar char="-"/>
            </a:pPr>
            <a:r>
              <a:rPr lang="en-AU" sz="1600" dirty="0"/>
              <a:t>Measures of variance: describe the spread of scores from the mean eg range and standard deviation</a:t>
            </a:r>
          </a:p>
          <a:p>
            <a:pPr>
              <a:lnSpc>
                <a:spcPct val="90000"/>
              </a:lnSpc>
              <a:buNone/>
            </a:pPr>
            <a:endParaRPr lang="en-AU" sz="1600" dirty="0"/>
          </a:p>
          <a:p>
            <a:pPr>
              <a:lnSpc>
                <a:spcPct val="90000"/>
              </a:lnSpc>
              <a:buFontTx/>
              <a:buChar char="-"/>
            </a:pPr>
            <a:r>
              <a:rPr lang="en-AU" sz="1600" dirty="0"/>
              <a:t>Presentation of data: Frequency distribution tables, bar graphs, line graphs, percentages, etc</a:t>
            </a:r>
          </a:p>
          <a:p>
            <a:pPr>
              <a:lnSpc>
                <a:spcPct val="90000"/>
              </a:lnSpc>
              <a:buNone/>
            </a:pPr>
            <a:r>
              <a:rPr lang="en-AU" sz="1600" dirty="0"/>
              <a:t> </a:t>
            </a:r>
          </a:p>
          <a:p>
            <a:pPr>
              <a:lnSpc>
                <a:spcPct val="90000"/>
              </a:lnSpc>
              <a:buNone/>
            </a:pPr>
            <a:r>
              <a:rPr lang="en-AU" sz="1600" dirty="0"/>
              <a:t>	</a:t>
            </a:r>
            <a:r>
              <a:rPr lang="en-AU" sz="1600" b="1" dirty="0"/>
              <a:t>NO conclusions can be drawn from descriptive statistics</a:t>
            </a:r>
          </a:p>
          <a:p>
            <a:pPr>
              <a:buNone/>
            </a:pPr>
            <a:endParaRPr lang="en-AU" sz="1600" dirty="0"/>
          </a:p>
          <a:p>
            <a:pPr>
              <a:buNone/>
            </a:pPr>
            <a:endParaRPr lang="en-AU" sz="1600" dirty="0"/>
          </a:p>
        </p:txBody>
      </p:sp>
    </p:spTree>
    <p:extLst>
      <p:ext uri="{BB962C8B-B14F-4D97-AF65-F5344CB8AC3E}">
        <p14:creationId xmlns:p14="http://schemas.microsoft.com/office/powerpoint/2010/main" val="2167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eaLnBrk="1" hangingPunct="1"/>
            <a:r>
              <a:rPr lang="en-AU" dirty="0"/>
              <a:t>Measures of central tendency</a:t>
            </a:r>
          </a:p>
        </p:txBody>
      </p:sp>
      <p:sp>
        <p:nvSpPr>
          <p:cNvPr id="5123" name="Rectangle 3"/>
          <p:cNvSpPr>
            <a:spLocks noGrp="1" noChangeArrowheads="1"/>
          </p:cNvSpPr>
          <p:nvPr>
            <p:ph idx="1"/>
          </p:nvPr>
        </p:nvSpPr>
        <p:spPr>
          <a:xfrm>
            <a:off x="3283853" y="3872814"/>
            <a:ext cx="8207502" cy="1144191"/>
          </a:xfrm>
        </p:spPr>
        <p:txBody>
          <a:bodyPr>
            <a:normAutofit/>
          </a:bodyPr>
          <a:lstStyle/>
          <a:p>
            <a:pPr marL="533400" indent="-533400">
              <a:buNone/>
            </a:pPr>
            <a:r>
              <a:rPr lang="en-AU" sz="1600" dirty="0"/>
              <a:t>A) 5, 2, 3, 3, 3, 4, 2, 2.</a:t>
            </a:r>
          </a:p>
          <a:p>
            <a:pPr marL="533400" indent="-533400">
              <a:buNone/>
            </a:pPr>
            <a:endParaRPr lang="en-AU" sz="1600" dirty="0"/>
          </a:p>
          <a:p>
            <a:pPr marL="533400" indent="-533400">
              <a:buNone/>
            </a:pPr>
            <a:r>
              <a:rPr lang="en-AU" sz="1600" dirty="0"/>
              <a:t>B) 6, 7, 2, 3, 2, 6, 6, 6, 7.</a:t>
            </a:r>
          </a:p>
        </p:txBody>
      </p:sp>
      <p:graphicFrame>
        <p:nvGraphicFramePr>
          <p:cNvPr id="2" name="Table 1"/>
          <p:cNvGraphicFramePr>
            <a:graphicFrameLocks noGrp="1"/>
          </p:cNvGraphicFramePr>
          <p:nvPr>
            <p:extLst>
              <p:ext uri="{D42A27DB-BD31-4B8C-83A1-F6EECF244321}">
                <p14:modId xmlns:p14="http://schemas.microsoft.com/office/powerpoint/2010/main" val="3868101200"/>
              </p:ext>
            </p:extLst>
          </p:nvPr>
        </p:nvGraphicFramePr>
        <p:xfrm>
          <a:off x="3323604" y="1657816"/>
          <a:ext cx="8128000" cy="1737360"/>
        </p:xfrm>
        <a:graphic>
          <a:graphicData uri="http://schemas.openxmlformats.org/drawingml/2006/table">
            <a:tbl>
              <a:tblPr firstRow="1" bandRow="1">
                <a:tableStyleId>{5940675A-B579-460E-94D1-54222C63F5DA}</a:tableStyleId>
              </a:tblPr>
              <a:tblGrid>
                <a:gridCol w="1866078">
                  <a:extLst>
                    <a:ext uri="{9D8B030D-6E8A-4147-A177-3AD203B41FA5}">
                      <a16:colId xmlns:a16="http://schemas.microsoft.com/office/drawing/2014/main" xmlns="" val="20000"/>
                    </a:ext>
                  </a:extLst>
                </a:gridCol>
                <a:gridCol w="6261922">
                  <a:extLst>
                    <a:ext uri="{9D8B030D-6E8A-4147-A177-3AD203B41FA5}">
                      <a16:colId xmlns:a16="http://schemas.microsoft.com/office/drawing/2014/main" xmlns="" val="20001"/>
                    </a:ext>
                  </a:extLst>
                </a:gridCol>
              </a:tblGrid>
              <a:tr h="370840">
                <a:tc>
                  <a:txBody>
                    <a:bodyPr/>
                    <a:lstStyle/>
                    <a:p>
                      <a:r>
                        <a:rPr lang="en-AU" sz="1600" b="1" dirty="0">
                          <a:latin typeface="Arial" panose="020B0604020202020204" pitchFamily="34" charset="0"/>
                        </a:rPr>
                        <a:t>Mean</a:t>
                      </a:r>
                      <a:endParaRPr lang="en-US" sz="1600" dirty="0">
                        <a:latin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600" dirty="0">
                          <a:latin typeface="Arial" panose="020B0604020202020204" pitchFamily="34" charset="0"/>
                        </a:rPr>
                        <a:t>The ‘average’ score: Add all scores together and divide by the number of pieces of data</a:t>
                      </a:r>
                    </a:p>
                  </a:txBody>
                  <a:tcPr/>
                </a:tc>
                <a:extLst>
                  <a:ext uri="{0D108BD9-81ED-4DB2-BD59-A6C34878D82A}">
                    <a16:rowId xmlns:a16="http://schemas.microsoft.com/office/drawing/2014/main" xmlns="" val="10000"/>
                  </a:ext>
                </a:extLst>
              </a:tr>
              <a:tr h="370840">
                <a:tc>
                  <a:txBody>
                    <a:bodyPr/>
                    <a:lstStyle/>
                    <a:p>
                      <a:r>
                        <a:rPr lang="en-AU" sz="1600" b="1" dirty="0">
                          <a:latin typeface="Arial" panose="020B0604020202020204" pitchFamily="34" charset="0"/>
                        </a:rPr>
                        <a:t>Median </a:t>
                      </a:r>
                      <a:endParaRPr lang="en-US" sz="1600" dirty="0">
                        <a:latin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600" dirty="0">
                          <a:latin typeface="Arial" panose="020B0604020202020204" pitchFamily="34" charset="0"/>
                        </a:rPr>
                        <a:t>The ‘middle’ score: Place all scores in order and find the centre (if shared then find mean)</a:t>
                      </a:r>
                    </a:p>
                  </a:txBody>
                  <a:tcPr/>
                </a:tc>
                <a:extLst>
                  <a:ext uri="{0D108BD9-81ED-4DB2-BD59-A6C34878D82A}">
                    <a16:rowId xmlns:a16="http://schemas.microsoft.com/office/drawing/2014/main" xmlns="" val="10001"/>
                  </a:ext>
                </a:extLst>
              </a:tr>
              <a:tr h="370840">
                <a:tc>
                  <a:txBody>
                    <a:bodyPr/>
                    <a:lstStyle/>
                    <a:p>
                      <a:r>
                        <a:rPr lang="en-AU" sz="1600" b="1" dirty="0">
                          <a:latin typeface="Arial" panose="020B0604020202020204" pitchFamily="34" charset="0"/>
                        </a:rPr>
                        <a:t>Mode </a:t>
                      </a:r>
                      <a:endParaRPr lang="en-US" sz="1600" dirty="0">
                        <a:latin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600" dirty="0">
                          <a:latin typeface="Arial" panose="020B0604020202020204" pitchFamily="34" charset="0"/>
                        </a:rPr>
                        <a:t>The most ‘frequent’ score: Tally the number of times each score appears</a:t>
                      </a: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431952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eaLnBrk="1" hangingPunct="1"/>
            <a:r>
              <a:rPr lang="en-AU" dirty="0"/>
              <a:t>Measures of central tendency</a:t>
            </a:r>
          </a:p>
        </p:txBody>
      </p:sp>
      <p:sp>
        <p:nvSpPr>
          <p:cNvPr id="18435" name="Rectangle 3"/>
          <p:cNvSpPr>
            <a:spLocks noGrp="1" noChangeArrowheads="1"/>
          </p:cNvSpPr>
          <p:nvPr>
            <p:ph idx="1"/>
          </p:nvPr>
        </p:nvSpPr>
        <p:spPr>
          <a:xfrm>
            <a:off x="3192810" y="1417638"/>
            <a:ext cx="8229600" cy="1456191"/>
          </a:xfrm>
        </p:spPr>
        <p:txBody>
          <a:bodyPr>
            <a:normAutofit/>
          </a:bodyPr>
          <a:lstStyle/>
          <a:p>
            <a:pPr eaLnBrk="1" hangingPunct="1"/>
            <a:r>
              <a:rPr lang="en-AU" sz="1600" dirty="0"/>
              <a:t>When the results are fairly evenly distributed about the central value, the mean is a useful representation of the data.</a:t>
            </a:r>
          </a:p>
          <a:p>
            <a:pPr eaLnBrk="1" hangingPunct="1"/>
            <a:r>
              <a:rPr lang="en-AU" sz="1600" dirty="0"/>
              <a:t>When there are extreme scores in the data set, the median is a more representative measure.</a:t>
            </a:r>
          </a:p>
          <a:p>
            <a:pPr eaLnBrk="1" hangingPunct="1">
              <a:buFont typeface="Wingdings" charset="0"/>
              <a:buNone/>
            </a:pPr>
            <a:endParaRPr lang="en-AU" sz="1600" dirty="0"/>
          </a:p>
          <a:p>
            <a:pPr eaLnBrk="1" hangingPunct="1"/>
            <a:endParaRPr lang="en-AU" sz="1600" dirty="0"/>
          </a:p>
        </p:txBody>
      </p:sp>
      <p:sp>
        <p:nvSpPr>
          <p:cNvPr id="2" name="TextBox 1"/>
          <p:cNvSpPr txBox="1"/>
          <p:nvPr/>
        </p:nvSpPr>
        <p:spPr>
          <a:xfrm>
            <a:off x="3551121" y="3038199"/>
            <a:ext cx="6005834" cy="584775"/>
          </a:xfrm>
          <a:prstGeom prst="rect">
            <a:avLst/>
          </a:prstGeom>
          <a:noFill/>
        </p:spPr>
        <p:txBody>
          <a:bodyPr wrap="square" rtlCol="0">
            <a:spAutoFit/>
          </a:bodyPr>
          <a:lstStyle/>
          <a:p>
            <a:r>
              <a:rPr lang="en-US" sz="1600" b="1" dirty="0">
                <a:latin typeface="Arial" panose="020B0604020202020204" pitchFamily="34" charset="0"/>
              </a:rPr>
              <a:t>Video source:</a:t>
            </a:r>
          </a:p>
          <a:p>
            <a:r>
              <a:rPr lang="en-US" sz="1600" dirty="0">
                <a:latin typeface="Arial" panose="020B0604020202020204" pitchFamily="34" charset="0"/>
              </a:rPr>
              <a:t>https://www.youtube.com/watch?v=oNdVynH6hcY</a:t>
            </a:r>
          </a:p>
        </p:txBody>
      </p:sp>
    </p:spTree>
    <p:extLst>
      <p:ext uri="{BB962C8B-B14F-4D97-AF65-F5344CB8AC3E}">
        <p14:creationId xmlns:p14="http://schemas.microsoft.com/office/powerpoint/2010/main" val="1053205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301339" y="260350"/>
            <a:ext cx="7837715" cy="1259692"/>
          </a:xfrm>
        </p:spPr>
        <p:txBody>
          <a:bodyPr>
            <a:normAutofit/>
          </a:bodyPr>
          <a:lstStyle/>
          <a:p>
            <a:pPr eaLnBrk="1" hangingPunct="1"/>
            <a:r>
              <a:rPr lang="en-AU" dirty="0"/>
              <a:t>Measures of variability</a:t>
            </a:r>
          </a:p>
        </p:txBody>
      </p:sp>
      <p:sp>
        <p:nvSpPr>
          <p:cNvPr id="6147" name="Rectangle 3"/>
          <p:cNvSpPr>
            <a:spLocks noGrp="1" noChangeArrowheads="1"/>
          </p:cNvSpPr>
          <p:nvPr>
            <p:ph idx="1"/>
          </p:nvPr>
        </p:nvSpPr>
        <p:spPr>
          <a:xfrm>
            <a:off x="3301340" y="1460667"/>
            <a:ext cx="4346370" cy="4464050"/>
          </a:xfrm>
        </p:spPr>
        <p:txBody>
          <a:bodyPr>
            <a:normAutofit/>
          </a:bodyPr>
          <a:lstStyle/>
          <a:p>
            <a:r>
              <a:rPr lang="en-AU" sz="1600" dirty="0"/>
              <a:t>Range = the difference between the highest and lowest scores in a distribution.</a:t>
            </a:r>
          </a:p>
          <a:p>
            <a:endParaRPr lang="en-AU" sz="1600" dirty="0"/>
          </a:p>
          <a:p>
            <a:r>
              <a:rPr lang="en-AU" sz="1600" dirty="0"/>
              <a:t>Standard deviation = measures the spread of scores around the mean. The higher the standard deviation, the greater the range of values within the sample.</a:t>
            </a:r>
            <a:br>
              <a:rPr lang="en-AU" sz="1600" dirty="0"/>
            </a:br>
            <a:endParaRPr lang="en-AU" sz="1600" dirty="0"/>
          </a:p>
        </p:txBody>
      </p:sp>
      <p:pic>
        <p:nvPicPr>
          <p:cNvPr id="5" name="Picture 4"/>
          <p:cNvPicPr>
            <a:picLocks noChangeAspect="1"/>
          </p:cNvPicPr>
          <p:nvPr/>
        </p:nvPicPr>
        <p:blipFill>
          <a:blip r:embed="rId2"/>
          <a:stretch>
            <a:fillRect/>
          </a:stretch>
        </p:blipFill>
        <p:spPr>
          <a:xfrm>
            <a:off x="4436690" y="3857505"/>
            <a:ext cx="3120311" cy="2171939"/>
          </a:xfrm>
          <a:prstGeom prst="rect">
            <a:avLst/>
          </a:prstGeom>
        </p:spPr>
      </p:pic>
      <p:pic>
        <p:nvPicPr>
          <p:cNvPr id="6" name="Picture 5"/>
          <p:cNvPicPr>
            <a:picLocks noChangeAspect="1"/>
          </p:cNvPicPr>
          <p:nvPr/>
        </p:nvPicPr>
        <p:blipFill>
          <a:blip r:embed="rId3"/>
          <a:stretch>
            <a:fillRect/>
          </a:stretch>
        </p:blipFill>
        <p:spPr>
          <a:xfrm>
            <a:off x="7557001" y="3857505"/>
            <a:ext cx="3120311" cy="2171939"/>
          </a:xfrm>
          <a:prstGeom prst="rect">
            <a:avLst/>
          </a:prstGeom>
        </p:spPr>
      </p:pic>
    </p:spTree>
    <p:extLst>
      <p:ext uri="{BB962C8B-B14F-4D97-AF65-F5344CB8AC3E}">
        <p14:creationId xmlns:p14="http://schemas.microsoft.com/office/powerpoint/2010/main" val="307389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9464" y="274638"/>
            <a:ext cx="8292935" cy="1143000"/>
          </a:xfrm>
        </p:spPr>
        <p:txBody>
          <a:bodyPr/>
          <a:lstStyle/>
          <a:p>
            <a:r>
              <a:rPr lang="en-US" dirty="0"/>
              <a:t>Percentages</a:t>
            </a:r>
          </a:p>
        </p:txBody>
      </p:sp>
      <p:sp>
        <p:nvSpPr>
          <p:cNvPr id="3" name="Content Placeholder 2"/>
          <p:cNvSpPr>
            <a:spLocks noGrp="1"/>
          </p:cNvSpPr>
          <p:nvPr>
            <p:ph idx="1"/>
          </p:nvPr>
        </p:nvSpPr>
        <p:spPr>
          <a:xfrm>
            <a:off x="3289464" y="1441867"/>
            <a:ext cx="7992094" cy="1895103"/>
          </a:xfrm>
        </p:spPr>
        <p:txBody>
          <a:bodyPr>
            <a:normAutofit/>
          </a:bodyPr>
          <a:lstStyle/>
          <a:p>
            <a:r>
              <a:rPr lang="en-US" sz="1600" dirty="0"/>
              <a:t>Frequently used as a descriptive statistic.</a:t>
            </a:r>
          </a:p>
          <a:p>
            <a:r>
              <a:rPr lang="en-US" sz="1600" dirty="0"/>
              <a:t>Provides a basis of comparison as a proportion of the whole</a:t>
            </a:r>
          </a:p>
          <a:p>
            <a:r>
              <a:rPr lang="en-US" sz="1600" dirty="0"/>
              <a:t>Calculated by multiplying the ratio by 100</a:t>
            </a:r>
          </a:p>
          <a:p>
            <a:pPr marL="0" indent="0">
              <a:buNone/>
            </a:pPr>
            <a:r>
              <a:rPr lang="en-US" sz="1600" dirty="0"/>
              <a:t>	</a:t>
            </a:r>
            <a:r>
              <a:rPr lang="en-US" sz="1600" dirty="0" err="1"/>
              <a:t>eg</a:t>
            </a:r>
            <a:r>
              <a:rPr lang="en-US" sz="1600" dirty="0"/>
              <a:t> 20/25 X 100 = 80%</a:t>
            </a:r>
          </a:p>
        </p:txBody>
      </p:sp>
      <p:sp>
        <p:nvSpPr>
          <p:cNvPr id="6" name="Rectangle 5"/>
          <p:cNvSpPr/>
          <p:nvPr/>
        </p:nvSpPr>
        <p:spPr>
          <a:xfrm>
            <a:off x="3216233" y="6178299"/>
            <a:ext cx="4572000" cy="215444"/>
          </a:xfrm>
          <a:prstGeom prst="rect">
            <a:avLst/>
          </a:prstGeom>
        </p:spPr>
        <p:txBody>
          <a:bodyPr>
            <a:spAutoFit/>
          </a:bodyPr>
          <a:lstStyle/>
          <a:p>
            <a:r>
              <a:rPr lang="en-US" sz="800" dirty="0">
                <a:latin typeface="Arial" panose="020B0604020202020204" pitchFamily="34" charset="0"/>
              </a:rPr>
              <a:t>Source: </a:t>
            </a:r>
            <a:r>
              <a:rPr lang="en-US" sz="800" dirty="0" err="1">
                <a:latin typeface="Arial" panose="020B0604020202020204" pitchFamily="34" charset="0"/>
              </a:rPr>
              <a:t>Pixabay</a:t>
            </a:r>
            <a:endParaRPr lang="en-US" sz="800" dirty="0">
              <a:latin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1339" y="2769689"/>
            <a:ext cx="4705182" cy="3325485"/>
          </a:xfrm>
          <a:prstGeom prst="rect">
            <a:avLst/>
          </a:prstGeom>
        </p:spPr>
      </p:pic>
    </p:spTree>
    <p:extLst>
      <p:ext uri="{BB962C8B-B14F-4D97-AF65-F5344CB8AC3E}">
        <p14:creationId xmlns:p14="http://schemas.microsoft.com/office/powerpoint/2010/main" val="2656018286"/>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1129</TotalTime>
  <Words>1431</Words>
  <Application>Microsoft Macintosh PowerPoint</Application>
  <PresentationFormat>Widescreen</PresentationFormat>
  <Paragraphs>192</Paragraphs>
  <Slides>29</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Calibri</vt:lpstr>
      <vt:lpstr>Gotham Condensed Bold</vt:lpstr>
      <vt:lpstr>Impact</vt:lpstr>
      <vt:lpstr>ＭＳ Ｐゴシック</vt:lpstr>
      <vt:lpstr>Whitney Book</vt:lpstr>
      <vt:lpstr>Whitney Office</vt:lpstr>
      <vt:lpstr>Wingdings</vt:lpstr>
      <vt:lpstr>Arial</vt:lpstr>
      <vt:lpstr>3_Office Theme</vt:lpstr>
      <vt:lpstr>2_Office Theme</vt:lpstr>
      <vt:lpstr>PowerPoint Presentation</vt:lpstr>
      <vt:lpstr>PowerPoint Presentation</vt:lpstr>
      <vt:lpstr>Data</vt:lpstr>
      <vt:lpstr>Qualitative vs Quantitative Questions</vt:lpstr>
      <vt:lpstr>Descriptive statistics</vt:lpstr>
      <vt:lpstr>Measures of central tendency</vt:lpstr>
      <vt:lpstr>Measures of central tendency</vt:lpstr>
      <vt:lpstr>Measures of variability</vt:lpstr>
      <vt:lpstr>Percentages</vt:lpstr>
      <vt:lpstr>Frequency distributions tables</vt:lpstr>
      <vt:lpstr>Other types of graphs</vt:lpstr>
      <vt:lpstr>Multiple choice activity</vt:lpstr>
      <vt:lpstr>Multiple choice - Response</vt:lpstr>
      <vt:lpstr>Multiple choice activity</vt:lpstr>
      <vt:lpstr>Multiple choice - Response</vt:lpstr>
      <vt:lpstr>Multiple choice activity</vt:lpstr>
      <vt:lpstr>Multiple choice - Response</vt:lpstr>
      <vt:lpstr>PowerPoint Presentation</vt:lpstr>
      <vt:lpstr>Fast five – Question 1</vt:lpstr>
      <vt:lpstr>Fast five – Question 1 (Answer)</vt:lpstr>
      <vt:lpstr>Fast five – Question 2</vt:lpstr>
      <vt:lpstr>Fast five – Question 2 (Answer)</vt:lpstr>
      <vt:lpstr>Fast five – Question 3</vt:lpstr>
      <vt:lpstr>Fast five – Question 3 (Answer)</vt:lpstr>
      <vt:lpstr>Fast five – Question 4</vt:lpstr>
      <vt:lpstr>Fast five – Question 4 (Answer)</vt:lpstr>
      <vt:lpstr>Fast five – Question 5</vt:lpstr>
      <vt:lpstr>Fast five – Question 5 (Answer)</vt:lpstr>
      <vt:lpstr>PowerPoint Presentation</vt:lpstr>
    </vt:vector>
  </TitlesOfParts>
  <Company>Edrolo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Beswick-Davison</dc:creator>
  <cp:lastModifiedBy>Microsoft Office User</cp:lastModifiedBy>
  <cp:revision>24</cp:revision>
  <dcterms:created xsi:type="dcterms:W3CDTF">2016-08-03T01:48:58Z</dcterms:created>
  <dcterms:modified xsi:type="dcterms:W3CDTF">2017-03-27T21:20:45Z</dcterms:modified>
</cp:coreProperties>
</file>