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87" r:id="rId2"/>
    <p:sldId id="258" r:id="rId3"/>
    <p:sldId id="259" r:id="rId4"/>
    <p:sldId id="260" r:id="rId5"/>
    <p:sldId id="261" r:id="rId6"/>
    <p:sldId id="262" r:id="rId7"/>
    <p:sldId id="263" r:id="rId8"/>
    <p:sldId id="264" r:id="rId9"/>
    <p:sldId id="265" r:id="rId10"/>
    <p:sldId id="266" r:id="rId11"/>
    <p:sldId id="283" r:id="rId12"/>
    <p:sldId id="267" r:id="rId13"/>
    <p:sldId id="284" r:id="rId14"/>
    <p:sldId id="285" r:id="rId15"/>
    <p:sldId id="292" r:id="rId16"/>
    <p:sldId id="288" r:id="rId17"/>
    <p:sldId id="293" r:id="rId18"/>
    <p:sldId id="289" r:id="rId19"/>
    <p:sldId id="294" r:id="rId20"/>
    <p:sldId id="290" r:id="rId21"/>
    <p:sldId id="295" r:id="rId22"/>
    <p:sldId id="291" r:id="rId23"/>
    <p:sldId id="296" r:id="rId24"/>
    <p:sldId id="29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ABF"/>
    <a:srgbClr val="EE78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3553" autoAdjust="0"/>
  </p:normalViewPr>
  <p:slideViewPr>
    <p:cSldViewPr snapToGrid="0" snapToObjects="1">
      <p:cViewPr varScale="1">
        <p:scale>
          <a:sx n="108" d="100"/>
          <a:sy n="108" d="100"/>
        </p:scale>
        <p:origin x="736" y="1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9B6B98EF-DA2A-2746-A7B9-BE93EE5E6D37}" type="datetimeFigureOut">
              <a:rPr lang="en-US" smtClean="0"/>
              <a:pPr/>
              <a:t>3/27/17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032C74D-767C-B84A-A9A9-025F02EF7E6A}" type="slidenum">
              <a:rPr lang="en-US" smtClean="0"/>
              <a:pPr/>
              <a:t>‹#›</a:t>
            </a:fld>
            <a:endParaRPr lang="en-US" dirty="0"/>
          </a:p>
        </p:txBody>
      </p:sp>
    </p:spTree>
    <p:extLst>
      <p:ext uri="{BB962C8B-B14F-4D97-AF65-F5344CB8AC3E}">
        <p14:creationId xmlns:p14="http://schemas.microsoft.com/office/powerpoint/2010/main" val="341948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8229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 http://</a:t>
            </a:r>
            <a:r>
              <a:rPr lang="en-US" dirty="0" err="1"/>
              <a:t>www.clipartpanda.com</a:t>
            </a:r>
            <a:r>
              <a:rPr lang="en-US" dirty="0"/>
              <a:t>/</a:t>
            </a:r>
            <a:r>
              <a:rPr lang="en-US" dirty="0" err="1"/>
              <a:t>clipart_images</a:t>
            </a:r>
            <a:r>
              <a:rPr lang="en-US" dirty="0"/>
              <a:t>/brainiac-on-the-brain-brain-60237456</a:t>
            </a:r>
          </a:p>
        </p:txBody>
      </p:sp>
      <p:sp>
        <p:nvSpPr>
          <p:cNvPr id="4" name="Slide Number Placeholder 3"/>
          <p:cNvSpPr>
            <a:spLocks noGrp="1"/>
          </p:cNvSpPr>
          <p:nvPr>
            <p:ph type="sldNum" sz="quarter" idx="10"/>
          </p:nvPr>
        </p:nvSpPr>
        <p:spPr/>
        <p:txBody>
          <a:bodyPr/>
          <a:lstStyle/>
          <a:p>
            <a:fld id="{7032C74D-767C-B84A-A9A9-025F02EF7E6A}" type="slidenum">
              <a:rPr lang="en-US" smtClean="0"/>
              <a:t>2</a:t>
            </a:fld>
            <a:endParaRPr lang="en-US"/>
          </a:p>
        </p:txBody>
      </p:sp>
    </p:spTree>
    <p:extLst>
      <p:ext uri="{BB962C8B-B14F-4D97-AF65-F5344CB8AC3E}">
        <p14:creationId xmlns:p14="http://schemas.microsoft.com/office/powerpoint/2010/main" val="63919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a:t>
            </a:r>
            <a:r>
              <a:rPr lang="en-US" baseline="0" dirty="0"/>
              <a:t> purchased for download: http://</a:t>
            </a:r>
            <a:r>
              <a:rPr lang="en-US" baseline="0" dirty="0" err="1"/>
              <a:t>www.shutterstock.com</a:t>
            </a:r>
            <a:r>
              <a:rPr lang="en-US" baseline="0" dirty="0"/>
              <a:t>/</a:t>
            </a:r>
            <a:r>
              <a:rPr lang="en-US" baseline="0" dirty="0" err="1"/>
              <a:t>cat.mhtml?lang</a:t>
            </a:r>
            <a:r>
              <a:rPr lang="en-US" baseline="0" dirty="0"/>
              <a:t>=</a:t>
            </a:r>
            <a:r>
              <a:rPr lang="en-US" baseline="0" dirty="0" err="1"/>
              <a:t>en&amp;language</a:t>
            </a:r>
            <a:r>
              <a:rPr lang="en-US" baseline="0" dirty="0"/>
              <a:t>=</a:t>
            </a:r>
            <a:r>
              <a:rPr lang="en-US" baseline="0" dirty="0" err="1"/>
              <a:t>en&amp;ref_site</a:t>
            </a:r>
            <a:r>
              <a:rPr lang="en-US" baseline="0" dirty="0"/>
              <a:t>=</a:t>
            </a:r>
            <a:r>
              <a:rPr lang="en-US" baseline="0" dirty="0" err="1"/>
              <a:t>photo&amp;search_source</a:t>
            </a:r>
            <a:r>
              <a:rPr lang="en-US" baseline="0" dirty="0"/>
              <a:t>=</a:t>
            </a:r>
            <a:r>
              <a:rPr lang="en-US" baseline="0" dirty="0" err="1"/>
              <a:t>search_form&amp;version</a:t>
            </a:r>
            <a:r>
              <a:rPr lang="en-US" baseline="0" dirty="0"/>
              <a:t>=llv1&amp;anyorall=</a:t>
            </a:r>
            <a:r>
              <a:rPr lang="en-US" baseline="0" dirty="0" err="1"/>
              <a:t>all&amp;safesearch</a:t>
            </a:r>
            <a:r>
              <a:rPr lang="en-US" baseline="0" dirty="0"/>
              <a:t>=1&amp;use_local_boost=1&amp;autocomplete_id=ireinm7unrl70aayof&amp;search_tracking_id=r5Gns-DjqT-rACfuaRaRDA&amp;searchterm=</a:t>
            </a:r>
            <a:r>
              <a:rPr lang="en-US" baseline="0" dirty="0" err="1"/>
              <a:t>questionnaires&amp;show_color_wheel</a:t>
            </a:r>
            <a:r>
              <a:rPr lang="en-US" baseline="0" dirty="0"/>
              <a:t>=1&amp;orient=&amp;</a:t>
            </a:r>
            <a:r>
              <a:rPr lang="en-US" baseline="0" dirty="0" err="1"/>
              <a:t>commercial_ok</a:t>
            </a:r>
            <a:r>
              <a:rPr lang="en-US" baseline="0" dirty="0"/>
              <a:t>=&amp;</a:t>
            </a:r>
            <a:r>
              <a:rPr lang="en-US" baseline="0" dirty="0" err="1"/>
              <a:t>media_type</a:t>
            </a:r>
            <a:r>
              <a:rPr lang="en-US" baseline="0" dirty="0"/>
              <a:t>=</a:t>
            </a:r>
            <a:r>
              <a:rPr lang="en-US" baseline="0" dirty="0" err="1"/>
              <a:t>images&amp;search_cat</a:t>
            </a:r>
            <a:r>
              <a:rPr lang="en-US" baseline="0" dirty="0"/>
              <a:t>=&amp;</a:t>
            </a:r>
            <a:r>
              <a:rPr lang="en-US" baseline="0" dirty="0" err="1"/>
              <a:t>searchtermx</a:t>
            </a:r>
            <a:r>
              <a:rPr lang="en-US" baseline="0" dirty="0"/>
              <a:t>=&amp;</a:t>
            </a:r>
            <a:r>
              <a:rPr lang="en-US" baseline="0" dirty="0" err="1"/>
              <a:t>photographer_name</a:t>
            </a:r>
            <a:r>
              <a:rPr lang="en-US" baseline="0" dirty="0"/>
              <a:t>=&amp;</a:t>
            </a:r>
            <a:r>
              <a:rPr lang="en-US" baseline="0" dirty="0" err="1"/>
              <a:t>people_gender</a:t>
            </a:r>
            <a:r>
              <a:rPr lang="en-US" baseline="0" dirty="0"/>
              <a:t>=&amp;</a:t>
            </a:r>
            <a:r>
              <a:rPr lang="en-US" baseline="0" dirty="0" err="1"/>
              <a:t>people_age</a:t>
            </a:r>
            <a:r>
              <a:rPr lang="en-US" baseline="0" dirty="0"/>
              <a:t>=&amp;</a:t>
            </a:r>
            <a:r>
              <a:rPr lang="en-US" baseline="0" dirty="0" err="1"/>
              <a:t>people_ethnicity</a:t>
            </a:r>
            <a:r>
              <a:rPr lang="en-US" baseline="0" dirty="0"/>
              <a:t>=&amp;</a:t>
            </a:r>
            <a:r>
              <a:rPr lang="en-US" baseline="0" dirty="0" err="1"/>
              <a:t>people_number</a:t>
            </a:r>
            <a:r>
              <a:rPr lang="en-US" baseline="0" dirty="0"/>
              <a:t>=&amp;color=&amp;page=1&amp;inline=145132672</a:t>
            </a:r>
            <a:endParaRPr lang="en-US" dirty="0"/>
          </a:p>
        </p:txBody>
      </p:sp>
      <p:sp>
        <p:nvSpPr>
          <p:cNvPr id="4" name="Slide Number Placeholder 3"/>
          <p:cNvSpPr>
            <a:spLocks noGrp="1"/>
          </p:cNvSpPr>
          <p:nvPr>
            <p:ph type="sldNum" sz="quarter" idx="10"/>
          </p:nvPr>
        </p:nvSpPr>
        <p:spPr/>
        <p:txBody>
          <a:bodyPr/>
          <a:lstStyle/>
          <a:p>
            <a:fld id="{7032C74D-767C-B84A-A9A9-025F02EF7E6A}" type="slidenum">
              <a:rPr lang="en-US" smtClean="0"/>
              <a:t>5</a:t>
            </a:fld>
            <a:endParaRPr lang="en-US"/>
          </a:p>
        </p:txBody>
      </p:sp>
    </p:spTree>
    <p:extLst>
      <p:ext uri="{BB962C8B-B14F-4D97-AF65-F5344CB8AC3E}">
        <p14:creationId xmlns:p14="http://schemas.microsoft.com/office/powerpoint/2010/main" val="344838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KK to refer</a:t>
            </a:r>
            <a:r>
              <a:rPr lang="en-US" baseline="0" dirty="0"/>
              <a:t> to real world examples here and annotate slide - </a:t>
            </a:r>
            <a:r>
              <a:rPr lang="en-US" sz="1200" b="0" i="0" kern="1200" dirty="0">
                <a:solidFill>
                  <a:schemeClr val="tx1"/>
                </a:solidFill>
                <a:effectLst/>
                <a:ea typeface="+mn-ea"/>
                <a:cs typeface="+mn-cs"/>
              </a:rPr>
              <a:t>doing an experiment and drawing findings Secondary data - using Census data</a:t>
            </a:r>
          </a:p>
          <a:p>
            <a:endParaRPr lang="en-US" sz="1200" b="0" i="0" kern="1200" dirty="0">
              <a:solidFill>
                <a:schemeClr val="tx1"/>
              </a:solidFill>
              <a:effectLst/>
              <a:ea typeface="+mn-ea"/>
              <a:cs typeface="+mn-cs"/>
            </a:endParaRPr>
          </a:p>
          <a:p>
            <a:r>
              <a:rPr lang="en-US" sz="1200" b="0" i="0" kern="1200" dirty="0">
                <a:solidFill>
                  <a:schemeClr val="tx1"/>
                </a:solidFill>
                <a:effectLst/>
                <a:ea typeface="+mn-ea"/>
                <a:cs typeface="+mn-cs"/>
              </a:rPr>
              <a:t>Image purchased from:</a:t>
            </a:r>
            <a:r>
              <a:rPr lang="en-US" sz="1200" b="0" i="0" kern="1200" baseline="0" dirty="0">
                <a:solidFill>
                  <a:schemeClr val="tx1"/>
                </a:solidFill>
                <a:effectLst/>
                <a:ea typeface="+mn-ea"/>
                <a:cs typeface="+mn-cs"/>
              </a:rPr>
              <a:t> </a:t>
            </a:r>
            <a:endParaRPr lang="en-US" sz="1200" b="0" i="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7032C74D-767C-B84A-A9A9-025F02EF7E6A}" type="slidenum">
              <a:rPr lang="en-US" smtClean="0"/>
              <a:t>8</a:t>
            </a:fld>
            <a:endParaRPr lang="en-US"/>
          </a:p>
        </p:txBody>
      </p:sp>
    </p:spTree>
    <p:extLst>
      <p:ext uri="{BB962C8B-B14F-4D97-AF65-F5344CB8AC3E}">
        <p14:creationId xmlns:p14="http://schemas.microsoft.com/office/powerpoint/2010/main" val="91825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7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7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5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98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37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9" name="Slide Number Placeholder 8"/>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p:cNvSpPr txBox="1">
            <a:spLocks/>
          </p:cNvSpPr>
          <p:nvPr userDrawn="1"/>
        </p:nvSpPr>
        <p:spPr>
          <a:xfrm>
            <a:off x="4809067" y="8684346"/>
            <a:ext cx="5486400" cy="486833"/>
          </a:xfrm>
          <a:prstGeom prst="rect">
            <a:avLst/>
          </a:prstGeom>
        </p:spPr>
        <p:txBody>
          <a:bodyPr lIns="91440" tIns="45720" rIns="91440" bIns="45720"/>
          <a:lstStyle>
            <a:defPPr>
              <a:defRPr lang="en-US"/>
            </a:defPPr>
            <a:lvl1pPr marL="0" algn="l" defTabSz="342900" rtl="0" eaLnBrk="1" latinLnBrk="0" hangingPunct="1">
              <a:defRPr sz="12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600" dirty="0">
                <a:solidFill>
                  <a:prstClr val="white">
                    <a:lumMod val="50000"/>
                  </a:prstClr>
                </a:solidFill>
                <a:latin typeface="Arial" panose="020B0604020202020204" pitchFamily="34" charset="0"/>
              </a:rPr>
              <a:t>© Teacher Name &amp; </a:t>
            </a:r>
            <a:r>
              <a:rPr lang="en-AU" sz="1600" dirty="0" err="1">
                <a:solidFill>
                  <a:prstClr val="white">
                    <a:lumMod val="50000"/>
                  </a:prstClr>
                </a:solidFill>
                <a:latin typeface="Arial" panose="020B0604020202020204" pitchFamily="34" charset="0"/>
              </a:rPr>
              <a:t>Edrolo</a:t>
            </a:r>
            <a:r>
              <a:rPr lang="en-AU" sz="1600" dirty="0">
                <a:solidFill>
                  <a:prstClr val="white">
                    <a:lumMod val="50000"/>
                  </a:prstClr>
                </a:solidFill>
                <a:latin typeface="Arial" panose="020B0604020202020204" pitchFamily="34" charset="0"/>
              </a:rPr>
              <a:t> 2016</a:t>
            </a:r>
            <a:endParaRPr lang="en-US" sz="16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317772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91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79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00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5816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2810" y="274638"/>
            <a:ext cx="8389589"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defTabSz="457189"/>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defTabSz="457189"/>
            <a:fld id="{31FF82EB-CF44-BE4C-BDBB-12CF31ED5AF3}" type="slidenum">
              <a:rPr lang="en-US" smtClean="0">
                <a:solidFill>
                  <a:prstClr val="black">
                    <a:tint val="75000"/>
                  </a:prstClr>
                </a:solidFill>
              </a:rPr>
              <a:pPr defTabSz="457189"/>
              <a:t>‹#›</a:t>
            </a:fld>
            <a:endParaRPr lang="en-US" dirty="0">
              <a:solidFill>
                <a:prstClr val="black">
                  <a:tint val="75000"/>
                </a:prstClr>
              </a:solidFill>
            </a:endParaRPr>
          </a:p>
        </p:txBody>
      </p:sp>
      <p:pic>
        <p:nvPicPr>
          <p:cNvPr id="8" name="Picture 7" descr="Logo - Edrolo.png"/>
          <p:cNvPicPr>
            <a:picLocks noChangeAspect="1"/>
          </p:cNvPicPr>
          <p:nvPr userDrawn="1"/>
        </p:nvPicPr>
        <p:blipFill>
          <a:blip r:embed="rId13">
            <a:alphaModFix amt="62000"/>
            <a:extLst>
              <a:ext uri="{28A0092B-C50C-407E-A947-70E740481C1C}">
                <a14:useLocalDpi xmlns:a14="http://schemas.microsoft.com/office/drawing/2010/main" val="0"/>
              </a:ext>
            </a:extLst>
          </a:blip>
          <a:stretch>
            <a:fillRect/>
          </a:stretch>
        </p:blipFill>
        <p:spPr>
          <a:xfrm>
            <a:off x="10055499" y="6165304"/>
            <a:ext cx="2017167" cy="607672"/>
          </a:xfrm>
          <a:prstGeom prst="rect">
            <a:avLst/>
          </a:prstGeom>
        </p:spPr>
      </p:pic>
      <p:sp>
        <p:nvSpPr>
          <p:cNvPr id="9" name="Footer Placeholder 4"/>
          <p:cNvSpPr txBox="1">
            <a:spLocks/>
          </p:cNvSpPr>
          <p:nvPr userDrawn="1"/>
        </p:nvSpPr>
        <p:spPr>
          <a:xfrm>
            <a:off x="3192811" y="6349792"/>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rPr>
              <a:t>© Kristy Kendall &amp; Edrolo 2016</a:t>
            </a:r>
            <a:endParaRPr lang="en-US" sz="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2075088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4000" b="1" kern="1200">
          <a:solidFill>
            <a:srgbClr val="EE7860"/>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caa.vic.edu.au/" TargetMode="Externa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SsPfbup0a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2814" y="4545640"/>
            <a:ext cx="8374897" cy="1815882"/>
          </a:xfrm>
          <a:prstGeom prst="rect">
            <a:avLst/>
          </a:prstGeom>
        </p:spPr>
        <p:txBody>
          <a:bodyPr wrap="square" lIns="91440" tIns="45720" rIns="91440" bIns="45720">
            <a:spAutoFit/>
          </a:bodyPr>
          <a:lstStyle/>
          <a:p>
            <a:r>
              <a:rPr lang="en-US" sz="1600" b="1" dirty="0">
                <a:solidFill>
                  <a:prstClr val="black">
                    <a:lumMod val="95000"/>
                    <a:lumOff val="5000"/>
                  </a:prstClr>
                </a:solidFill>
                <a:latin typeface="Arial" panose="020B0604020202020204" pitchFamily="34" charset="0"/>
              </a:rPr>
              <a:t>Study design dot point</a:t>
            </a:r>
          </a:p>
          <a:p>
            <a:endParaRPr lang="en-US" sz="1600" b="1" dirty="0">
              <a:solidFill>
                <a:prstClr val="black">
                  <a:lumMod val="95000"/>
                  <a:lumOff val="5000"/>
                </a:prstClr>
              </a:solidFill>
              <a:latin typeface="Arial" panose="020B0604020202020204" pitchFamily="34" charset="0"/>
            </a:endParaRPr>
          </a:p>
          <a:p>
            <a:pPr marL="342900" indent="-342900">
              <a:buFont typeface="Arial"/>
              <a:buChar char="•"/>
            </a:pPr>
            <a:r>
              <a:rPr lang="en-US" sz="1600" dirty="0">
                <a:solidFill>
                  <a:prstClr val="black"/>
                </a:solidFill>
                <a:latin typeface="Arial" panose="020B0604020202020204" pitchFamily="34" charset="0"/>
              </a:rPr>
              <a:t>determine appropriate type of investigation: experiments (including use of control and experimental groups); case studies; observational studies; self-reports; questionnaires; interviews; rating scales; access secondary  data,  including  data  sourced  through the internet that would otherwise be difficult to source as raw or primary data through fieldwork, a laboratory or a classroom</a:t>
            </a:r>
          </a:p>
        </p:txBody>
      </p:sp>
      <p:sp>
        <p:nvSpPr>
          <p:cNvPr id="4" name="TextBox 3"/>
          <p:cNvSpPr txBox="1"/>
          <p:nvPr/>
        </p:nvSpPr>
        <p:spPr>
          <a:xfrm>
            <a:off x="3192814" y="1339973"/>
            <a:ext cx="8505200" cy="3046988"/>
          </a:xfrm>
          <a:prstGeom prst="rect">
            <a:avLst/>
          </a:prstGeom>
          <a:noFill/>
        </p:spPr>
        <p:txBody>
          <a:bodyPr wrap="square" lIns="91440" tIns="45720" rIns="91440" bIns="45720" rtlCol="0">
            <a:spAutoFit/>
          </a:bodyPr>
          <a:lstStyle/>
          <a:p>
            <a:pPr defTabSz="609555"/>
            <a:r>
              <a:rPr lang="en-US" sz="8800" cap="all" dirty="0">
                <a:solidFill>
                  <a:srgbClr val="EE7860"/>
                </a:solidFill>
                <a:latin typeface="Impact" panose="020B0806030902050204" pitchFamily="34" charset="0"/>
                <a:cs typeface="Gotham Condensed Bold" pitchFamily="50" charset="0"/>
                <a:sym typeface="Arial"/>
                <a:rtl val="0"/>
              </a:rPr>
              <a:t>Types of RESEARCH</a:t>
            </a:r>
          </a:p>
          <a:p>
            <a:pPr defTabSz="609555"/>
            <a:r>
              <a:rPr lang="en-US" sz="1600" dirty="0">
                <a:solidFill>
                  <a:srgbClr val="2B3439"/>
                </a:solidFill>
                <a:latin typeface="Arial" panose="020B0604020202020204" pitchFamily="34" charset="0"/>
                <a:cs typeface="Gotham Condensed Bold" pitchFamily="50" charset="0"/>
                <a:sym typeface="Arial"/>
                <a:rtl val="0"/>
              </a:rPr>
              <a:t>Presented by Kristy Kendall</a:t>
            </a:r>
          </a:p>
        </p:txBody>
      </p:sp>
      <p:sp>
        <p:nvSpPr>
          <p:cNvPr id="2" name="Rectangle 1"/>
          <p:cNvSpPr/>
          <p:nvPr/>
        </p:nvSpPr>
        <p:spPr>
          <a:xfrm>
            <a:off x="3192814" y="697476"/>
            <a:ext cx="2174313" cy="446276"/>
          </a:xfrm>
          <a:prstGeom prst="rect">
            <a:avLst/>
          </a:prstGeom>
        </p:spPr>
        <p:txBody>
          <a:bodyPr wrap="none" lIns="91440" tIns="45720" rIns="91440" bIns="45720">
            <a:spAutoFit/>
          </a:bodyPr>
          <a:lstStyle/>
          <a:p>
            <a:pPr defTabSz="609555"/>
            <a:r>
              <a:rPr lang="en-US" sz="2300" dirty="0">
                <a:solidFill>
                  <a:srgbClr val="2B3439"/>
                </a:solidFill>
                <a:latin typeface="Impact" panose="020B0806030902050204" pitchFamily="34" charset="0"/>
                <a:cs typeface="Gotham Condensed Bold" pitchFamily="50" charset="0"/>
                <a:sym typeface="Arial"/>
                <a:rtl val="0"/>
              </a:rPr>
              <a:t>VCE PSYCHOLOGY</a:t>
            </a:r>
          </a:p>
        </p:txBody>
      </p:sp>
    </p:spTree>
    <p:extLst>
      <p:ext uri="{BB962C8B-B14F-4D97-AF65-F5344CB8AC3E}">
        <p14:creationId xmlns:p14="http://schemas.microsoft.com/office/powerpoint/2010/main" val="272367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Autofit/>
          </a:bodyPr>
          <a:lstStyle/>
          <a:p>
            <a:pPr marL="0" indent="0">
              <a:buNone/>
            </a:pPr>
            <a:r>
              <a:rPr lang="en-US" sz="1600" dirty="0" err="1"/>
              <a:t>Dr</a:t>
            </a:r>
            <a:r>
              <a:rPr lang="en-US" sz="1600" dirty="0"/>
              <a:t> Rajesh is researching </a:t>
            </a:r>
            <a:r>
              <a:rPr lang="en-US" sz="1600" dirty="0" err="1"/>
              <a:t>localisation</a:t>
            </a:r>
            <a:r>
              <a:rPr lang="en-US" sz="1600" dirty="0"/>
              <a:t> of function in the brain. She asks Peter, one of her stroke patients, to undertake a series of tasks so she can observe the possible changes in </a:t>
            </a:r>
            <a:r>
              <a:rPr lang="en-US" sz="1600" dirty="0" err="1"/>
              <a:t>localisation</a:t>
            </a:r>
            <a:r>
              <a:rPr lang="en-US" sz="1600" dirty="0"/>
              <a:t> of function as a result of his stroke. </a:t>
            </a:r>
          </a:p>
          <a:p>
            <a:pPr marL="0" indent="0">
              <a:buNone/>
            </a:pPr>
            <a:endParaRPr lang="en-US" sz="1600" b="1" dirty="0"/>
          </a:p>
          <a:p>
            <a:pPr marL="0" indent="0">
              <a:lnSpc>
                <a:spcPct val="150000"/>
              </a:lnSpc>
              <a:buNone/>
            </a:pPr>
            <a:r>
              <a:rPr lang="en-US" sz="1600" dirty="0" err="1"/>
              <a:t>Dr</a:t>
            </a:r>
            <a:r>
              <a:rPr lang="en-US" sz="1600" dirty="0"/>
              <a:t> Rajesh’s study is an example of a </a:t>
            </a:r>
          </a:p>
          <a:p>
            <a:pPr marL="0" indent="0">
              <a:lnSpc>
                <a:spcPct val="150000"/>
              </a:lnSpc>
              <a:buNone/>
            </a:pPr>
            <a:r>
              <a:rPr lang="en-US" sz="1600" dirty="0"/>
              <a:t>A. single-participant experimental design. </a:t>
            </a:r>
          </a:p>
          <a:p>
            <a:pPr marL="0" indent="0">
              <a:lnSpc>
                <a:spcPct val="150000"/>
              </a:lnSpc>
              <a:buNone/>
            </a:pPr>
            <a:r>
              <a:rPr lang="en-US" sz="1600" dirty="0"/>
              <a:t>B. case study with convenience sampling. </a:t>
            </a:r>
          </a:p>
          <a:p>
            <a:pPr marL="0" indent="0">
              <a:lnSpc>
                <a:spcPct val="150000"/>
              </a:lnSpc>
              <a:buNone/>
            </a:pPr>
            <a:r>
              <a:rPr lang="en-US" sz="1600" dirty="0"/>
              <a:t>C. single-participant experiment with convenience sampling. </a:t>
            </a:r>
          </a:p>
          <a:p>
            <a:pPr marL="0" indent="0">
              <a:lnSpc>
                <a:spcPct val="150000"/>
              </a:lnSpc>
              <a:buNone/>
            </a:pPr>
            <a:r>
              <a:rPr lang="en-US" sz="1600" dirty="0"/>
              <a:t>D. repeated-measures experiment with controlled extraneous variables. </a:t>
            </a:r>
          </a:p>
        </p:txBody>
      </p:sp>
      <p:sp>
        <p:nvSpPr>
          <p:cNvPr id="2" name="Rectangle 1"/>
          <p:cNvSpPr/>
          <p:nvPr/>
        </p:nvSpPr>
        <p:spPr>
          <a:xfrm>
            <a:off x="5772827" y="6305714"/>
            <a:ext cx="2629631" cy="338554"/>
          </a:xfrm>
          <a:prstGeom prst="rect">
            <a:avLst/>
          </a:prstGeom>
        </p:spPr>
        <p:txBody>
          <a:bodyPr wrap="none">
            <a:spAutoFit/>
          </a:bodyPr>
          <a:lstStyle/>
          <a:p>
            <a:r>
              <a:rPr lang="en-US" sz="1600" b="1" dirty="0">
                <a:latin typeface="Arial" panose="020B0604020202020204" pitchFamily="34" charset="0"/>
              </a:rPr>
              <a:t>(VCAA 2015 Exam, Q. 38)</a:t>
            </a:r>
          </a:p>
        </p:txBody>
      </p:sp>
      <p:sp>
        <p:nvSpPr>
          <p:cNvPr id="7" name="Title 5"/>
          <p:cNvSpPr>
            <a:spLocks noGrp="1"/>
          </p:cNvSpPr>
          <p:nvPr>
            <p:ph type="title"/>
          </p:nvPr>
        </p:nvSpPr>
        <p:spPr>
          <a:xfrm>
            <a:off x="3192810" y="274638"/>
            <a:ext cx="8389589" cy="1143000"/>
          </a:xfrm>
        </p:spPr>
        <p:txBody>
          <a:bodyPr>
            <a:normAutofit/>
          </a:bodyPr>
          <a:lstStyle/>
          <a:p>
            <a:r>
              <a:rPr lang="en-AU" dirty="0"/>
              <a:t>Multiple choice activity</a:t>
            </a:r>
            <a:endParaRPr lang="en-US" dirty="0"/>
          </a:p>
        </p:txBody>
      </p:sp>
    </p:spTree>
    <p:extLst>
      <p:ext uri="{BB962C8B-B14F-4D97-AF65-F5344CB8AC3E}">
        <p14:creationId xmlns:p14="http://schemas.microsoft.com/office/powerpoint/2010/main" val="139614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92810" y="274638"/>
            <a:ext cx="8389589" cy="1143000"/>
          </a:xfrm>
        </p:spPr>
        <p:txBody>
          <a:bodyPr/>
          <a:lstStyle/>
          <a:p>
            <a:r>
              <a:rPr lang="en-US" dirty="0"/>
              <a:t>Multiple choice - Response</a:t>
            </a:r>
          </a:p>
        </p:txBody>
      </p:sp>
      <p:sp>
        <p:nvSpPr>
          <p:cNvPr id="8" name="Content Placeholder 2"/>
          <p:cNvSpPr>
            <a:spLocks noGrp="1"/>
          </p:cNvSpPr>
          <p:nvPr>
            <p:ph idx="1"/>
          </p:nvPr>
        </p:nvSpPr>
        <p:spPr>
          <a:xfrm>
            <a:off x="3192810" y="1466641"/>
            <a:ext cx="8389590" cy="4525963"/>
          </a:xfrm>
        </p:spPr>
        <p:txBody>
          <a:bodyPr>
            <a:noAutofit/>
          </a:bodyPr>
          <a:lstStyle/>
          <a:p>
            <a:pPr marL="0" indent="0">
              <a:buNone/>
            </a:pPr>
            <a:r>
              <a:rPr lang="en-US" sz="1600" dirty="0" err="1"/>
              <a:t>Dr</a:t>
            </a:r>
            <a:r>
              <a:rPr lang="en-US" sz="1600" dirty="0"/>
              <a:t> Rajesh is researching </a:t>
            </a:r>
            <a:r>
              <a:rPr lang="en-US" sz="1600" dirty="0" err="1"/>
              <a:t>localisation</a:t>
            </a:r>
            <a:r>
              <a:rPr lang="en-US" sz="1600" dirty="0"/>
              <a:t> of function in the brain. She asks Peter, one of her stroke patients, to undertake a series of tasks so she can observe the possible changes in </a:t>
            </a:r>
            <a:r>
              <a:rPr lang="en-US" sz="1600" dirty="0" err="1"/>
              <a:t>localisation</a:t>
            </a:r>
            <a:r>
              <a:rPr lang="en-US" sz="1600" dirty="0"/>
              <a:t> of function as a result of his stroke. </a:t>
            </a:r>
          </a:p>
          <a:p>
            <a:pPr marL="0" indent="0">
              <a:buNone/>
            </a:pPr>
            <a:endParaRPr lang="en-US" sz="1600" b="1" dirty="0"/>
          </a:p>
          <a:p>
            <a:pPr marL="0" indent="0">
              <a:lnSpc>
                <a:spcPct val="150000"/>
              </a:lnSpc>
              <a:buNone/>
            </a:pPr>
            <a:r>
              <a:rPr lang="en-US" sz="1600" dirty="0" err="1"/>
              <a:t>Dr</a:t>
            </a:r>
            <a:r>
              <a:rPr lang="en-US" sz="1600" dirty="0"/>
              <a:t> Rajesh’s study is an example of a </a:t>
            </a:r>
          </a:p>
          <a:p>
            <a:pPr marL="0" indent="0">
              <a:lnSpc>
                <a:spcPct val="150000"/>
              </a:lnSpc>
              <a:buNone/>
            </a:pPr>
            <a:r>
              <a:rPr lang="en-US" sz="1600" dirty="0"/>
              <a:t>A. single-participant experimental design. </a:t>
            </a:r>
          </a:p>
          <a:p>
            <a:pPr marL="0" indent="0">
              <a:lnSpc>
                <a:spcPct val="150000"/>
              </a:lnSpc>
              <a:buNone/>
            </a:pPr>
            <a:r>
              <a:rPr lang="en-US" sz="1600" b="1" dirty="0">
                <a:solidFill>
                  <a:srgbClr val="448ABF"/>
                </a:solidFill>
              </a:rPr>
              <a:t>B. case study with convenience sampling. </a:t>
            </a:r>
          </a:p>
          <a:p>
            <a:pPr marL="0" indent="0">
              <a:lnSpc>
                <a:spcPct val="150000"/>
              </a:lnSpc>
              <a:buNone/>
            </a:pPr>
            <a:r>
              <a:rPr lang="en-US" sz="1600" dirty="0"/>
              <a:t>C. single-participant experiment with convenience sampling. </a:t>
            </a:r>
          </a:p>
          <a:p>
            <a:pPr marL="0" indent="0">
              <a:lnSpc>
                <a:spcPct val="150000"/>
              </a:lnSpc>
              <a:buNone/>
            </a:pPr>
            <a:r>
              <a:rPr lang="en-US" sz="1600" dirty="0"/>
              <a:t>D. repeated-measures experiment with controlled extraneous variables. </a:t>
            </a:r>
          </a:p>
        </p:txBody>
      </p:sp>
      <p:sp>
        <p:nvSpPr>
          <p:cNvPr id="9" name="Rectangle 8"/>
          <p:cNvSpPr/>
          <p:nvPr/>
        </p:nvSpPr>
        <p:spPr>
          <a:xfrm>
            <a:off x="5772827" y="6305714"/>
            <a:ext cx="2629631" cy="338554"/>
          </a:xfrm>
          <a:prstGeom prst="rect">
            <a:avLst/>
          </a:prstGeom>
        </p:spPr>
        <p:txBody>
          <a:bodyPr wrap="none">
            <a:spAutoFit/>
          </a:bodyPr>
          <a:lstStyle/>
          <a:p>
            <a:r>
              <a:rPr lang="en-US" sz="1600" b="1" dirty="0">
                <a:latin typeface="Arial" panose="020B0604020202020204" pitchFamily="34" charset="0"/>
              </a:rPr>
              <a:t>(VCAA 2015 Exam, Q. 38)</a:t>
            </a:r>
          </a:p>
        </p:txBody>
      </p:sp>
    </p:spTree>
    <p:extLst>
      <p:ext uri="{BB962C8B-B14F-4D97-AF65-F5344CB8AC3E}">
        <p14:creationId xmlns:p14="http://schemas.microsoft.com/office/powerpoint/2010/main" val="101401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76915"/>
            <a:ext cx="8389590" cy="4525963"/>
          </a:xfrm>
        </p:spPr>
        <p:txBody>
          <a:bodyPr>
            <a:noAutofit/>
          </a:bodyPr>
          <a:lstStyle/>
          <a:p>
            <a:pPr marL="0" indent="0">
              <a:buNone/>
            </a:pPr>
            <a:r>
              <a:rPr lang="en-US" sz="1600" dirty="0" err="1"/>
              <a:t>Dr</a:t>
            </a:r>
            <a:r>
              <a:rPr lang="en-US" sz="1600" dirty="0"/>
              <a:t> Rajesh is researching </a:t>
            </a:r>
            <a:r>
              <a:rPr lang="en-US" sz="1600" dirty="0" err="1"/>
              <a:t>localisation</a:t>
            </a:r>
            <a:r>
              <a:rPr lang="en-US" sz="1600" dirty="0"/>
              <a:t> of function in the brain. She asks Peter, one of her stroke patients, to undertake a series of tasks so she can observe the possible changes in </a:t>
            </a:r>
            <a:r>
              <a:rPr lang="en-US" sz="1600" dirty="0" err="1"/>
              <a:t>localisation</a:t>
            </a:r>
            <a:r>
              <a:rPr lang="en-US" sz="1600" dirty="0"/>
              <a:t> of function as a result of his stroke. </a:t>
            </a:r>
          </a:p>
          <a:p>
            <a:pPr marL="0" indent="0">
              <a:buNone/>
            </a:pPr>
            <a:endParaRPr lang="en-US" sz="1600" dirty="0"/>
          </a:p>
          <a:p>
            <a:pPr marL="0" indent="0">
              <a:buNone/>
            </a:pPr>
            <a:r>
              <a:rPr lang="en-US" sz="1600" dirty="0"/>
              <a:t>An advantage of this particular type of study is that </a:t>
            </a:r>
          </a:p>
          <a:p>
            <a:pPr marL="0" indent="0">
              <a:lnSpc>
                <a:spcPct val="150000"/>
              </a:lnSpc>
              <a:buNone/>
            </a:pPr>
            <a:r>
              <a:rPr lang="en-US" sz="1600" dirty="0"/>
              <a:t>A. the results </a:t>
            </a:r>
            <a:r>
              <a:rPr lang="en-US" sz="1600" dirty="0">
                <a:solidFill>
                  <a:srgbClr val="000000"/>
                </a:solidFill>
              </a:rPr>
              <a:t>are easily </a:t>
            </a:r>
            <a:r>
              <a:rPr lang="en-US" sz="1600" dirty="0" err="1">
                <a:solidFill>
                  <a:srgbClr val="000000"/>
                </a:solidFill>
              </a:rPr>
              <a:t>generalised</a:t>
            </a:r>
            <a:r>
              <a:rPr lang="en-US" sz="1600" dirty="0">
                <a:solidFill>
                  <a:srgbClr val="000000"/>
                </a:solidFill>
              </a:rPr>
              <a:t>. </a:t>
            </a:r>
          </a:p>
          <a:p>
            <a:pPr marL="0" indent="0">
              <a:lnSpc>
                <a:spcPct val="150000"/>
              </a:lnSpc>
              <a:buNone/>
            </a:pPr>
            <a:r>
              <a:rPr lang="en-US" sz="1600" dirty="0">
                <a:solidFill>
                  <a:srgbClr val="000000"/>
                </a:solidFill>
              </a:rPr>
              <a:t>B. it produces highly detailed results. </a:t>
            </a:r>
          </a:p>
          <a:p>
            <a:pPr marL="0" indent="0">
              <a:lnSpc>
                <a:spcPct val="150000"/>
              </a:lnSpc>
              <a:buNone/>
            </a:pPr>
            <a:r>
              <a:rPr lang="en-US" sz="1600" dirty="0">
                <a:solidFill>
                  <a:srgbClr val="000000"/>
                </a:solidFill>
              </a:rPr>
              <a:t>C. extraneous variabl</a:t>
            </a:r>
            <a:r>
              <a:rPr lang="en-US" sz="1600" dirty="0"/>
              <a:t>es are easily controlled. </a:t>
            </a:r>
          </a:p>
          <a:p>
            <a:pPr marL="0" indent="0">
              <a:lnSpc>
                <a:spcPct val="150000"/>
              </a:lnSpc>
              <a:buNone/>
            </a:pPr>
            <a:r>
              <a:rPr lang="en-US" sz="1600" dirty="0"/>
              <a:t>D. conclusions can be drawn about the effect of the independent variable on the dependent variable. </a:t>
            </a:r>
          </a:p>
        </p:txBody>
      </p:sp>
      <p:sp>
        <p:nvSpPr>
          <p:cNvPr id="6" name="Title 5"/>
          <p:cNvSpPr>
            <a:spLocks noGrp="1"/>
          </p:cNvSpPr>
          <p:nvPr>
            <p:ph type="title"/>
          </p:nvPr>
        </p:nvSpPr>
        <p:spPr>
          <a:xfrm>
            <a:off x="3192810" y="274638"/>
            <a:ext cx="8389589" cy="1143000"/>
          </a:xfrm>
        </p:spPr>
        <p:txBody>
          <a:bodyPr>
            <a:normAutofit/>
          </a:bodyPr>
          <a:lstStyle/>
          <a:p>
            <a:r>
              <a:rPr lang="en-AU" dirty="0"/>
              <a:t>Multiple choice activity</a:t>
            </a:r>
            <a:endParaRPr lang="en-US" dirty="0"/>
          </a:p>
        </p:txBody>
      </p:sp>
      <p:sp>
        <p:nvSpPr>
          <p:cNvPr id="7" name="Rectangle 6"/>
          <p:cNvSpPr/>
          <p:nvPr/>
        </p:nvSpPr>
        <p:spPr>
          <a:xfrm>
            <a:off x="5772827" y="6305714"/>
            <a:ext cx="2629631" cy="338554"/>
          </a:xfrm>
          <a:prstGeom prst="rect">
            <a:avLst/>
          </a:prstGeom>
        </p:spPr>
        <p:txBody>
          <a:bodyPr wrap="none">
            <a:spAutoFit/>
          </a:bodyPr>
          <a:lstStyle/>
          <a:p>
            <a:r>
              <a:rPr lang="en-US" sz="1600" b="1" dirty="0">
                <a:latin typeface="Arial" panose="020B0604020202020204" pitchFamily="34" charset="0"/>
              </a:rPr>
              <a:t>(VCAA 2015 Exam, Q. 39)</a:t>
            </a:r>
          </a:p>
        </p:txBody>
      </p:sp>
    </p:spTree>
    <p:extLst>
      <p:ext uri="{BB962C8B-B14F-4D97-AF65-F5344CB8AC3E}">
        <p14:creationId xmlns:p14="http://schemas.microsoft.com/office/powerpoint/2010/main" val="65023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92810" y="274638"/>
            <a:ext cx="8389589" cy="1143000"/>
          </a:xfrm>
        </p:spPr>
        <p:txBody>
          <a:bodyPr/>
          <a:lstStyle/>
          <a:p>
            <a:r>
              <a:rPr lang="en-US" dirty="0"/>
              <a:t>Multiple choice - Response</a:t>
            </a:r>
          </a:p>
        </p:txBody>
      </p:sp>
      <p:sp>
        <p:nvSpPr>
          <p:cNvPr id="8" name="Content Placeholder 2"/>
          <p:cNvSpPr>
            <a:spLocks noGrp="1"/>
          </p:cNvSpPr>
          <p:nvPr>
            <p:ph idx="1"/>
          </p:nvPr>
        </p:nvSpPr>
        <p:spPr>
          <a:xfrm>
            <a:off x="3192810" y="1476915"/>
            <a:ext cx="8389590" cy="4525963"/>
          </a:xfrm>
        </p:spPr>
        <p:txBody>
          <a:bodyPr>
            <a:noAutofit/>
          </a:bodyPr>
          <a:lstStyle/>
          <a:p>
            <a:pPr marL="0" indent="0">
              <a:buNone/>
            </a:pPr>
            <a:r>
              <a:rPr lang="en-US" sz="1600" dirty="0" err="1"/>
              <a:t>Dr</a:t>
            </a:r>
            <a:r>
              <a:rPr lang="en-US" sz="1600" dirty="0"/>
              <a:t> Rajesh is researching </a:t>
            </a:r>
            <a:r>
              <a:rPr lang="en-US" sz="1600" dirty="0" err="1"/>
              <a:t>localisation</a:t>
            </a:r>
            <a:r>
              <a:rPr lang="en-US" sz="1600" dirty="0"/>
              <a:t> of function in the brain. She asks Peter, one of her stroke patients, to undertake a series of tasks so she can observe the possible changes in </a:t>
            </a:r>
            <a:r>
              <a:rPr lang="en-US" sz="1600" dirty="0" err="1"/>
              <a:t>localisation</a:t>
            </a:r>
            <a:r>
              <a:rPr lang="en-US" sz="1600" dirty="0"/>
              <a:t> of function as a result of his stroke. </a:t>
            </a:r>
          </a:p>
          <a:p>
            <a:pPr marL="0" indent="0">
              <a:buNone/>
            </a:pPr>
            <a:endParaRPr lang="en-US" sz="1600" dirty="0"/>
          </a:p>
          <a:p>
            <a:pPr marL="0" indent="0">
              <a:buNone/>
            </a:pPr>
            <a:r>
              <a:rPr lang="en-US" sz="1600" dirty="0"/>
              <a:t>An advantage of this particular type of study is that </a:t>
            </a:r>
          </a:p>
          <a:p>
            <a:pPr marL="0" indent="0">
              <a:lnSpc>
                <a:spcPct val="150000"/>
              </a:lnSpc>
              <a:buNone/>
            </a:pPr>
            <a:r>
              <a:rPr lang="en-US" sz="1600" dirty="0"/>
              <a:t>A. the results </a:t>
            </a:r>
            <a:r>
              <a:rPr lang="en-US" sz="1600" dirty="0">
                <a:solidFill>
                  <a:srgbClr val="000000"/>
                </a:solidFill>
              </a:rPr>
              <a:t>are easily </a:t>
            </a:r>
            <a:r>
              <a:rPr lang="en-US" sz="1600" dirty="0" err="1">
                <a:solidFill>
                  <a:srgbClr val="000000"/>
                </a:solidFill>
              </a:rPr>
              <a:t>generalised</a:t>
            </a:r>
            <a:r>
              <a:rPr lang="en-US" sz="1600" dirty="0">
                <a:solidFill>
                  <a:srgbClr val="000000"/>
                </a:solidFill>
              </a:rPr>
              <a:t>. </a:t>
            </a:r>
          </a:p>
          <a:p>
            <a:pPr marL="0" indent="0">
              <a:lnSpc>
                <a:spcPct val="150000"/>
              </a:lnSpc>
              <a:buNone/>
            </a:pPr>
            <a:r>
              <a:rPr lang="en-US" sz="1600" b="1" dirty="0">
                <a:solidFill>
                  <a:srgbClr val="448ABF"/>
                </a:solidFill>
              </a:rPr>
              <a:t>B. it produces highly detailed results. </a:t>
            </a:r>
          </a:p>
          <a:p>
            <a:pPr marL="0" indent="0">
              <a:lnSpc>
                <a:spcPct val="150000"/>
              </a:lnSpc>
              <a:buNone/>
            </a:pPr>
            <a:r>
              <a:rPr lang="en-US" sz="1600" dirty="0">
                <a:solidFill>
                  <a:srgbClr val="000000"/>
                </a:solidFill>
              </a:rPr>
              <a:t>C. extraneous variabl</a:t>
            </a:r>
            <a:r>
              <a:rPr lang="en-US" sz="1600" dirty="0"/>
              <a:t>es are easily controlled. </a:t>
            </a:r>
          </a:p>
          <a:p>
            <a:pPr marL="0" indent="0">
              <a:lnSpc>
                <a:spcPct val="150000"/>
              </a:lnSpc>
              <a:buNone/>
            </a:pPr>
            <a:r>
              <a:rPr lang="en-US" sz="1600" dirty="0"/>
              <a:t>D. conclusions can be drawn about the effect of the independent variable on the dependent variable. </a:t>
            </a:r>
          </a:p>
        </p:txBody>
      </p:sp>
      <p:sp>
        <p:nvSpPr>
          <p:cNvPr id="9" name="Rectangle 8"/>
          <p:cNvSpPr/>
          <p:nvPr/>
        </p:nvSpPr>
        <p:spPr>
          <a:xfrm>
            <a:off x="5772827" y="6305714"/>
            <a:ext cx="2629631" cy="338554"/>
          </a:xfrm>
          <a:prstGeom prst="rect">
            <a:avLst/>
          </a:prstGeom>
        </p:spPr>
        <p:txBody>
          <a:bodyPr wrap="none">
            <a:spAutoFit/>
          </a:bodyPr>
          <a:lstStyle/>
          <a:p>
            <a:r>
              <a:rPr lang="en-US" sz="1600" b="1" dirty="0">
                <a:latin typeface="Arial" panose="020B0604020202020204" pitchFamily="34" charset="0"/>
              </a:rPr>
              <a:t>(VCAA 2015 Exam, Q. 39)</a:t>
            </a:r>
          </a:p>
        </p:txBody>
      </p:sp>
    </p:spTree>
    <p:extLst>
      <p:ext uri="{BB962C8B-B14F-4D97-AF65-F5344CB8AC3E}">
        <p14:creationId xmlns:p14="http://schemas.microsoft.com/office/powerpoint/2010/main" val="280328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rmAutofit/>
          </a:bodyPr>
          <a:lstStyle/>
          <a:p>
            <a:pPr marL="0" indent="0">
              <a:buNone/>
            </a:pPr>
            <a:r>
              <a:rPr lang="en-US" sz="1600" dirty="0"/>
              <a:t>An experiment aims to establish a cause and _______________ relationship between two variables. </a:t>
            </a:r>
          </a:p>
        </p:txBody>
      </p:sp>
      <p:sp>
        <p:nvSpPr>
          <p:cNvPr id="6" name="Title 1"/>
          <p:cNvSpPr>
            <a:spLocks noGrp="1"/>
          </p:cNvSpPr>
          <p:nvPr>
            <p:ph type="title"/>
          </p:nvPr>
        </p:nvSpPr>
        <p:spPr>
          <a:xfrm>
            <a:off x="3192810" y="274638"/>
            <a:ext cx="8389589" cy="1143000"/>
          </a:xfrm>
        </p:spPr>
        <p:txBody>
          <a:bodyPr/>
          <a:lstStyle/>
          <a:p>
            <a:r>
              <a:rPr lang="en-US" dirty="0"/>
              <a:t>Fast five – Question 1</a:t>
            </a:r>
          </a:p>
        </p:txBody>
      </p:sp>
    </p:spTree>
    <p:extLst>
      <p:ext uri="{BB962C8B-B14F-4D97-AF65-F5344CB8AC3E}">
        <p14:creationId xmlns:p14="http://schemas.microsoft.com/office/powerpoint/2010/main" val="338797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rmAutofit/>
          </a:bodyPr>
          <a:lstStyle/>
          <a:p>
            <a:pPr marL="0" indent="0">
              <a:buNone/>
            </a:pPr>
            <a:r>
              <a:rPr lang="en-US" sz="1600" dirty="0"/>
              <a:t>An experiment aims to establish a cause and _______________ relationship between two variables. </a:t>
            </a:r>
          </a:p>
        </p:txBody>
      </p:sp>
      <p:sp>
        <p:nvSpPr>
          <p:cNvPr id="6" name="Title 1"/>
          <p:cNvSpPr>
            <a:spLocks noGrp="1"/>
          </p:cNvSpPr>
          <p:nvPr>
            <p:ph type="title"/>
          </p:nvPr>
        </p:nvSpPr>
        <p:spPr>
          <a:xfrm>
            <a:off x="3192810" y="274638"/>
            <a:ext cx="8389589" cy="1143000"/>
          </a:xfrm>
        </p:spPr>
        <p:txBody>
          <a:bodyPr/>
          <a:lstStyle/>
          <a:p>
            <a:r>
              <a:rPr lang="en-US" dirty="0"/>
              <a:t>Fast five – Question 1</a:t>
            </a:r>
            <a:r>
              <a:rPr lang="en-US" dirty="0">
                <a:solidFill>
                  <a:schemeClr val="bg1">
                    <a:lumMod val="75000"/>
                  </a:schemeClr>
                </a:solidFill>
              </a:rPr>
              <a:t> (Answer)</a:t>
            </a:r>
            <a:endParaRPr lang="en-US" dirty="0"/>
          </a:p>
        </p:txBody>
      </p:sp>
      <p:sp>
        <p:nvSpPr>
          <p:cNvPr id="4" name="Content Placeholder 2"/>
          <p:cNvSpPr txBox="1">
            <a:spLocks/>
          </p:cNvSpPr>
          <p:nvPr/>
        </p:nvSpPr>
        <p:spPr>
          <a:xfrm>
            <a:off x="3192810" y="2135093"/>
            <a:ext cx="8389590" cy="7133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448ABF"/>
                </a:solidFill>
                <a:latin typeface="Arial" panose="020B0604020202020204" pitchFamily="34" charset="0"/>
              </a:rPr>
              <a:t>Answer:</a:t>
            </a:r>
          </a:p>
        </p:txBody>
      </p:sp>
      <p:sp>
        <p:nvSpPr>
          <p:cNvPr id="2" name="Rectangle 1"/>
          <p:cNvSpPr/>
          <p:nvPr/>
        </p:nvSpPr>
        <p:spPr>
          <a:xfrm>
            <a:off x="3192810" y="2651169"/>
            <a:ext cx="706732" cy="338554"/>
          </a:xfrm>
          <a:prstGeom prst="rect">
            <a:avLst/>
          </a:prstGeom>
        </p:spPr>
        <p:txBody>
          <a:bodyPr wrap="none">
            <a:spAutoFit/>
          </a:bodyPr>
          <a:lstStyle/>
          <a:p>
            <a:r>
              <a:rPr lang="en-US" sz="1600" dirty="0">
                <a:solidFill>
                  <a:schemeClr val="tx1">
                    <a:lumMod val="95000"/>
                    <a:lumOff val="5000"/>
                  </a:schemeClr>
                </a:solidFill>
                <a:latin typeface="Arial" panose="020B0604020202020204" pitchFamily="34" charset="0"/>
              </a:rPr>
              <a:t>Effect</a:t>
            </a:r>
          </a:p>
        </p:txBody>
      </p:sp>
    </p:spTree>
    <p:extLst>
      <p:ext uri="{BB962C8B-B14F-4D97-AF65-F5344CB8AC3E}">
        <p14:creationId xmlns:p14="http://schemas.microsoft.com/office/powerpoint/2010/main" val="23291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rmAutofit/>
          </a:bodyPr>
          <a:lstStyle/>
          <a:p>
            <a:pPr marL="0" indent="0">
              <a:buNone/>
            </a:pPr>
            <a:r>
              <a:rPr lang="en-US" sz="1600" dirty="0"/>
              <a:t>What sort of studies can be used to see participants in their natural environment? </a:t>
            </a:r>
          </a:p>
        </p:txBody>
      </p:sp>
      <p:sp>
        <p:nvSpPr>
          <p:cNvPr id="6" name="Title 1"/>
          <p:cNvSpPr>
            <a:spLocks noGrp="1"/>
          </p:cNvSpPr>
          <p:nvPr>
            <p:ph type="title"/>
          </p:nvPr>
        </p:nvSpPr>
        <p:spPr>
          <a:xfrm>
            <a:off x="3192810" y="274638"/>
            <a:ext cx="8389589" cy="1143000"/>
          </a:xfrm>
        </p:spPr>
        <p:txBody>
          <a:bodyPr/>
          <a:lstStyle/>
          <a:p>
            <a:r>
              <a:rPr lang="en-US" dirty="0"/>
              <a:t>Fast five – Question 2</a:t>
            </a:r>
          </a:p>
        </p:txBody>
      </p:sp>
    </p:spTree>
    <p:extLst>
      <p:ext uri="{BB962C8B-B14F-4D97-AF65-F5344CB8AC3E}">
        <p14:creationId xmlns:p14="http://schemas.microsoft.com/office/powerpoint/2010/main" val="119937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rmAutofit/>
          </a:bodyPr>
          <a:lstStyle/>
          <a:p>
            <a:pPr marL="0" indent="0">
              <a:buNone/>
            </a:pPr>
            <a:r>
              <a:rPr lang="en-US" sz="1600" dirty="0"/>
              <a:t>What sort of studies can be used to see participants in their natural environment? </a:t>
            </a:r>
          </a:p>
        </p:txBody>
      </p:sp>
      <p:sp>
        <p:nvSpPr>
          <p:cNvPr id="6" name="Title 1"/>
          <p:cNvSpPr>
            <a:spLocks noGrp="1"/>
          </p:cNvSpPr>
          <p:nvPr>
            <p:ph type="title"/>
          </p:nvPr>
        </p:nvSpPr>
        <p:spPr>
          <a:xfrm>
            <a:off x="3192810" y="274638"/>
            <a:ext cx="8389589" cy="1143000"/>
          </a:xfrm>
        </p:spPr>
        <p:txBody>
          <a:bodyPr/>
          <a:lstStyle/>
          <a:p>
            <a:r>
              <a:rPr lang="en-US" dirty="0"/>
              <a:t>Fast five – Question 2</a:t>
            </a:r>
            <a:r>
              <a:rPr lang="en-US" dirty="0">
                <a:solidFill>
                  <a:schemeClr val="bg1">
                    <a:lumMod val="75000"/>
                  </a:schemeClr>
                </a:solidFill>
              </a:rPr>
              <a:t> (Answer)</a:t>
            </a:r>
            <a:endParaRPr lang="en-US" dirty="0"/>
          </a:p>
        </p:txBody>
      </p:sp>
      <p:sp>
        <p:nvSpPr>
          <p:cNvPr id="4" name="Content Placeholder 2"/>
          <p:cNvSpPr txBox="1">
            <a:spLocks/>
          </p:cNvSpPr>
          <p:nvPr/>
        </p:nvSpPr>
        <p:spPr>
          <a:xfrm>
            <a:off x="3192810" y="1939887"/>
            <a:ext cx="8389590" cy="7133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448ABF"/>
                </a:solidFill>
                <a:latin typeface="Arial" panose="020B0604020202020204" pitchFamily="34" charset="0"/>
              </a:rPr>
              <a:t>Answer:</a:t>
            </a:r>
          </a:p>
        </p:txBody>
      </p:sp>
      <p:sp>
        <p:nvSpPr>
          <p:cNvPr id="2" name="Rectangle 1"/>
          <p:cNvSpPr/>
          <p:nvPr/>
        </p:nvSpPr>
        <p:spPr>
          <a:xfrm>
            <a:off x="3192810" y="2483951"/>
            <a:ext cx="1449436" cy="338554"/>
          </a:xfrm>
          <a:prstGeom prst="rect">
            <a:avLst/>
          </a:prstGeom>
        </p:spPr>
        <p:txBody>
          <a:bodyPr wrap="none">
            <a:spAutoFit/>
          </a:bodyPr>
          <a:lstStyle/>
          <a:p>
            <a:r>
              <a:rPr lang="en-US" sz="1600" dirty="0">
                <a:solidFill>
                  <a:schemeClr val="tx1">
                    <a:lumMod val="95000"/>
                    <a:lumOff val="5000"/>
                  </a:schemeClr>
                </a:solidFill>
                <a:latin typeface="Arial" panose="020B0604020202020204" pitchFamily="34" charset="0"/>
              </a:rPr>
              <a:t>Observational</a:t>
            </a:r>
          </a:p>
        </p:txBody>
      </p:sp>
    </p:spTree>
    <p:extLst>
      <p:ext uri="{BB962C8B-B14F-4D97-AF65-F5344CB8AC3E}">
        <p14:creationId xmlns:p14="http://schemas.microsoft.com/office/powerpoint/2010/main" val="295967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rmAutofit/>
          </a:bodyPr>
          <a:lstStyle/>
          <a:p>
            <a:pPr marL="0" indent="0">
              <a:buNone/>
            </a:pPr>
            <a:r>
              <a:rPr lang="en-US" sz="1600" dirty="0"/>
              <a:t>A study that is based on a single person or small group is known as what? </a:t>
            </a:r>
          </a:p>
        </p:txBody>
      </p:sp>
      <p:sp>
        <p:nvSpPr>
          <p:cNvPr id="6" name="Title 1"/>
          <p:cNvSpPr>
            <a:spLocks noGrp="1"/>
          </p:cNvSpPr>
          <p:nvPr>
            <p:ph type="title"/>
          </p:nvPr>
        </p:nvSpPr>
        <p:spPr>
          <a:xfrm>
            <a:off x="3192810" y="274638"/>
            <a:ext cx="8389589" cy="1143000"/>
          </a:xfrm>
        </p:spPr>
        <p:txBody>
          <a:bodyPr/>
          <a:lstStyle/>
          <a:p>
            <a:r>
              <a:rPr lang="en-US" dirty="0"/>
              <a:t>Fast five – Question 3</a:t>
            </a:r>
          </a:p>
        </p:txBody>
      </p:sp>
    </p:spTree>
    <p:extLst>
      <p:ext uri="{BB962C8B-B14F-4D97-AF65-F5344CB8AC3E}">
        <p14:creationId xmlns:p14="http://schemas.microsoft.com/office/powerpoint/2010/main" val="369552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rmAutofit/>
          </a:bodyPr>
          <a:lstStyle/>
          <a:p>
            <a:pPr marL="0" indent="0">
              <a:buNone/>
            </a:pPr>
            <a:r>
              <a:rPr lang="en-US" sz="1600" dirty="0"/>
              <a:t>A study that is based on a single person or small group is known as what? </a:t>
            </a:r>
          </a:p>
        </p:txBody>
      </p:sp>
      <p:sp>
        <p:nvSpPr>
          <p:cNvPr id="6" name="Title 1"/>
          <p:cNvSpPr>
            <a:spLocks noGrp="1"/>
          </p:cNvSpPr>
          <p:nvPr>
            <p:ph type="title"/>
          </p:nvPr>
        </p:nvSpPr>
        <p:spPr>
          <a:xfrm>
            <a:off x="3192810" y="274638"/>
            <a:ext cx="8389589" cy="1143000"/>
          </a:xfrm>
        </p:spPr>
        <p:txBody>
          <a:bodyPr/>
          <a:lstStyle/>
          <a:p>
            <a:r>
              <a:rPr lang="en-US" dirty="0"/>
              <a:t>Fast five – Question 3</a:t>
            </a:r>
            <a:r>
              <a:rPr lang="en-US" dirty="0">
                <a:solidFill>
                  <a:schemeClr val="bg1">
                    <a:lumMod val="75000"/>
                  </a:schemeClr>
                </a:solidFill>
              </a:rPr>
              <a:t> (Answer)</a:t>
            </a:r>
            <a:endParaRPr lang="en-US" dirty="0"/>
          </a:p>
        </p:txBody>
      </p:sp>
      <p:sp>
        <p:nvSpPr>
          <p:cNvPr id="4" name="Content Placeholder 2"/>
          <p:cNvSpPr txBox="1">
            <a:spLocks/>
          </p:cNvSpPr>
          <p:nvPr/>
        </p:nvSpPr>
        <p:spPr>
          <a:xfrm>
            <a:off x="3192810" y="1939887"/>
            <a:ext cx="8389590" cy="7133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448ABF"/>
                </a:solidFill>
                <a:latin typeface="Arial" panose="020B0604020202020204" pitchFamily="34" charset="0"/>
              </a:rPr>
              <a:t>Answer:</a:t>
            </a:r>
          </a:p>
        </p:txBody>
      </p:sp>
      <p:sp>
        <p:nvSpPr>
          <p:cNvPr id="2" name="Rectangle 1"/>
          <p:cNvSpPr/>
          <p:nvPr/>
        </p:nvSpPr>
        <p:spPr>
          <a:xfrm>
            <a:off x="3192810" y="2483951"/>
            <a:ext cx="1210588" cy="338554"/>
          </a:xfrm>
          <a:prstGeom prst="rect">
            <a:avLst/>
          </a:prstGeom>
        </p:spPr>
        <p:txBody>
          <a:bodyPr wrap="none">
            <a:spAutoFit/>
          </a:bodyPr>
          <a:lstStyle/>
          <a:p>
            <a:r>
              <a:rPr lang="en-US" sz="1600" dirty="0">
                <a:solidFill>
                  <a:schemeClr val="tx1">
                    <a:lumMod val="95000"/>
                    <a:lumOff val="5000"/>
                  </a:schemeClr>
                </a:solidFill>
                <a:latin typeface="Arial" panose="020B0604020202020204" pitchFamily="34" charset="0"/>
              </a:rPr>
              <a:t>Case study</a:t>
            </a:r>
          </a:p>
        </p:txBody>
      </p:sp>
    </p:spTree>
    <p:extLst>
      <p:ext uri="{BB962C8B-B14F-4D97-AF65-F5344CB8AC3E}">
        <p14:creationId xmlns:p14="http://schemas.microsoft.com/office/powerpoint/2010/main" val="207481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07899" y="762564"/>
            <a:ext cx="4062622" cy="5327010"/>
          </a:xfrm>
          <a:prstGeom prst="rect">
            <a:avLst/>
          </a:prstGeom>
        </p:spPr>
      </p:pic>
      <p:sp>
        <p:nvSpPr>
          <p:cNvPr id="5" name="Rectangle 4"/>
          <p:cNvSpPr/>
          <p:nvPr/>
        </p:nvSpPr>
        <p:spPr>
          <a:xfrm>
            <a:off x="3198808" y="6163894"/>
            <a:ext cx="8117841" cy="230832"/>
          </a:xfrm>
          <a:prstGeom prst="rect">
            <a:avLst/>
          </a:prstGeom>
        </p:spPr>
        <p:txBody>
          <a:bodyPr wrap="square">
            <a:spAutoFit/>
          </a:bodyPr>
          <a:lstStyle/>
          <a:p>
            <a:r>
              <a:rPr lang="en-US" sz="900" dirty="0">
                <a:latin typeface="Arial" panose="020B0604020202020204" pitchFamily="34" charset="0"/>
              </a:rPr>
              <a:t>Image source: </a:t>
            </a:r>
            <a:r>
              <a:rPr lang="en-US" sz="900" dirty="0" err="1">
                <a:latin typeface="Arial" panose="020B0604020202020204" pitchFamily="34" charset="0"/>
              </a:rPr>
              <a:t>ClipArtPanda</a:t>
            </a:r>
            <a:endParaRPr lang="en-US" sz="900" dirty="0">
              <a:latin typeface="Arial" panose="020B0604020202020204" pitchFamily="34" charset="0"/>
            </a:endParaRPr>
          </a:p>
        </p:txBody>
      </p:sp>
    </p:spTree>
    <p:extLst>
      <p:ext uri="{BB962C8B-B14F-4D97-AF65-F5344CB8AC3E}">
        <p14:creationId xmlns:p14="http://schemas.microsoft.com/office/powerpoint/2010/main" val="4579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rmAutofit/>
          </a:bodyPr>
          <a:lstStyle/>
          <a:p>
            <a:pPr marL="0" indent="0">
              <a:buNone/>
            </a:pPr>
            <a:r>
              <a:rPr lang="en-US" sz="1600" dirty="0"/>
              <a:t>Data that is gathered for the purpose of the study through experimentation is known as which type of data? </a:t>
            </a:r>
          </a:p>
        </p:txBody>
      </p:sp>
      <p:sp>
        <p:nvSpPr>
          <p:cNvPr id="6" name="Title 1"/>
          <p:cNvSpPr>
            <a:spLocks noGrp="1"/>
          </p:cNvSpPr>
          <p:nvPr>
            <p:ph type="title"/>
          </p:nvPr>
        </p:nvSpPr>
        <p:spPr>
          <a:xfrm>
            <a:off x="3192810" y="274638"/>
            <a:ext cx="8389589" cy="1143000"/>
          </a:xfrm>
        </p:spPr>
        <p:txBody>
          <a:bodyPr/>
          <a:lstStyle/>
          <a:p>
            <a:r>
              <a:rPr lang="en-US" dirty="0"/>
              <a:t>Fast five – Question 4</a:t>
            </a:r>
          </a:p>
        </p:txBody>
      </p:sp>
    </p:spTree>
    <p:extLst>
      <p:ext uri="{BB962C8B-B14F-4D97-AF65-F5344CB8AC3E}">
        <p14:creationId xmlns:p14="http://schemas.microsoft.com/office/powerpoint/2010/main" val="2769871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rmAutofit/>
          </a:bodyPr>
          <a:lstStyle/>
          <a:p>
            <a:pPr marL="0" indent="0">
              <a:buNone/>
            </a:pPr>
            <a:r>
              <a:rPr lang="en-US" sz="1600" dirty="0"/>
              <a:t>Data that is gathered for the purpose of the study through experimentation is known as which type of data? </a:t>
            </a:r>
          </a:p>
        </p:txBody>
      </p:sp>
      <p:sp>
        <p:nvSpPr>
          <p:cNvPr id="6" name="Title 1"/>
          <p:cNvSpPr>
            <a:spLocks noGrp="1"/>
          </p:cNvSpPr>
          <p:nvPr>
            <p:ph type="title"/>
          </p:nvPr>
        </p:nvSpPr>
        <p:spPr>
          <a:xfrm>
            <a:off x="3192810" y="274638"/>
            <a:ext cx="8389589" cy="1143000"/>
          </a:xfrm>
        </p:spPr>
        <p:txBody>
          <a:bodyPr/>
          <a:lstStyle/>
          <a:p>
            <a:r>
              <a:rPr lang="en-US" dirty="0"/>
              <a:t>Fast five – Question 4</a:t>
            </a:r>
            <a:r>
              <a:rPr lang="en-US" dirty="0">
                <a:solidFill>
                  <a:schemeClr val="bg1">
                    <a:lumMod val="75000"/>
                  </a:schemeClr>
                </a:solidFill>
              </a:rPr>
              <a:t> (Answer)</a:t>
            </a:r>
            <a:endParaRPr lang="en-US" dirty="0"/>
          </a:p>
        </p:txBody>
      </p:sp>
      <p:sp>
        <p:nvSpPr>
          <p:cNvPr id="4" name="Content Placeholder 2"/>
          <p:cNvSpPr txBox="1">
            <a:spLocks/>
          </p:cNvSpPr>
          <p:nvPr/>
        </p:nvSpPr>
        <p:spPr>
          <a:xfrm>
            <a:off x="3192810" y="2135093"/>
            <a:ext cx="8389590" cy="7133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448ABF"/>
                </a:solidFill>
                <a:latin typeface="Arial" panose="020B0604020202020204" pitchFamily="34" charset="0"/>
              </a:rPr>
              <a:t>Answer:</a:t>
            </a:r>
          </a:p>
        </p:txBody>
      </p:sp>
      <p:sp>
        <p:nvSpPr>
          <p:cNvPr id="2" name="Rectangle 1"/>
          <p:cNvSpPr/>
          <p:nvPr/>
        </p:nvSpPr>
        <p:spPr>
          <a:xfrm>
            <a:off x="3192810" y="2651169"/>
            <a:ext cx="891591" cy="338554"/>
          </a:xfrm>
          <a:prstGeom prst="rect">
            <a:avLst/>
          </a:prstGeom>
        </p:spPr>
        <p:txBody>
          <a:bodyPr wrap="none">
            <a:spAutoFit/>
          </a:bodyPr>
          <a:lstStyle/>
          <a:p>
            <a:r>
              <a:rPr lang="en-US" sz="1600" dirty="0">
                <a:solidFill>
                  <a:schemeClr val="tx1">
                    <a:lumMod val="95000"/>
                    <a:lumOff val="5000"/>
                  </a:schemeClr>
                </a:solidFill>
                <a:latin typeface="Arial" panose="020B0604020202020204" pitchFamily="34" charset="0"/>
              </a:rPr>
              <a:t>Primary</a:t>
            </a:r>
          </a:p>
        </p:txBody>
      </p:sp>
    </p:spTree>
    <p:extLst>
      <p:ext uri="{BB962C8B-B14F-4D97-AF65-F5344CB8AC3E}">
        <p14:creationId xmlns:p14="http://schemas.microsoft.com/office/powerpoint/2010/main" val="863291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rmAutofit/>
          </a:bodyPr>
          <a:lstStyle/>
          <a:p>
            <a:pPr marL="0" indent="0">
              <a:buNone/>
            </a:pPr>
            <a:r>
              <a:rPr lang="en-US" sz="1600" dirty="0"/>
              <a:t>T/F: A questionnaire is a type of self-report. </a:t>
            </a:r>
          </a:p>
          <a:p>
            <a:pPr marL="0" indent="0">
              <a:buNone/>
            </a:pPr>
            <a:endParaRPr lang="en-US" sz="1600" dirty="0"/>
          </a:p>
        </p:txBody>
      </p:sp>
      <p:sp>
        <p:nvSpPr>
          <p:cNvPr id="6" name="Title 1"/>
          <p:cNvSpPr>
            <a:spLocks noGrp="1"/>
          </p:cNvSpPr>
          <p:nvPr>
            <p:ph type="title"/>
          </p:nvPr>
        </p:nvSpPr>
        <p:spPr>
          <a:xfrm>
            <a:off x="3192810" y="274638"/>
            <a:ext cx="8389589" cy="1143000"/>
          </a:xfrm>
        </p:spPr>
        <p:txBody>
          <a:bodyPr/>
          <a:lstStyle/>
          <a:p>
            <a:r>
              <a:rPr lang="en-US" dirty="0"/>
              <a:t>Fast five – Question 5</a:t>
            </a:r>
          </a:p>
        </p:txBody>
      </p:sp>
    </p:spTree>
    <p:extLst>
      <p:ext uri="{BB962C8B-B14F-4D97-AF65-F5344CB8AC3E}">
        <p14:creationId xmlns:p14="http://schemas.microsoft.com/office/powerpoint/2010/main" val="161288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6641"/>
            <a:ext cx="8389590" cy="4525963"/>
          </a:xfrm>
        </p:spPr>
        <p:txBody>
          <a:bodyPr>
            <a:normAutofit/>
          </a:bodyPr>
          <a:lstStyle/>
          <a:p>
            <a:pPr marL="0" indent="0">
              <a:buNone/>
            </a:pPr>
            <a:r>
              <a:rPr lang="en-US" sz="1600" dirty="0"/>
              <a:t>T/F: A questionnaire is a type of self-report. </a:t>
            </a:r>
          </a:p>
          <a:p>
            <a:pPr marL="0" indent="0">
              <a:buNone/>
            </a:pPr>
            <a:endParaRPr lang="en-US" sz="1600" dirty="0"/>
          </a:p>
        </p:txBody>
      </p:sp>
      <p:sp>
        <p:nvSpPr>
          <p:cNvPr id="6" name="Title 1"/>
          <p:cNvSpPr>
            <a:spLocks noGrp="1"/>
          </p:cNvSpPr>
          <p:nvPr>
            <p:ph type="title"/>
          </p:nvPr>
        </p:nvSpPr>
        <p:spPr>
          <a:xfrm>
            <a:off x="3192810" y="274638"/>
            <a:ext cx="8389589" cy="1143000"/>
          </a:xfrm>
        </p:spPr>
        <p:txBody>
          <a:bodyPr/>
          <a:lstStyle/>
          <a:p>
            <a:r>
              <a:rPr lang="en-US" dirty="0"/>
              <a:t>Fast five – Question 5</a:t>
            </a:r>
            <a:r>
              <a:rPr lang="en-US" dirty="0">
                <a:solidFill>
                  <a:schemeClr val="bg1">
                    <a:lumMod val="75000"/>
                  </a:schemeClr>
                </a:solidFill>
              </a:rPr>
              <a:t> (Answer)</a:t>
            </a:r>
            <a:endParaRPr lang="en-US" dirty="0"/>
          </a:p>
        </p:txBody>
      </p:sp>
      <p:sp>
        <p:nvSpPr>
          <p:cNvPr id="4" name="Content Placeholder 2"/>
          <p:cNvSpPr txBox="1">
            <a:spLocks/>
          </p:cNvSpPr>
          <p:nvPr/>
        </p:nvSpPr>
        <p:spPr>
          <a:xfrm>
            <a:off x="3192810" y="1939887"/>
            <a:ext cx="8389590" cy="7133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448ABF"/>
                </a:solidFill>
                <a:latin typeface="Arial" panose="020B0604020202020204" pitchFamily="34" charset="0"/>
              </a:rPr>
              <a:t>Answer:</a:t>
            </a:r>
          </a:p>
        </p:txBody>
      </p:sp>
      <p:sp>
        <p:nvSpPr>
          <p:cNvPr id="2" name="Rectangle 1"/>
          <p:cNvSpPr/>
          <p:nvPr/>
        </p:nvSpPr>
        <p:spPr>
          <a:xfrm>
            <a:off x="3192810" y="2371158"/>
            <a:ext cx="598625" cy="338554"/>
          </a:xfrm>
          <a:prstGeom prst="rect">
            <a:avLst/>
          </a:prstGeom>
        </p:spPr>
        <p:txBody>
          <a:bodyPr wrap="none">
            <a:spAutoFit/>
          </a:bodyPr>
          <a:lstStyle/>
          <a:p>
            <a:r>
              <a:rPr lang="en-US" sz="1600" dirty="0">
                <a:solidFill>
                  <a:schemeClr val="tx1">
                    <a:lumMod val="95000"/>
                    <a:lumOff val="5000"/>
                  </a:schemeClr>
                </a:solidFill>
                <a:latin typeface="Arial" panose="020B0604020202020204" pitchFamily="34" charset="0"/>
              </a:rPr>
              <a:t>True</a:t>
            </a:r>
          </a:p>
        </p:txBody>
      </p:sp>
    </p:spTree>
    <p:extLst>
      <p:ext uri="{BB962C8B-B14F-4D97-AF65-F5344CB8AC3E}">
        <p14:creationId xmlns:p14="http://schemas.microsoft.com/office/powerpoint/2010/main" val="347611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343474" y="5877276"/>
            <a:ext cx="7978924" cy="830997"/>
          </a:xfrm>
          <a:prstGeom prst="rect">
            <a:avLst/>
          </a:prstGeom>
        </p:spPr>
        <p:txBody>
          <a:bodyPr wrap="square">
            <a:spAutoFit/>
          </a:bodyPr>
          <a:lstStyle/>
          <a:p>
            <a:pPr lvl="3" algn="ctr" fontAlgn="base"/>
            <a:r>
              <a:rPr lang="en-AU" sz="1200" dirty="0">
                <a:solidFill>
                  <a:prstClr val="white">
                    <a:lumMod val="50000"/>
                  </a:prstClr>
                </a:solidFill>
                <a:latin typeface="Arial" panose="020B0604020202020204" pitchFamily="34" charset="0"/>
                <a:cs typeface="Whitney Book"/>
              </a:rPr>
              <a:t>We do our best to make these slides comprehensive and up-to-date, however there may be errors. </a:t>
            </a:r>
          </a:p>
          <a:p>
            <a:pPr lvl="3" algn="ctr" fontAlgn="base"/>
            <a:r>
              <a:rPr lang="en-AU" sz="1200" dirty="0">
                <a:solidFill>
                  <a:prstClr val="white">
                    <a:lumMod val="50000"/>
                  </a:prstClr>
                </a:solidFill>
                <a:latin typeface="Arial" panose="020B0604020202020204" pitchFamily="34" charset="0"/>
                <a:cs typeface="Whitney Book"/>
              </a:rPr>
              <a:t>We'd appreciate it if you pointed these out to us!</a:t>
            </a:r>
          </a:p>
          <a:p>
            <a:pPr algn="ctr"/>
            <a:endParaRPr lang="en-AU" sz="1200" dirty="0">
              <a:solidFill>
                <a:prstClr val="white">
                  <a:lumMod val="50000"/>
                </a:prstClr>
              </a:solidFill>
              <a:latin typeface="Arial" panose="020B0604020202020204" pitchFamily="34" charset="0"/>
              <a:cs typeface="Whitney Book"/>
            </a:endParaRPr>
          </a:p>
        </p:txBody>
      </p:sp>
      <p:sp>
        <p:nvSpPr>
          <p:cNvPr id="6" name="Rectangle 5"/>
          <p:cNvSpPr/>
          <p:nvPr/>
        </p:nvSpPr>
        <p:spPr>
          <a:xfrm>
            <a:off x="1979712" y="2402313"/>
            <a:ext cx="8232576" cy="1569660"/>
          </a:xfrm>
          <a:prstGeom prst="rect">
            <a:avLst/>
          </a:prstGeom>
        </p:spPr>
        <p:txBody>
          <a:bodyPr wrap="square">
            <a:spAutoFit/>
          </a:bodyPr>
          <a:lstStyle/>
          <a:p>
            <a:pPr algn="ctr"/>
            <a:r>
              <a:rPr lang="en-AU" sz="1600" dirty="0">
                <a:solidFill>
                  <a:prstClr val="black"/>
                </a:solidFill>
                <a:latin typeface="Arial" panose="020B0604020202020204" pitchFamily="34" charset="0"/>
              </a:rPr>
              <a:t>The copyright in substantial portions of this material is owned by the Victorian Curriculum and Assessment Authority. Used with permission. The VCAA does not endorse this product and makes no warranties regarding the correctness or accuracy of its content. To the extent permitted by law, the VCAA excludes all liability for any loss or damage suffered or incurred as a result of accessing, using or relying on the content. Current and past VCAA exams and related content can be accessed directly at </a:t>
            </a:r>
            <a:r>
              <a:rPr lang="en-AU" sz="1600" dirty="0">
                <a:solidFill>
                  <a:prstClr val="black"/>
                </a:solidFill>
                <a:latin typeface="Arial" panose="020B0604020202020204" pitchFamily="34" charset="0"/>
                <a:hlinkClick r:id="rId2"/>
              </a:rPr>
              <a:t>www.vcaa.vic.edu.au</a:t>
            </a:r>
            <a:endParaRPr lang="en-AU" sz="1600" dirty="0">
              <a:solidFill>
                <a:prstClr val="black"/>
              </a:solidFill>
              <a:latin typeface="Arial" panose="020B0604020202020204" pitchFamily="34" charset="0"/>
            </a:endParaRPr>
          </a:p>
        </p:txBody>
      </p:sp>
      <p:pic>
        <p:nvPicPr>
          <p:cNvPr id="7" name="Picture 4" descr="C:\Users\ToD Recoding Laptop\Desktop\stock assets\Logo_Edrolo_Trans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1241"/>
            <a:ext cx="7620000" cy="2295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8443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What is an experiment?</a:t>
            </a:r>
          </a:p>
        </p:txBody>
      </p:sp>
      <p:sp>
        <p:nvSpPr>
          <p:cNvPr id="2" name="Content Placeholder 1"/>
          <p:cNvSpPr>
            <a:spLocks noGrp="1"/>
          </p:cNvSpPr>
          <p:nvPr>
            <p:ph idx="1"/>
          </p:nvPr>
        </p:nvSpPr>
        <p:spPr>
          <a:xfrm>
            <a:off x="3102796" y="1507737"/>
            <a:ext cx="8479604" cy="4525963"/>
          </a:xfrm>
        </p:spPr>
        <p:txBody>
          <a:bodyPr>
            <a:normAutofit/>
          </a:bodyPr>
          <a:lstStyle/>
          <a:p>
            <a:r>
              <a:rPr lang="en-AU" sz="1600" dirty="0"/>
              <a:t>An experiment is when a </a:t>
            </a:r>
            <a:r>
              <a:rPr lang="en-AU" sz="1600" i="1" dirty="0"/>
              <a:t>cause and effect </a:t>
            </a:r>
            <a:r>
              <a:rPr lang="en-AU" sz="1600" dirty="0"/>
              <a:t>relationship is measured, by testing the effect of the IV on the DV.</a:t>
            </a:r>
          </a:p>
          <a:p>
            <a:r>
              <a:rPr lang="en-AU" sz="1600" dirty="0"/>
              <a:t>Does changing one thing led to a systematic change in another?</a:t>
            </a:r>
          </a:p>
          <a:p>
            <a:r>
              <a:rPr lang="en-AU" sz="1600" dirty="0"/>
              <a:t>The necessity of scientific rigour is important in experiments.</a:t>
            </a:r>
          </a:p>
          <a:p>
            <a:pPr>
              <a:buNone/>
            </a:pPr>
            <a:endParaRPr lang="en-AU" sz="1600" dirty="0"/>
          </a:p>
          <a:p>
            <a:pPr marL="0" indent="0">
              <a:buNone/>
            </a:pPr>
            <a:endParaRPr lang="en-AU" sz="1600" dirty="0"/>
          </a:p>
        </p:txBody>
      </p:sp>
    </p:spTree>
    <p:extLst>
      <p:ext uri="{BB962C8B-B14F-4D97-AF65-F5344CB8AC3E}">
        <p14:creationId xmlns:p14="http://schemas.microsoft.com/office/powerpoint/2010/main" val="245983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Subjective and objective</a:t>
            </a:r>
          </a:p>
        </p:txBody>
      </p:sp>
      <p:sp>
        <p:nvSpPr>
          <p:cNvPr id="3" name="Content Placeholder 2"/>
          <p:cNvSpPr>
            <a:spLocks noGrp="1"/>
          </p:cNvSpPr>
          <p:nvPr>
            <p:ph idx="1"/>
          </p:nvPr>
        </p:nvSpPr>
        <p:spPr>
          <a:xfrm>
            <a:off x="3192810" y="1518011"/>
            <a:ext cx="8389590" cy="4525963"/>
          </a:xfrm>
        </p:spPr>
        <p:txBody>
          <a:bodyPr>
            <a:normAutofit/>
          </a:bodyPr>
          <a:lstStyle/>
          <a:p>
            <a:r>
              <a:rPr lang="en-US" sz="1600" b="1" dirty="0">
                <a:solidFill>
                  <a:srgbClr val="448ABF"/>
                </a:solidFill>
              </a:rPr>
              <a:t>Objective data </a:t>
            </a:r>
            <a:r>
              <a:rPr lang="en-US" sz="1600" dirty="0"/>
              <a:t>is that which can be directly (observed or measured)</a:t>
            </a:r>
          </a:p>
          <a:p>
            <a:r>
              <a:rPr lang="en-US" sz="1600" b="1" dirty="0">
                <a:solidFill>
                  <a:srgbClr val="448ABF"/>
                </a:solidFill>
              </a:rPr>
              <a:t>Subjective data </a:t>
            </a:r>
            <a:r>
              <a:rPr lang="en-US" sz="1600" dirty="0"/>
              <a:t>is that which relies on personal experience or report</a:t>
            </a:r>
          </a:p>
          <a:p>
            <a:pPr marL="0" indent="0">
              <a:buNone/>
            </a:pPr>
            <a:endParaRPr lang="en-US" sz="1600" dirty="0"/>
          </a:p>
          <a:p>
            <a:pPr marL="0" indent="0" algn="ctr">
              <a:buNone/>
            </a:pPr>
            <a:r>
              <a:rPr lang="en-US" sz="1600" b="1" i="1" dirty="0">
                <a:solidFill>
                  <a:srgbClr val="448ABF"/>
                </a:solidFill>
              </a:rPr>
              <a:t>Which is preferred in scientific investigation and why?</a:t>
            </a:r>
          </a:p>
        </p:txBody>
      </p:sp>
    </p:spTree>
    <p:extLst>
      <p:ext uri="{BB962C8B-B14F-4D97-AF65-F5344CB8AC3E}">
        <p14:creationId xmlns:p14="http://schemas.microsoft.com/office/powerpoint/2010/main" val="349392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Types of investigation</a:t>
            </a:r>
          </a:p>
        </p:txBody>
      </p:sp>
      <p:sp>
        <p:nvSpPr>
          <p:cNvPr id="3" name="Content Placeholder 2"/>
          <p:cNvSpPr>
            <a:spLocks noGrp="1"/>
          </p:cNvSpPr>
          <p:nvPr>
            <p:ph idx="1"/>
          </p:nvPr>
        </p:nvSpPr>
        <p:spPr>
          <a:xfrm>
            <a:off x="3192810" y="1487189"/>
            <a:ext cx="3204815" cy="4525963"/>
          </a:xfrm>
        </p:spPr>
        <p:txBody>
          <a:bodyPr>
            <a:normAutofit/>
          </a:bodyPr>
          <a:lstStyle/>
          <a:p>
            <a:r>
              <a:rPr lang="en-AU" sz="1600" dirty="0"/>
              <a:t>Case studies</a:t>
            </a:r>
          </a:p>
          <a:p>
            <a:r>
              <a:rPr lang="en-AU" sz="1600" dirty="0"/>
              <a:t>Observational studies</a:t>
            </a:r>
          </a:p>
          <a:p>
            <a:r>
              <a:rPr lang="en-AU" sz="1600" dirty="0"/>
              <a:t>Self-reports</a:t>
            </a:r>
          </a:p>
          <a:p>
            <a:r>
              <a:rPr lang="en-AU" sz="1600" dirty="0"/>
              <a:t>Questionnaires</a:t>
            </a:r>
          </a:p>
          <a:p>
            <a:r>
              <a:rPr lang="en-AU" sz="1600" dirty="0"/>
              <a:t>Interviews</a:t>
            </a:r>
          </a:p>
          <a:p>
            <a:r>
              <a:rPr lang="en-AU" sz="1600" dirty="0"/>
              <a:t>Rating scales</a:t>
            </a:r>
          </a:p>
        </p:txBody>
      </p:sp>
      <p:pic>
        <p:nvPicPr>
          <p:cNvPr id="5" name="Picture 4" descr="shutterstock_145132672.jpg"/>
          <p:cNvPicPr>
            <a:picLocks noChangeAspect="1"/>
          </p:cNvPicPr>
          <p:nvPr/>
        </p:nvPicPr>
        <p:blipFill rotWithShape="1">
          <a:blip r:embed="rId3">
            <a:extLst>
              <a:ext uri="{28A0092B-C50C-407E-A947-70E740481C1C}">
                <a14:useLocalDpi xmlns:a14="http://schemas.microsoft.com/office/drawing/2010/main" val="0"/>
              </a:ext>
            </a:extLst>
          </a:blip>
          <a:srcRect r="20649"/>
          <a:stretch/>
        </p:blipFill>
        <p:spPr>
          <a:xfrm>
            <a:off x="6397624" y="1417638"/>
            <a:ext cx="5148633" cy="4325616"/>
          </a:xfrm>
          <a:prstGeom prst="rect">
            <a:avLst/>
          </a:prstGeom>
        </p:spPr>
      </p:pic>
      <p:sp>
        <p:nvSpPr>
          <p:cNvPr id="6" name="Rectangle 5"/>
          <p:cNvSpPr/>
          <p:nvPr/>
        </p:nvSpPr>
        <p:spPr>
          <a:xfrm>
            <a:off x="3192810" y="6130459"/>
            <a:ext cx="8117841" cy="215444"/>
          </a:xfrm>
          <a:prstGeom prst="rect">
            <a:avLst/>
          </a:prstGeom>
        </p:spPr>
        <p:txBody>
          <a:bodyPr wrap="square">
            <a:spAutoFit/>
          </a:bodyPr>
          <a:lstStyle/>
          <a:p>
            <a:r>
              <a:rPr lang="en-US" sz="800" dirty="0">
                <a:latin typeface="Arial" panose="020B0604020202020204" pitchFamily="34" charset="0"/>
              </a:rPr>
              <a:t>Image source: </a:t>
            </a:r>
            <a:r>
              <a:rPr lang="en-US" sz="800" dirty="0" err="1">
                <a:latin typeface="Arial" panose="020B0604020202020204" pitchFamily="34" charset="0"/>
              </a:rPr>
              <a:t>Shutterstock</a:t>
            </a:r>
            <a:endParaRPr lang="en-US" sz="800" dirty="0">
              <a:latin typeface="Arial" panose="020B0604020202020204" pitchFamily="34" charset="0"/>
            </a:endParaRPr>
          </a:p>
        </p:txBody>
      </p:sp>
    </p:spTree>
    <p:extLst>
      <p:ext uri="{BB962C8B-B14F-4D97-AF65-F5344CB8AC3E}">
        <p14:creationId xmlns:p14="http://schemas.microsoft.com/office/powerpoint/2010/main" val="213257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8816049"/>
              </p:ext>
            </p:extLst>
          </p:nvPr>
        </p:nvGraphicFramePr>
        <p:xfrm>
          <a:off x="3302000" y="1429426"/>
          <a:ext cx="8102316" cy="3291840"/>
        </p:xfrm>
        <a:graphic>
          <a:graphicData uri="http://schemas.openxmlformats.org/drawingml/2006/table">
            <a:tbl>
              <a:tblPr firstRow="1" bandRow="1">
                <a:tableStyleId>{5940675A-B579-460E-94D1-54222C63F5DA}</a:tableStyleId>
              </a:tblPr>
              <a:tblGrid>
                <a:gridCol w="1239178">
                  <a:extLst>
                    <a:ext uri="{9D8B030D-6E8A-4147-A177-3AD203B41FA5}">
                      <a16:colId xmlns:a16="http://schemas.microsoft.com/office/drawing/2014/main" xmlns="" val="20000"/>
                    </a:ext>
                  </a:extLst>
                </a:gridCol>
                <a:gridCol w="2280862">
                  <a:extLst>
                    <a:ext uri="{9D8B030D-6E8A-4147-A177-3AD203B41FA5}">
                      <a16:colId xmlns:a16="http://schemas.microsoft.com/office/drawing/2014/main" xmlns="" val="20001"/>
                    </a:ext>
                  </a:extLst>
                </a:gridCol>
                <a:gridCol w="1756881">
                  <a:extLst>
                    <a:ext uri="{9D8B030D-6E8A-4147-A177-3AD203B41FA5}">
                      <a16:colId xmlns:a16="http://schemas.microsoft.com/office/drawing/2014/main" xmlns="" val="20002"/>
                    </a:ext>
                  </a:extLst>
                </a:gridCol>
                <a:gridCol w="2825395">
                  <a:extLst>
                    <a:ext uri="{9D8B030D-6E8A-4147-A177-3AD203B41FA5}">
                      <a16:colId xmlns:a16="http://schemas.microsoft.com/office/drawing/2014/main" xmlns="" val="20003"/>
                    </a:ext>
                  </a:extLst>
                </a:gridCol>
              </a:tblGrid>
              <a:tr h="0">
                <a:tc>
                  <a:txBody>
                    <a:bodyPr/>
                    <a:lstStyle/>
                    <a:p>
                      <a:r>
                        <a:rPr lang="en-US" sz="1600" b="1" dirty="0">
                          <a:latin typeface="Arial" panose="020B0604020202020204" pitchFamily="34" charset="0"/>
                        </a:rPr>
                        <a:t>Type</a:t>
                      </a:r>
                    </a:p>
                  </a:txBody>
                  <a:tcPr/>
                </a:tc>
                <a:tc>
                  <a:txBody>
                    <a:bodyPr/>
                    <a:lstStyle/>
                    <a:p>
                      <a:r>
                        <a:rPr lang="en-US" sz="1600" b="1" dirty="0">
                          <a:latin typeface="Arial" panose="020B0604020202020204" pitchFamily="34" charset="0"/>
                        </a:rPr>
                        <a:t>What is it?</a:t>
                      </a:r>
                    </a:p>
                  </a:txBody>
                  <a:tcPr/>
                </a:tc>
                <a:tc>
                  <a:txBody>
                    <a:bodyPr/>
                    <a:lstStyle/>
                    <a:p>
                      <a:r>
                        <a:rPr lang="en-US" sz="1600" b="1" dirty="0">
                          <a:latin typeface="Arial" panose="020B0604020202020204" pitchFamily="34" charset="0"/>
                        </a:rPr>
                        <a:t>Applications?</a:t>
                      </a:r>
                    </a:p>
                  </a:txBody>
                  <a:tcPr/>
                </a:tc>
                <a:tc>
                  <a:txBody>
                    <a:bodyPr/>
                    <a:lstStyle/>
                    <a:p>
                      <a:r>
                        <a:rPr lang="en-US" sz="1600" b="1" dirty="0">
                          <a:latin typeface="Arial" panose="020B0604020202020204" pitchFamily="34" charset="0"/>
                        </a:rPr>
                        <a:t>Strengths and weakness?</a:t>
                      </a:r>
                    </a:p>
                  </a:txBody>
                  <a:tcPr/>
                </a:tc>
                <a:extLst>
                  <a:ext uri="{0D108BD9-81ED-4DB2-BD59-A6C34878D82A}">
                    <a16:rowId xmlns:a16="http://schemas.microsoft.com/office/drawing/2014/main" xmlns="" val="10000"/>
                  </a:ext>
                </a:extLst>
              </a:tr>
              <a:tr h="790222">
                <a:tc>
                  <a:txBody>
                    <a:bodyPr/>
                    <a:lstStyle/>
                    <a:p>
                      <a:r>
                        <a:rPr lang="en-US" sz="1600" dirty="0">
                          <a:latin typeface="Arial" panose="020B0604020202020204" pitchFamily="34" charset="0"/>
                        </a:rPr>
                        <a:t>Case study</a:t>
                      </a:r>
                    </a:p>
                  </a:txBody>
                  <a:tcPr/>
                </a:tc>
                <a:tc>
                  <a:txBody>
                    <a:bodyPr/>
                    <a:lstStyle/>
                    <a:p>
                      <a:r>
                        <a:rPr lang="en-US" sz="1600" dirty="0">
                          <a:latin typeface="Arial" panose="020B0604020202020204" pitchFamily="34" charset="0"/>
                        </a:rPr>
                        <a:t>An in-depth study on a singular</a:t>
                      </a:r>
                      <a:r>
                        <a:rPr lang="en-US" sz="1600" baseline="0" dirty="0">
                          <a:latin typeface="Arial" panose="020B0604020202020204" pitchFamily="34" charset="0"/>
                        </a:rPr>
                        <a:t> personal or small group</a:t>
                      </a:r>
                      <a:endParaRPr lang="en-US" sz="1600" dirty="0">
                        <a:latin typeface="Arial" panose="020B0604020202020204" pitchFamily="34" charset="0"/>
                      </a:endParaRPr>
                    </a:p>
                  </a:txBody>
                  <a:tcPr/>
                </a:tc>
                <a:tc>
                  <a:txBody>
                    <a:bodyPr/>
                    <a:lstStyle/>
                    <a:p>
                      <a:r>
                        <a:rPr lang="en-US" sz="1600" dirty="0">
                          <a:latin typeface="Arial" panose="020B0604020202020204" pitchFamily="34" charset="0"/>
                        </a:rPr>
                        <a:t>Rare or unusual conditions</a:t>
                      </a:r>
                    </a:p>
                  </a:txBody>
                  <a:tcPr/>
                </a:tc>
                <a:tc>
                  <a:txBody>
                    <a:bodyPr/>
                    <a:lstStyle/>
                    <a:p>
                      <a:r>
                        <a:rPr lang="en-US" sz="1600" dirty="0">
                          <a:latin typeface="Arial" panose="020B0604020202020204" pitchFamily="34" charset="0"/>
                        </a:rPr>
                        <a:t>Very detailed but difficult to </a:t>
                      </a:r>
                      <a:r>
                        <a:rPr lang="en-US" sz="1600" dirty="0" err="1">
                          <a:latin typeface="Arial" panose="020B0604020202020204" pitchFamily="34" charset="0"/>
                        </a:rPr>
                        <a:t>generalise</a:t>
                      </a:r>
                      <a:r>
                        <a:rPr lang="en-US" sz="1600" dirty="0">
                          <a:latin typeface="Arial" panose="020B0604020202020204" pitchFamily="34" charset="0"/>
                        </a:rPr>
                        <a:t> to the population</a:t>
                      </a:r>
                    </a:p>
                  </a:txBody>
                  <a:tcPr/>
                </a:tc>
                <a:extLst>
                  <a:ext uri="{0D108BD9-81ED-4DB2-BD59-A6C34878D82A}">
                    <a16:rowId xmlns:a16="http://schemas.microsoft.com/office/drawing/2014/main" xmlns="" val="10001"/>
                  </a:ext>
                </a:extLst>
              </a:tr>
              <a:tr h="790222">
                <a:tc>
                  <a:txBody>
                    <a:bodyPr/>
                    <a:lstStyle/>
                    <a:p>
                      <a:r>
                        <a:rPr lang="en-US" sz="1600" dirty="0">
                          <a:latin typeface="Arial" panose="020B0604020202020204" pitchFamily="34" charset="0"/>
                        </a:rPr>
                        <a:t>Observational</a:t>
                      </a:r>
                      <a:r>
                        <a:rPr lang="en-US" sz="1600" baseline="0" dirty="0">
                          <a:latin typeface="Arial" panose="020B0604020202020204" pitchFamily="34" charset="0"/>
                        </a:rPr>
                        <a:t> studies</a:t>
                      </a:r>
                      <a:endParaRPr lang="en-US" sz="1600" dirty="0">
                        <a:latin typeface="Arial" panose="020B0604020202020204" pitchFamily="34" charset="0"/>
                      </a:endParaRPr>
                    </a:p>
                  </a:txBody>
                  <a:tcPr/>
                </a:tc>
                <a:tc>
                  <a:txBody>
                    <a:bodyPr/>
                    <a:lstStyle/>
                    <a:p>
                      <a:r>
                        <a:rPr lang="en-US" sz="1600" dirty="0">
                          <a:latin typeface="Arial" panose="020B0604020202020204" pitchFamily="34" charset="0"/>
                        </a:rPr>
                        <a:t>A</a:t>
                      </a:r>
                      <a:r>
                        <a:rPr lang="en-US" sz="1600" baseline="0" dirty="0">
                          <a:latin typeface="Arial" panose="020B0604020202020204" pitchFamily="34" charset="0"/>
                        </a:rPr>
                        <a:t> study reliant upon watching or observing others </a:t>
                      </a:r>
                      <a:r>
                        <a:rPr lang="en-US" sz="1600" baseline="0" dirty="0" err="1">
                          <a:latin typeface="Arial" panose="020B0604020202020204" pitchFamily="34" charset="0"/>
                        </a:rPr>
                        <a:t>behaviours</a:t>
                      </a:r>
                      <a:r>
                        <a:rPr lang="en-US" sz="1600" baseline="0" dirty="0">
                          <a:latin typeface="Arial" panose="020B0604020202020204" pitchFamily="34" charset="0"/>
                        </a:rPr>
                        <a:t>, actions and responses</a:t>
                      </a:r>
                      <a:endParaRPr lang="en-US" sz="1600" dirty="0">
                        <a:latin typeface="Arial" panose="020B0604020202020204" pitchFamily="34" charset="0"/>
                      </a:endParaRPr>
                    </a:p>
                  </a:txBody>
                  <a:tcPr/>
                </a:tc>
                <a:tc>
                  <a:txBody>
                    <a:bodyPr/>
                    <a:lstStyle/>
                    <a:p>
                      <a:r>
                        <a:rPr lang="en-US" sz="1600" dirty="0">
                          <a:latin typeface="Arial" panose="020B0604020202020204" pitchFamily="34" charset="0"/>
                        </a:rPr>
                        <a:t>Situational or</a:t>
                      </a:r>
                      <a:r>
                        <a:rPr lang="en-US" sz="1600" baseline="0" dirty="0">
                          <a:latin typeface="Arial" panose="020B0604020202020204" pitchFamily="34" charset="0"/>
                        </a:rPr>
                        <a:t> environmental studies</a:t>
                      </a:r>
                      <a:endParaRPr lang="en-US" sz="1600" dirty="0">
                        <a:latin typeface="Arial" panose="020B0604020202020204" pitchFamily="34" charset="0"/>
                      </a:endParaRPr>
                    </a:p>
                  </a:txBody>
                  <a:tcPr/>
                </a:tc>
                <a:tc>
                  <a:txBody>
                    <a:bodyPr/>
                    <a:lstStyle/>
                    <a:p>
                      <a:r>
                        <a:rPr lang="en-US" sz="1600" dirty="0">
                          <a:latin typeface="Arial" panose="020B0604020202020204" pitchFamily="34" charset="0"/>
                        </a:rPr>
                        <a:t>More</a:t>
                      </a:r>
                      <a:r>
                        <a:rPr lang="en-US" sz="1600" baseline="0" dirty="0">
                          <a:latin typeface="Arial" panose="020B0604020202020204" pitchFamily="34" charset="0"/>
                        </a:rPr>
                        <a:t> </a:t>
                      </a:r>
                      <a:r>
                        <a:rPr lang="en-US" sz="1600" baseline="0" dirty="0" err="1">
                          <a:latin typeface="Arial" panose="020B0604020202020204" pitchFamily="34" charset="0"/>
                        </a:rPr>
                        <a:t>naturalisitc</a:t>
                      </a:r>
                      <a:r>
                        <a:rPr lang="en-US" sz="1600" baseline="0" dirty="0">
                          <a:latin typeface="Arial" panose="020B0604020202020204" pitchFamily="34" charset="0"/>
                        </a:rPr>
                        <a:t> setting but data can be subjective</a:t>
                      </a:r>
                      <a:endParaRPr lang="en-US" sz="1600" dirty="0">
                        <a:latin typeface="Arial" panose="020B0604020202020204" pitchFamily="34" charset="0"/>
                      </a:endParaRPr>
                    </a:p>
                  </a:txBody>
                  <a:tcPr/>
                </a:tc>
                <a:extLst>
                  <a:ext uri="{0D108BD9-81ED-4DB2-BD59-A6C34878D82A}">
                    <a16:rowId xmlns:a16="http://schemas.microsoft.com/office/drawing/2014/main" xmlns="" val="10002"/>
                  </a:ext>
                </a:extLst>
              </a:tr>
              <a:tr h="790222">
                <a:tc>
                  <a:txBody>
                    <a:bodyPr/>
                    <a:lstStyle/>
                    <a:p>
                      <a:r>
                        <a:rPr lang="en-US" sz="1600" dirty="0">
                          <a:latin typeface="Arial" panose="020B0604020202020204" pitchFamily="34" charset="0"/>
                        </a:rPr>
                        <a:t>Self Report</a:t>
                      </a:r>
                    </a:p>
                  </a:txBody>
                  <a:tcPr/>
                </a:tc>
                <a:tc>
                  <a:txBody>
                    <a:bodyPr/>
                    <a:lstStyle/>
                    <a:p>
                      <a:r>
                        <a:rPr lang="en-US" sz="1600" dirty="0">
                          <a:latin typeface="Arial" panose="020B0604020202020204" pitchFamily="34" charset="0"/>
                        </a:rPr>
                        <a:t>A study reliant</a:t>
                      </a:r>
                      <a:r>
                        <a:rPr lang="en-US" sz="1600" baseline="0" dirty="0">
                          <a:latin typeface="Arial" panose="020B0604020202020204" pitchFamily="34" charset="0"/>
                        </a:rPr>
                        <a:t> on participants feedback via various mediums</a:t>
                      </a:r>
                      <a:endParaRPr lang="en-US" sz="1600" dirty="0">
                        <a:latin typeface="Arial" panose="020B0604020202020204" pitchFamily="34" charset="0"/>
                      </a:endParaRPr>
                    </a:p>
                  </a:txBody>
                  <a:tcPr/>
                </a:tc>
                <a:tc>
                  <a:txBody>
                    <a:bodyPr/>
                    <a:lstStyle/>
                    <a:p>
                      <a:r>
                        <a:rPr lang="en-US" sz="1600" dirty="0" err="1">
                          <a:latin typeface="Arial" panose="020B0604020202020204" pitchFamily="34" charset="0"/>
                        </a:rPr>
                        <a:t>Behaviour</a:t>
                      </a:r>
                      <a:r>
                        <a:rPr lang="en-US" sz="1600" baseline="0" dirty="0">
                          <a:latin typeface="Arial" panose="020B0604020202020204" pitchFamily="34" charset="0"/>
                        </a:rPr>
                        <a:t> and opinions that can not be directly observed</a:t>
                      </a:r>
                      <a:endParaRPr lang="en-US" sz="1600" dirty="0">
                        <a:latin typeface="Arial" panose="020B0604020202020204" pitchFamily="34" charset="0"/>
                      </a:endParaRPr>
                    </a:p>
                  </a:txBody>
                  <a:tcPr/>
                </a:tc>
                <a:tc>
                  <a:txBody>
                    <a:bodyPr/>
                    <a:lstStyle/>
                    <a:p>
                      <a:r>
                        <a:rPr lang="en-US" sz="1600" dirty="0">
                          <a:latin typeface="Arial" panose="020B0604020202020204" pitchFamily="34" charset="0"/>
                        </a:rPr>
                        <a:t>Data can</a:t>
                      </a:r>
                      <a:r>
                        <a:rPr lang="en-US" sz="1600" baseline="0" dirty="0">
                          <a:latin typeface="Arial" panose="020B0604020202020204" pitchFamily="34" charset="0"/>
                        </a:rPr>
                        <a:t> be difficult to compare &amp; </a:t>
                      </a:r>
                      <a:r>
                        <a:rPr lang="en-US" sz="1600" baseline="0" dirty="0" err="1">
                          <a:latin typeface="Arial" panose="020B0604020202020204" pitchFamily="34" charset="0"/>
                        </a:rPr>
                        <a:t>analyse</a:t>
                      </a:r>
                      <a:endParaRPr lang="en-US" sz="1600" dirty="0">
                        <a:latin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3302000" y="5367616"/>
            <a:ext cx="5630333" cy="738664"/>
          </a:xfrm>
          <a:prstGeom prst="rect">
            <a:avLst/>
          </a:prstGeom>
          <a:solidFill>
            <a:srgbClr val="EE7860"/>
          </a:solidFill>
        </p:spPr>
        <p:txBody>
          <a:bodyPr wrap="square" rtlCol="0">
            <a:spAutoFit/>
          </a:bodyPr>
          <a:lstStyle/>
          <a:p>
            <a:r>
              <a:rPr lang="en-US" sz="1400" dirty="0">
                <a:solidFill>
                  <a:schemeClr val="bg1"/>
                </a:solidFill>
                <a:latin typeface="Arial" panose="020B0604020202020204" pitchFamily="34" charset="0"/>
              </a:rPr>
              <a:t>Experiments on the bystander effect are very popular observational studies. Watch this example (3.35 min):</a:t>
            </a:r>
          </a:p>
          <a:p>
            <a:r>
              <a:rPr lang="en-US" sz="1400" dirty="0">
                <a:solidFill>
                  <a:schemeClr val="bg1"/>
                </a:solidFill>
                <a:latin typeface="Arial" panose="020B0604020202020204" pitchFamily="34" charset="0"/>
                <a:hlinkClick r:id="rId2"/>
              </a:rPr>
              <a:t>https://www.youtube.com/watch?v=OSsPfbup0ac</a:t>
            </a:r>
            <a:r>
              <a:rPr lang="en-US" sz="1400" dirty="0">
                <a:solidFill>
                  <a:schemeClr val="bg1"/>
                </a:solidFill>
                <a:latin typeface="Arial" panose="020B0604020202020204" pitchFamily="34" charset="0"/>
              </a:rPr>
              <a:t> </a:t>
            </a:r>
          </a:p>
        </p:txBody>
      </p:sp>
      <p:sp>
        <p:nvSpPr>
          <p:cNvPr id="6" name="Curved Right Arrow 5"/>
          <p:cNvSpPr/>
          <p:nvPr/>
        </p:nvSpPr>
        <p:spPr>
          <a:xfrm>
            <a:off x="3102795" y="3554858"/>
            <a:ext cx="462338" cy="1918486"/>
          </a:xfrm>
          <a:prstGeom prst="curvedRightArrow">
            <a:avLst>
              <a:gd name="adj1" fmla="val 25000"/>
              <a:gd name="adj2" fmla="val 50000"/>
              <a:gd name="adj3" fmla="val 226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9" name="Title 1"/>
          <p:cNvSpPr>
            <a:spLocks noGrp="1"/>
          </p:cNvSpPr>
          <p:nvPr>
            <p:ph type="title"/>
          </p:nvPr>
        </p:nvSpPr>
        <p:spPr>
          <a:xfrm>
            <a:off x="3192810" y="274638"/>
            <a:ext cx="8389589" cy="1143000"/>
          </a:xfrm>
        </p:spPr>
        <p:txBody>
          <a:bodyPr/>
          <a:lstStyle/>
          <a:p>
            <a:r>
              <a:rPr lang="en-AU" dirty="0"/>
              <a:t>Types of investigation</a:t>
            </a:r>
          </a:p>
        </p:txBody>
      </p:sp>
    </p:spTree>
    <p:extLst>
      <p:ext uri="{BB962C8B-B14F-4D97-AF65-F5344CB8AC3E}">
        <p14:creationId xmlns:p14="http://schemas.microsoft.com/office/powerpoint/2010/main" val="44046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50144817"/>
              </p:ext>
            </p:extLst>
          </p:nvPr>
        </p:nvGraphicFramePr>
        <p:xfrm>
          <a:off x="3304586" y="1595966"/>
          <a:ext cx="7987191" cy="2316480"/>
        </p:xfrm>
        <a:graphic>
          <a:graphicData uri="http://schemas.openxmlformats.org/drawingml/2006/table">
            <a:tbl>
              <a:tblPr firstRow="1" bandRow="1">
                <a:tableStyleId>{5940675A-B579-460E-94D1-54222C63F5DA}</a:tableStyleId>
              </a:tblPr>
              <a:tblGrid>
                <a:gridCol w="2954536">
                  <a:extLst>
                    <a:ext uri="{9D8B030D-6E8A-4147-A177-3AD203B41FA5}">
                      <a16:colId xmlns:a16="http://schemas.microsoft.com/office/drawing/2014/main" xmlns="" val="20000"/>
                    </a:ext>
                  </a:extLst>
                </a:gridCol>
                <a:gridCol w="5032655">
                  <a:extLst>
                    <a:ext uri="{9D8B030D-6E8A-4147-A177-3AD203B41FA5}">
                      <a16:colId xmlns:a16="http://schemas.microsoft.com/office/drawing/2014/main" xmlns="" val="20001"/>
                    </a:ext>
                  </a:extLst>
                </a:gridCol>
              </a:tblGrid>
              <a:tr h="244405">
                <a:tc>
                  <a:txBody>
                    <a:bodyPr/>
                    <a:lstStyle/>
                    <a:p>
                      <a:r>
                        <a:rPr lang="en-US" sz="1600" b="1" dirty="0">
                          <a:latin typeface="Arial" panose="020B0604020202020204" pitchFamily="34" charset="0"/>
                        </a:rPr>
                        <a:t>Type</a:t>
                      </a:r>
                    </a:p>
                  </a:txBody>
                  <a:tcPr/>
                </a:tc>
                <a:tc>
                  <a:txBody>
                    <a:bodyPr/>
                    <a:lstStyle/>
                    <a:p>
                      <a:r>
                        <a:rPr lang="en-US" sz="1600" b="1" dirty="0">
                          <a:latin typeface="Arial" panose="020B0604020202020204" pitchFamily="34" charset="0"/>
                        </a:rPr>
                        <a:t>Type</a:t>
                      </a:r>
                      <a:r>
                        <a:rPr lang="en-US" sz="1600" b="1" baseline="0" dirty="0">
                          <a:latin typeface="Arial" panose="020B0604020202020204" pitchFamily="34" charset="0"/>
                        </a:rPr>
                        <a:t> of information </a:t>
                      </a:r>
                      <a:endParaRPr lang="en-US" sz="1600" b="1" dirty="0">
                        <a:latin typeface="Arial" panose="020B0604020202020204" pitchFamily="34" charset="0"/>
                      </a:endParaRPr>
                    </a:p>
                  </a:txBody>
                  <a:tcPr/>
                </a:tc>
                <a:extLst>
                  <a:ext uri="{0D108BD9-81ED-4DB2-BD59-A6C34878D82A}">
                    <a16:rowId xmlns:a16="http://schemas.microsoft.com/office/drawing/2014/main" xmlns="" val="10000"/>
                  </a:ext>
                </a:extLst>
              </a:tr>
              <a:tr h="244405">
                <a:tc>
                  <a:txBody>
                    <a:bodyPr/>
                    <a:lstStyle/>
                    <a:p>
                      <a:r>
                        <a:rPr lang="en-US" sz="1600" dirty="0">
                          <a:latin typeface="Arial" panose="020B0604020202020204" pitchFamily="34" charset="0"/>
                        </a:rPr>
                        <a:t>Questionnaires</a:t>
                      </a:r>
                      <a:endParaRPr lang="en-US" sz="1600" b="1" dirty="0">
                        <a:latin typeface="Arial" panose="020B0604020202020204" pitchFamily="34" charset="0"/>
                      </a:endParaRPr>
                    </a:p>
                  </a:txBody>
                  <a:tcPr/>
                </a:tc>
                <a:tc>
                  <a:txBody>
                    <a:bodyPr/>
                    <a:lstStyle/>
                    <a:p>
                      <a:r>
                        <a:rPr lang="en-US" sz="1600" dirty="0">
                          <a:latin typeface="Arial" panose="020B0604020202020204" pitchFamily="34" charset="0"/>
                        </a:rPr>
                        <a:t>Very versatile and easy to administer in large numbers. Can be open or closed questions.</a:t>
                      </a:r>
                    </a:p>
                  </a:txBody>
                  <a:tcPr/>
                </a:tc>
                <a:extLst>
                  <a:ext uri="{0D108BD9-81ED-4DB2-BD59-A6C34878D82A}">
                    <a16:rowId xmlns:a16="http://schemas.microsoft.com/office/drawing/2014/main" xmlns="" val="10001"/>
                  </a:ext>
                </a:extLst>
              </a:tr>
              <a:tr h="244405">
                <a:tc>
                  <a:txBody>
                    <a:bodyPr/>
                    <a:lstStyle/>
                    <a:p>
                      <a:r>
                        <a:rPr lang="en-US" sz="1600" dirty="0">
                          <a:latin typeface="Arial" panose="020B0604020202020204" pitchFamily="34" charset="0"/>
                        </a:rPr>
                        <a:t>Interviews</a:t>
                      </a:r>
                      <a:endParaRPr lang="en-US" sz="1600" b="1" dirty="0">
                        <a:latin typeface="Arial" panose="020B0604020202020204" pitchFamily="34" charset="0"/>
                      </a:endParaRPr>
                    </a:p>
                  </a:txBody>
                  <a:tcPr/>
                </a:tc>
                <a:tc>
                  <a:txBody>
                    <a:bodyPr/>
                    <a:lstStyle/>
                    <a:p>
                      <a:r>
                        <a:rPr lang="en-US" sz="1600" dirty="0">
                          <a:latin typeface="Arial" panose="020B0604020202020204" pitchFamily="34" charset="0"/>
                        </a:rPr>
                        <a:t>Can obtain</a:t>
                      </a:r>
                      <a:r>
                        <a:rPr lang="en-US" sz="1600" baseline="0" dirty="0">
                          <a:latin typeface="Arial" panose="020B0604020202020204" pitchFamily="34" charset="0"/>
                        </a:rPr>
                        <a:t> lots of quality data as responses are open. Can change/adapt questions as they go.</a:t>
                      </a:r>
                      <a:endParaRPr lang="en-US" sz="1600" dirty="0">
                        <a:latin typeface="Arial" panose="020B0604020202020204" pitchFamily="34" charset="0"/>
                      </a:endParaRPr>
                    </a:p>
                  </a:txBody>
                  <a:tcPr/>
                </a:tc>
                <a:extLst>
                  <a:ext uri="{0D108BD9-81ED-4DB2-BD59-A6C34878D82A}">
                    <a16:rowId xmlns:a16="http://schemas.microsoft.com/office/drawing/2014/main" xmlns="" val="10002"/>
                  </a:ext>
                </a:extLst>
              </a:tr>
              <a:tr h="254531">
                <a:tc>
                  <a:txBody>
                    <a:bodyPr/>
                    <a:lstStyle/>
                    <a:p>
                      <a:r>
                        <a:rPr lang="en-US" sz="1600" dirty="0">
                          <a:latin typeface="Arial" panose="020B0604020202020204" pitchFamily="34" charset="0"/>
                        </a:rPr>
                        <a:t>Rating scales</a:t>
                      </a:r>
                      <a:endParaRPr lang="en-US" sz="1600" b="1" dirty="0">
                        <a:latin typeface="Arial" panose="020B0604020202020204" pitchFamily="34" charset="0"/>
                      </a:endParaRPr>
                    </a:p>
                  </a:txBody>
                  <a:tcPr/>
                </a:tc>
                <a:tc>
                  <a:txBody>
                    <a:bodyPr/>
                    <a:lstStyle/>
                    <a:p>
                      <a:r>
                        <a:rPr lang="en-US" sz="1600" dirty="0">
                          <a:latin typeface="Arial" panose="020B0604020202020204" pitchFamily="34" charset="0"/>
                        </a:rPr>
                        <a:t>Fixed</a:t>
                      </a:r>
                      <a:r>
                        <a:rPr lang="en-US" sz="1600" baseline="0" dirty="0">
                          <a:latin typeface="Arial" panose="020B0604020202020204" pitchFamily="34" charset="0"/>
                        </a:rPr>
                        <a:t> responses are more easily compared and measured.</a:t>
                      </a:r>
                    </a:p>
                    <a:p>
                      <a:r>
                        <a:rPr lang="en-US" sz="1600" baseline="0" dirty="0" err="1">
                          <a:latin typeface="Arial" panose="020B0604020202020204" pitchFamily="34" charset="0"/>
                        </a:rPr>
                        <a:t>Eg</a:t>
                      </a:r>
                      <a:r>
                        <a:rPr lang="en-US" sz="1600" baseline="0" dirty="0">
                          <a:latin typeface="Arial" panose="020B0604020202020204" pitchFamily="34" charset="0"/>
                        </a:rPr>
                        <a:t> </a:t>
                      </a:r>
                      <a:r>
                        <a:rPr lang="en-US" sz="1600" baseline="0" dirty="0" err="1">
                          <a:latin typeface="Arial" panose="020B0604020202020204" pitchFamily="34" charset="0"/>
                        </a:rPr>
                        <a:t>Likert</a:t>
                      </a:r>
                      <a:r>
                        <a:rPr lang="en-US" sz="1600" baseline="0" dirty="0">
                          <a:latin typeface="Arial" panose="020B0604020202020204" pitchFamily="34" charset="0"/>
                        </a:rPr>
                        <a:t> Scale</a:t>
                      </a:r>
                      <a:endParaRPr lang="en-US" sz="1600" dirty="0">
                        <a:latin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4" name="Title 3"/>
          <p:cNvSpPr>
            <a:spLocks noGrp="1"/>
          </p:cNvSpPr>
          <p:nvPr>
            <p:ph type="title"/>
          </p:nvPr>
        </p:nvSpPr>
        <p:spPr/>
        <p:txBody>
          <a:bodyPr/>
          <a:lstStyle/>
          <a:p>
            <a:r>
              <a:rPr lang="en-US" dirty="0"/>
              <a:t>Types of self report</a:t>
            </a:r>
          </a:p>
        </p:txBody>
      </p:sp>
    </p:spTree>
    <p:extLst>
      <p:ext uri="{BB962C8B-B14F-4D97-AF65-F5344CB8AC3E}">
        <p14:creationId xmlns:p14="http://schemas.microsoft.com/office/powerpoint/2010/main" val="398940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076" y="2869324"/>
            <a:ext cx="6120318" cy="3555905"/>
          </a:xfrm>
          <a:prstGeom prst="rect">
            <a:avLst/>
          </a:prstGeom>
        </p:spPr>
      </p:pic>
      <p:sp>
        <p:nvSpPr>
          <p:cNvPr id="2" name="Title 1"/>
          <p:cNvSpPr>
            <a:spLocks noGrp="1"/>
          </p:cNvSpPr>
          <p:nvPr>
            <p:ph type="title"/>
          </p:nvPr>
        </p:nvSpPr>
        <p:spPr/>
        <p:txBody>
          <a:bodyPr/>
          <a:lstStyle/>
          <a:p>
            <a:r>
              <a:rPr lang="en-US" dirty="0"/>
              <a:t>Primary </a:t>
            </a:r>
            <a:r>
              <a:rPr lang="en-US" dirty="0" err="1"/>
              <a:t>vs</a:t>
            </a:r>
            <a:r>
              <a:rPr lang="en-US" dirty="0"/>
              <a:t> secondary data</a:t>
            </a:r>
          </a:p>
        </p:txBody>
      </p:sp>
      <p:sp>
        <p:nvSpPr>
          <p:cNvPr id="3" name="Content Placeholder 2"/>
          <p:cNvSpPr>
            <a:spLocks noGrp="1"/>
          </p:cNvSpPr>
          <p:nvPr>
            <p:ph idx="1"/>
          </p:nvPr>
        </p:nvSpPr>
        <p:spPr>
          <a:xfrm>
            <a:off x="3192810" y="1386304"/>
            <a:ext cx="8471106" cy="4525963"/>
          </a:xfrm>
        </p:spPr>
        <p:txBody>
          <a:bodyPr>
            <a:normAutofit/>
          </a:bodyPr>
          <a:lstStyle/>
          <a:p>
            <a:r>
              <a:rPr lang="en-US" sz="1600" b="1" dirty="0">
                <a:solidFill>
                  <a:srgbClr val="448ABF"/>
                </a:solidFill>
              </a:rPr>
              <a:t>Primary data </a:t>
            </a:r>
            <a:r>
              <a:rPr lang="en-US" sz="1600" dirty="0"/>
              <a:t>– that which is sourced for the purpose of addressing the research question. It could be sourced through </a:t>
            </a:r>
            <a:r>
              <a:rPr lang="en-US" sz="1600" b="1" dirty="0"/>
              <a:t>questionnaires, interviews and rating scales</a:t>
            </a:r>
            <a:r>
              <a:rPr lang="en-US" sz="1600" dirty="0"/>
              <a:t>. </a:t>
            </a:r>
          </a:p>
          <a:p>
            <a:r>
              <a:rPr lang="en-US" sz="1600" dirty="0"/>
              <a:t>Example: Doing an experiment and drawing findings</a:t>
            </a:r>
          </a:p>
          <a:p>
            <a:r>
              <a:rPr lang="en-US" sz="1600" b="1" dirty="0">
                <a:solidFill>
                  <a:srgbClr val="558ED5"/>
                </a:solidFill>
              </a:rPr>
              <a:t>Secondary data </a:t>
            </a:r>
            <a:r>
              <a:rPr lang="en-US" sz="1600" dirty="0"/>
              <a:t>– that which is sourced through someone else’s research or data sources. It could be used as a basis to form a hypothesis, strengthen findings, explore trends and patterns and much more.</a:t>
            </a:r>
          </a:p>
          <a:p>
            <a:r>
              <a:rPr lang="en-US" sz="1600" dirty="0"/>
              <a:t>Example: Census data</a:t>
            </a:r>
          </a:p>
        </p:txBody>
      </p:sp>
      <p:sp>
        <p:nvSpPr>
          <p:cNvPr id="6" name="Rectangle 5"/>
          <p:cNvSpPr/>
          <p:nvPr/>
        </p:nvSpPr>
        <p:spPr>
          <a:xfrm>
            <a:off x="3214076" y="6136213"/>
            <a:ext cx="8117841" cy="215444"/>
          </a:xfrm>
          <a:prstGeom prst="rect">
            <a:avLst/>
          </a:prstGeom>
        </p:spPr>
        <p:txBody>
          <a:bodyPr wrap="square">
            <a:spAutoFit/>
          </a:bodyPr>
          <a:lstStyle/>
          <a:p>
            <a:r>
              <a:rPr lang="en-US" sz="800" dirty="0">
                <a:latin typeface="Arial" panose="020B0604020202020204" pitchFamily="34" charset="0"/>
              </a:rPr>
              <a:t>Image source: </a:t>
            </a:r>
            <a:r>
              <a:rPr lang="en-US" sz="800" dirty="0" err="1">
                <a:latin typeface="Arial" panose="020B0604020202020204" pitchFamily="34" charset="0"/>
              </a:rPr>
              <a:t>Shutterstock</a:t>
            </a:r>
            <a:endParaRPr lang="en-US" sz="800" dirty="0">
              <a:latin typeface="Arial" panose="020B0604020202020204" pitchFamily="34" charset="0"/>
            </a:endParaRPr>
          </a:p>
        </p:txBody>
      </p:sp>
    </p:spTree>
    <p:extLst>
      <p:ext uri="{BB962C8B-B14F-4D97-AF65-F5344CB8AC3E}">
        <p14:creationId xmlns:p14="http://schemas.microsoft.com/office/powerpoint/2010/main" val="107767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3834415"/>
              </p:ext>
            </p:extLst>
          </p:nvPr>
        </p:nvGraphicFramePr>
        <p:xfrm>
          <a:off x="3339658" y="1545780"/>
          <a:ext cx="7845426" cy="2504440"/>
        </p:xfrm>
        <a:graphic>
          <a:graphicData uri="http://schemas.openxmlformats.org/drawingml/2006/table">
            <a:tbl>
              <a:tblPr firstRow="1" bandRow="1">
                <a:tableStyleId>{5940675A-B579-460E-94D1-54222C63F5DA}</a:tableStyleId>
              </a:tblPr>
              <a:tblGrid>
                <a:gridCol w="2115572">
                  <a:extLst>
                    <a:ext uri="{9D8B030D-6E8A-4147-A177-3AD203B41FA5}">
                      <a16:colId xmlns:a16="http://schemas.microsoft.com/office/drawing/2014/main" xmlns="" val="20000"/>
                    </a:ext>
                  </a:extLst>
                </a:gridCol>
                <a:gridCol w="3208606">
                  <a:extLst>
                    <a:ext uri="{9D8B030D-6E8A-4147-A177-3AD203B41FA5}">
                      <a16:colId xmlns:a16="http://schemas.microsoft.com/office/drawing/2014/main" xmlns="" val="20001"/>
                    </a:ext>
                  </a:extLst>
                </a:gridCol>
                <a:gridCol w="2521248">
                  <a:extLst>
                    <a:ext uri="{9D8B030D-6E8A-4147-A177-3AD203B41FA5}">
                      <a16:colId xmlns:a16="http://schemas.microsoft.com/office/drawing/2014/main" xmlns="" val="20002"/>
                    </a:ext>
                  </a:extLst>
                </a:gridCol>
              </a:tblGrid>
              <a:tr h="370840">
                <a:tc>
                  <a:txBody>
                    <a:bodyPr/>
                    <a:lstStyle/>
                    <a:p>
                      <a:endParaRPr lang="en-US" sz="1600" dirty="0">
                        <a:latin typeface="Arial" panose="020B0604020202020204" pitchFamily="34" charset="0"/>
                      </a:endParaRPr>
                    </a:p>
                  </a:txBody>
                  <a:tcPr/>
                </a:tc>
                <a:tc>
                  <a:txBody>
                    <a:bodyPr/>
                    <a:lstStyle/>
                    <a:p>
                      <a:r>
                        <a:rPr lang="en-US" sz="1600" b="1" dirty="0">
                          <a:latin typeface="Arial" panose="020B0604020202020204" pitchFamily="34" charset="0"/>
                        </a:rPr>
                        <a:t>Advantages</a:t>
                      </a:r>
                    </a:p>
                  </a:txBody>
                  <a:tcPr/>
                </a:tc>
                <a:tc>
                  <a:txBody>
                    <a:bodyPr/>
                    <a:lstStyle/>
                    <a:p>
                      <a:r>
                        <a:rPr lang="en-US" sz="1600" b="1" dirty="0">
                          <a:latin typeface="Arial" panose="020B0604020202020204" pitchFamily="34" charset="0"/>
                        </a:rPr>
                        <a:t>Disadvantages</a:t>
                      </a:r>
                    </a:p>
                  </a:txBody>
                  <a:tcPr/>
                </a:tc>
                <a:extLst>
                  <a:ext uri="{0D108BD9-81ED-4DB2-BD59-A6C34878D82A}">
                    <a16:rowId xmlns:a16="http://schemas.microsoft.com/office/drawing/2014/main" xmlns="" val="10000"/>
                  </a:ext>
                </a:extLst>
              </a:tr>
              <a:tr h="370840">
                <a:tc>
                  <a:txBody>
                    <a:bodyPr/>
                    <a:lstStyle/>
                    <a:p>
                      <a:r>
                        <a:rPr lang="en-US" sz="1600" dirty="0">
                          <a:latin typeface="Arial" panose="020B0604020202020204" pitchFamily="34" charset="0"/>
                        </a:rPr>
                        <a:t>Primary data</a:t>
                      </a:r>
                      <a:endParaRPr lang="en-US" sz="1600" b="1" dirty="0">
                        <a:latin typeface="Arial" panose="020B0604020202020204" pitchFamily="34" charset="0"/>
                      </a:endParaRPr>
                    </a:p>
                  </a:txBody>
                  <a:tcPr/>
                </a:tc>
                <a:tc>
                  <a:txBody>
                    <a:bodyPr/>
                    <a:lstStyle/>
                    <a:p>
                      <a:pPr marL="285750" indent="-285750">
                        <a:buFont typeface="Arial"/>
                        <a:buChar char="•"/>
                      </a:pPr>
                      <a:r>
                        <a:rPr lang="en-US" sz="1600" dirty="0">
                          <a:latin typeface="Arial" panose="020B0604020202020204" pitchFamily="34" charset="0"/>
                        </a:rPr>
                        <a:t>Specific and detailed</a:t>
                      </a:r>
                    </a:p>
                    <a:p>
                      <a:pPr marL="285750" indent="-285750">
                        <a:buFont typeface="Arial"/>
                        <a:buChar char="•"/>
                      </a:pPr>
                      <a:r>
                        <a:rPr lang="en-US" sz="1600" dirty="0">
                          <a:latin typeface="Arial" panose="020B0604020202020204" pitchFamily="34" charset="0"/>
                        </a:rPr>
                        <a:t>Can inform future research</a:t>
                      </a:r>
                    </a:p>
                    <a:p>
                      <a:pPr marL="285750" indent="-285750">
                        <a:buFont typeface="Arial"/>
                        <a:buChar char="•"/>
                      </a:pPr>
                      <a:r>
                        <a:rPr lang="en-US" sz="1600" dirty="0">
                          <a:latin typeface="Arial" panose="020B0604020202020204" pitchFamily="34" charset="0"/>
                        </a:rPr>
                        <a:t>Current</a:t>
                      </a:r>
                    </a:p>
                  </a:txBody>
                  <a:tcPr/>
                </a:tc>
                <a:tc>
                  <a:txBody>
                    <a:bodyPr/>
                    <a:lstStyle/>
                    <a:p>
                      <a:pPr marL="285750" indent="-285750">
                        <a:buFont typeface="Arial"/>
                        <a:buChar char="•"/>
                      </a:pPr>
                      <a:r>
                        <a:rPr lang="en-US" sz="1600" dirty="0">
                          <a:latin typeface="Arial" panose="020B0604020202020204" pitchFamily="34" charset="0"/>
                        </a:rPr>
                        <a:t>Time</a:t>
                      </a:r>
                      <a:r>
                        <a:rPr lang="en-US" sz="1600" baseline="0" dirty="0">
                          <a:latin typeface="Arial" panose="020B0604020202020204" pitchFamily="34" charset="0"/>
                        </a:rPr>
                        <a:t> and cost involved</a:t>
                      </a:r>
                    </a:p>
                    <a:p>
                      <a:pPr marL="285750" indent="-285750">
                        <a:buFont typeface="Arial"/>
                        <a:buChar char="•"/>
                      </a:pPr>
                      <a:r>
                        <a:rPr lang="en-US" sz="1600" baseline="0" dirty="0">
                          <a:latin typeface="Arial" panose="020B0604020202020204" pitchFamily="34" charset="0"/>
                        </a:rPr>
                        <a:t>Sample size restrictions</a:t>
                      </a:r>
                      <a:endParaRPr lang="en-US" sz="1600" dirty="0">
                        <a:latin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US" sz="1600" dirty="0">
                          <a:latin typeface="Arial" panose="020B0604020202020204" pitchFamily="34" charset="0"/>
                        </a:rPr>
                        <a:t>Secondary data</a:t>
                      </a:r>
                      <a:endParaRPr lang="en-US" sz="1600" b="1" dirty="0">
                        <a:latin typeface="Arial" panose="020B0604020202020204" pitchFamily="34" charset="0"/>
                      </a:endParaRPr>
                    </a:p>
                  </a:txBody>
                  <a:tcPr/>
                </a:tc>
                <a:tc>
                  <a:txBody>
                    <a:bodyPr/>
                    <a:lstStyle/>
                    <a:p>
                      <a:pPr marL="285750" indent="-285750">
                        <a:buFont typeface="Arial"/>
                        <a:buChar char="•"/>
                      </a:pPr>
                      <a:r>
                        <a:rPr lang="en-US" sz="1600" dirty="0">
                          <a:latin typeface="Arial" panose="020B0604020202020204" pitchFamily="34" charset="0"/>
                        </a:rPr>
                        <a:t>Cheap and easy to obtain</a:t>
                      </a:r>
                    </a:p>
                    <a:p>
                      <a:pPr marL="285750" indent="-285750">
                        <a:buFont typeface="Arial"/>
                        <a:buChar char="•"/>
                      </a:pPr>
                      <a:r>
                        <a:rPr lang="en-US" sz="1600" dirty="0">
                          <a:latin typeface="Arial" panose="020B0604020202020204" pitchFamily="34" charset="0"/>
                        </a:rPr>
                        <a:t>Large amounts</a:t>
                      </a:r>
                      <a:r>
                        <a:rPr lang="en-US" sz="1600" baseline="0" dirty="0">
                          <a:latin typeface="Arial" panose="020B0604020202020204" pitchFamily="34" charset="0"/>
                        </a:rPr>
                        <a:t> of data</a:t>
                      </a:r>
                      <a:endParaRPr lang="en-US" sz="1600" dirty="0">
                        <a:latin typeface="Arial" panose="020B0604020202020204" pitchFamily="34" charset="0"/>
                      </a:endParaRPr>
                    </a:p>
                    <a:p>
                      <a:pPr marL="285750" indent="-285750">
                        <a:buFont typeface="Arial"/>
                        <a:buChar char="•"/>
                      </a:pPr>
                      <a:r>
                        <a:rPr lang="en-US" sz="1600" dirty="0">
                          <a:latin typeface="Arial" panose="020B0604020202020204" pitchFamily="34" charset="0"/>
                        </a:rPr>
                        <a:t>Can be over long periods of time </a:t>
                      </a:r>
                    </a:p>
                  </a:txBody>
                  <a:tcPr/>
                </a:tc>
                <a:tc>
                  <a:txBody>
                    <a:bodyPr/>
                    <a:lstStyle/>
                    <a:p>
                      <a:pPr marL="285750" indent="-285750">
                        <a:buFont typeface="Arial"/>
                        <a:buChar char="•"/>
                      </a:pPr>
                      <a:r>
                        <a:rPr lang="en-US" sz="1600" dirty="0">
                          <a:latin typeface="Arial" panose="020B0604020202020204" pitchFamily="34" charset="0"/>
                        </a:rPr>
                        <a:t>Not</a:t>
                      </a:r>
                      <a:r>
                        <a:rPr lang="en-US" sz="1600" baseline="0" dirty="0">
                          <a:latin typeface="Arial" panose="020B0604020202020204" pitchFamily="34" charset="0"/>
                        </a:rPr>
                        <a:t> most up to date May not be specific</a:t>
                      </a:r>
                      <a:endParaRPr lang="en-US" sz="1600" dirty="0">
                        <a:latin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5" name="Title 1"/>
          <p:cNvSpPr>
            <a:spLocks noGrp="1"/>
          </p:cNvSpPr>
          <p:nvPr>
            <p:ph type="title"/>
          </p:nvPr>
        </p:nvSpPr>
        <p:spPr>
          <a:xfrm>
            <a:off x="3192810" y="274638"/>
            <a:ext cx="8389589" cy="1143000"/>
          </a:xfrm>
        </p:spPr>
        <p:txBody>
          <a:bodyPr/>
          <a:lstStyle/>
          <a:p>
            <a:r>
              <a:rPr lang="en-US" dirty="0"/>
              <a:t>Primary </a:t>
            </a:r>
            <a:r>
              <a:rPr lang="en-US" dirty="0" err="1"/>
              <a:t>vs</a:t>
            </a:r>
            <a:r>
              <a:rPr lang="en-US" dirty="0"/>
              <a:t> secondary data</a:t>
            </a:r>
          </a:p>
        </p:txBody>
      </p:sp>
    </p:spTree>
    <p:extLst>
      <p:ext uri="{BB962C8B-B14F-4D97-AF65-F5344CB8AC3E}">
        <p14:creationId xmlns:p14="http://schemas.microsoft.com/office/powerpoint/2010/main" val="12272773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383</TotalTime>
  <Words>1318</Words>
  <Application>Microsoft Macintosh PowerPoint</Application>
  <PresentationFormat>Widescreen</PresentationFormat>
  <Paragraphs>151</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Gotham Condensed Bold</vt:lpstr>
      <vt:lpstr>Impact</vt:lpstr>
      <vt:lpstr>Whitney Book</vt:lpstr>
      <vt:lpstr>Arial</vt:lpstr>
      <vt:lpstr>1_Office Theme</vt:lpstr>
      <vt:lpstr>PowerPoint Presentation</vt:lpstr>
      <vt:lpstr>PowerPoint Presentation</vt:lpstr>
      <vt:lpstr>What is an experiment?</vt:lpstr>
      <vt:lpstr>Subjective and objective</vt:lpstr>
      <vt:lpstr>Types of investigation</vt:lpstr>
      <vt:lpstr>Types of investigation</vt:lpstr>
      <vt:lpstr>Types of self report</vt:lpstr>
      <vt:lpstr>Primary vs secondary data</vt:lpstr>
      <vt:lpstr>Primary vs secondary data</vt:lpstr>
      <vt:lpstr>Multiple choice activity</vt:lpstr>
      <vt:lpstr>Multiple choice - Response</vt:lpstr>
      <vt:lpstr>Multiple choice activity</vt:lpstr>
      <vt:lpstr>Multiple choice - Response</vt:lpstr>
      <vt:lpstr>Fast five – Question 1</vt:lpstr>
      <vt:lpstr>Fast five – Question 1 (Answer)</vt:lpstr>
      <vt:lpstr>Fast five – Question 2</vt:lpstr>
      <vt:lpstr>Fast five – Question 2 (Answer)</vt:lpstr>
      <vt:lpstr>Fast five – Question 3</vt:lpstr>
      <vt:lpstr>Fast five – Question 3 (Answer)</vt:lpstr>
      <vt:lpstr>Fast five – Question 4</vt:lpstr>
      <vt:lpstr>Fast five – Question 4 (Answer)</vt:lpstr>
      <vt:lpstr>Fast five – Question 5</vt:lpstr>
      <vt:lpstr>Fast five – Question 5 (Answer)</vt:lpstr>
      <vt:lpstr>PowerPoint Presentation</vt:lpstr>
    </vt:vector>
  </TitlesOfParts>
  <Company>Edrolo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Beswick-Davison</dc:creator>
  <cp:lastModifiedBy>Microsoft Office User</cp:lastModifiedBy>
  <cp:revision>22</cp:revision>
  <dcterms:created xsi:type="dcterms:W3CDTF">2016-08-03T01:46:37Z</dcterms:created>
  <dcterms:modified xsi:type="dcterms:W3CDTF">2017-03-26T23:56:59Z</dcterms:modified>
</cp:coreProperties>
</file>