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85" r:id="rId2"/>
    <p:sldId id="286" r:id="rId3"/>
    <p:sldId id="287" r:id="rId4"/>
    <p:sldId id="316" r:id="rId5"/>
    <p:sldId id="324" r:id="rId6"/>
    <p:sldId id="322" r:id="rId7"/>
    <p:sldId id="325" r:id="rId8"/>
    <p:sldId id="326" r:id="rId9"/>
    <p:sldId id="327" r:id="rId10"/>
    <p:sldId id="328" r:id="rId11"/>
    <p:sldId id="332" r:id="rId12"/>
    <p:sldId id="338" r:id="rId13"/>
    <p:sldId id="329" r:id="rId14"/>
    <p:sldId id="330" r:id="rId15"/>
    <p:sldId id="331" r:id="rId16"/>
    <p:sldId id="333" r:id="rId17"/>
    <p:sldId id="334" r:id="rId18"/>
    <p:sldId id="335" r:id="rId19"/>
    <p:sldId id="336" r:id="rId20"/>
    <p:sldId id="337" r:id="rId21"/>
    <p:sldId id="314" r:id="rId22"/>
    <p:sldId id="297" r:id="rId23"/>
    <p:sldId id="306" r:id="rId24"/>
    <p:sldId id="302" r:id="rId25"/>
    <p:sldId id="307" r:id="rId26"/>
    <p:sldId id="303" r:id="rId27"/>
    <p:sldId id="308" r:id="rId28"/>
    <p:sldId id="304" r:id="rId29"/>
    <p:sldId id="309" r:id="rId30"/>
    <p:sldId id="305" r:id="rId31"/>
    <p:sldId id="310" r:id="rId32"/>
    <p:sldId id="299" r:id="rId33"/>
    <p:sldId id="321" r:id="rId34"/>
    <p:sldId id="32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65C3D9-E0BD-1344-A328-BF02693D20F2}">
          <p14:sldIdLst>
            <p14:sldId id="285"/>
            <p14:sldId id="286"/>
            <p14:sldId id="287"/>
            <p14:sldId id="316"/>
            <p14:sldId id="324"/>
            <p14:sldId id="322"/>
            <p14:sldId id="325"/>
            <p14:sldId id="326"/>
            <p14:sldId id="327"/>
            <p14:sldId id="328"/>
            <p14:sldId id="332"/>
            <p14:sldId id="338"/>
            <p14:sldId id="329"/>
            <p14:sldId id="330"/>
            <p14:sldId id="331"/>
            <p14:sldId id="333"/>
            <p14:sldId id="334"/>
            <p14:sldId id="335"/>
            <p14:sldId id="336"/>
            <p14:sldId id="337"/>
            <p14:sldId id="314"/>
            <p14:sldId id="297"/>
            <p14:sldId id="306"/>
            <p14:sldId id="302"/>
            <p14:sldId id="307"/>
            <p14:sldId id="303"/>
            <p14:sldId id="308"/>
            <p14:sldId id="304"/>
            <p14:sldId id="309"/>
            <p14:sldId id="305"/>
            <p14:sldId id="310"/>
            <p14:sldId id="299"/>
            <p14:sldId id="321"/>
            <p14:sldId id="323"/>
          </p14:sldIdLst>
        </p14:section>
        <p14:section name="Archive" id="{6A69D966-14B4-E947-9CFD-5EF15A7D012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dal McQui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CED"/>
    <a:srgbClr val="3E8BED"/>
    <a:srgbClr val="20272B"/>
    <a:srgbClr val="3170C1"/>
    <a:srgbClr val="EE7860"/>
    <a:srgbClr val="448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8" autoAdjust="0"/>
    <p:restoredTop sz="93853" autoAdjust="0"/>
  </p:normalViewPr>
  <p:slideViewPr>
    <p:cSldViewPr snapToGrid="0">
      <p:cViewPr varScale="1">
        <p:scale>
          <a:sx n="108" d="100"/>
          <a:sy n="108" d="100"/>
        </p:scale>
        <p:origin x="46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A19A5C1-ACBA-4D9F-BEC1-C8BF22D15729}" type="datetimeFigureOut">
              <a:rPr lang="en-AU" smtClean="0"/>
              <a:pPr/>
              <a:t>21/05/2017</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4F4FD0C-1373-4FE3-832D-CF0F7B7E5E20}" type="slidenum">
              <a:rPr lang="en-AU" smtClean="0"/>
              <a:pPr/>
              <a:t>‹#›</a:t>
            </a:fld>
            <a:endParaRPr lang="en-AU" dirty="0"/>
          </a:p>
        </p:txBody>
      </p:sp>
    </p:spTree>
    <p:extLst>
      <p:ext uri="{BB962C8B-B14F-4D97-AF65-F5344CB8AC3E}">
        <p14:creationId xmlns:p14="http://schemas.microsoft.com/office/powerpoint/2010/main" val="240546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vl1pPr>
          </a:lstStyle>
          <a:p>
            <a:r>
              <a:rPr lang="en-AU"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18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0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54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AU" noProof="0"/>
          </a:p>
        </p:txBody>
      </p:sp>
      <p:sp>
        <p:nvSpPr>
          <p:cNvPr id="5" name="Date Placeholder 9"/>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fld id="{63E9B0D8-D3CF-5B4B-8C1C-EE789B498603}" type="slidenum">
              <a:rPr lang="en-AU" altLang="en-US">
                <a:solidFill>
                  <a:prstClr val="black">
                    <a:tint val="75000"/>
                  </a:prstClr>
                </a:solidFill>
              </a:rPr>
              <a:pPr/>
              <a:t>‹#›</a:t>
            </a:fld>
            <a:endParaRPr lang="en-AU" altLang="en-US">
              <a:solidFill>
                <a:prstClr val="black">
                  <a:tint val="75000"/>
                </a:prstClr>
              </a:solidFill>
            </a:endParaRPr>
          </a:p>
        </p:txBody>
      </p:sp>
    </p:spTree>
    <p:extLst>
      <p:ext uri="{BB962C8B-B14F-4D97-AF65-F5344CB8AC3E}">
        <p14:creationId xmlns:p14="http://schemas.microsoft.com/office/powerpoint/2010/main" val="362244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02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39003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251756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a:spLocks noGrp="1"/>
          </p:cNvSpPr>
          <p:nvPr>
            <p:ph type="ftr" sz="quarter" idx="1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
        <p:nvSpPr>
          <p:cNvPr id="11" name="Footer Placeholder 4"/>
          <p:cNvSpPr txBox="1">
            <a:spLocks/>
          </p:cNvSpPr>
          <p:nvPr userDrawn="1"/>
        </p:nvSpPr>
        <p:spPr>
          <a:xfrm>
            <a:off x="4809067" y="8684342"/>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cs typeface="Arial" panose="020B0604020202020204" pitchFamily="34" charset="0"/>
              </a:rPr>
              <a:t>© Teacher Name &amp; </a:t>
            </a:r>
            <a:r>
              <a:rPr lang="en-AU" sz="1600" dirty="0" err="1">
                <a:solidFill>
                  <a:prstClr val="white">
                    <a:lumMod val="50000"/>
                  </a:prstClr>
                </a:solidFill>
                <a:latin typeface="Arial" panose="020B0604020202020204" pitchFamily="34" charset="0"/>
                <a:cs typeface="Arial" panose="020B0604020202020204" pitchFamily="34" charset="0"/>
              </a:rPr>
              <a:t>Edrolo</a:t>
            </a:r>
            <a:r>
              <a:rPr lang="en-AU" sz="1600" dirty="0">
                <a:solidFill>
                  <a:prstClr val="white">
                    <a:lumMod val="50000"/>
                  </a:prstClr>
                </a:solidFill>
                <a:latin typeface="Arial" panose="020B0604020202020204" pitchFamily="34" charset="0"/>
                <a:cs typeface="Arial" panose="020B0604020202020204" pitchFamily="34" charset="0"/>
              </a:rPr>
              <a:t> 2016</a:t>
            </a:r>
            <a:endParaRPr lang="en-US" sz="16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8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25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9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AU" dirty="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2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AU"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5/21/17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80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852" y="455613"/>
            <a:ext cx="10801349" cy="1143000"/>
          </a:xfrm>
          <a:prstGeom prst="rect">
            <a:avLst/>
          </a:prstGeom>
        </p:spPr>
        <p:txBody>
          <a:bodyPr vert="horz" lIns="68580" tIns="34290" rIns="68580" bIns="3429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1083733" y="1598615"/>
            <a:ext cx="10077451" cy="4539879"/>
          </a:xfrm>
          <a:prstGeom prst="rect">
            <a:avLst/>
          </a:prstGeom>
        </p:spPr>
        <p:txBody>
          <a:bodyPr vert="horz" lIns="68580" tIns="34290" rIns="68580" bIns="3429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7" name="Picture 6" descr="Logo - Edrolo.png"/>
          <p:cNvPicPr>
            <a:picLocks noChangeAspect="1"/>
          </p:cNvPicPr>
          <p:nvPr userDrawn="1"/>
        </p:nvPicPr>
        <p:blipFill>
          <a:blip r:embed="rId14" cstate="print">
            <a:alphaModFix amt="62000"/>
            <a:extLst>
              <a:ext uri="{28A0092B-C50C-407E-A947-70E740481C1C}">
                <a14:useLocalDpi xmlns:a14="http://schemas.microsoft.com/office/drawing/2010/main" val="0"/>
              </a:ext>
            </a:extLst>
          </a:blip>
          <a:stretch>
            <a:fillRect/>
          </a:stretch>
        </p:blipFill>
        <p:spPr>
          <a:xfrm>
            <a:off x="9861298" y="6138494"/>
            <a:ext cx="2017167" cy="607672"/>
          </a:xfrm>
          <a:prstGeom prst="rect">
            <a:avLst/>
          </a:prstGeom>
        </p:spPr>
      </p:pic>
    </p:spTree>
    <p:extLst>
      <p:ext uri="{BB962C8B-B14F-4D97-AF65-F5344CB8AC3E}">
        <p14:creationId xmlns:p14="http://schemas.microsoft.com/office/powerpoint/2010/main" val="403082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89" rtl="0" eaLnBrk="1" latinLnBrk="0" hangingPunct="1">
        <a:spcBef>
          <a:spcPct val="0"/>
        </a:spcBef>
        <a:buNone/>
        <a:defRPr sz="4400" kern="1200">
          <a:solidFill>
            <a:srgbClr val="EE7860"/>
          </a:solidFill>
          <a:latin typeface="Arial" panose="020B0604020202020204" pitchFamily="34" charset="0"/>
          <a:ea typeface="+mj-ea"/>
          <a:cs typeface="Gotham Condensed Bold"/>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erywell.com/what-is-episodic-memory-2795173" TargetMode="External"/><Relationship Id="rId3" Type="http://schemas.openxmlformats.org/officeDocument/2006/relationships/hyperlink" Target="https://www.verywell.com/what-is-long-term-memory-279534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verywell.com/what-is-procedural-memory-279547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OQ8zFs2epW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2811" y="1484613"/>
            <a:ext cx="8435972" cy="2554545"/>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rtl val="0"/>
              </a:rPr>
              <a:t>Atkinson-</a:t>
            </a:r>
            <a:r>
              <a:rPr lang="en-US" sz="8000" cap="all" dirty="0" err="1">
                <a:solidFill>
                  <a:srgbClr val="EE7860"/>
                </a:solidFill>
                <a:latin typeface="Impact" panose="020B0806030902050204" pitchFamily="34" charset="0"/>
                <a:cs typeface="Gotham Condensed Bold" pitchFamily="50" charset="0"/>
                <a:rtl val="0"/>
              </a:rPr>
              <a:t>shiffrin</a:t>
            </a:r>
            <a:r>
              <a:rPr lang="en-US" sz="8000" cap="all" dirty="0">
                <a:solidFill>
                  <a:srgbClr val="EE7860"/>
                </a:solidFill>
                <a:latin typeface="Impact" panose="020B0806030902050204" pitchFamily="34" charset="0"/>
                <a:cs typeface="Gotham Condensed Bold" pitchFamily="50" charset="0"/>
                <a:rtl val="0"/>
              </a:rPr>
              <a:t> model of </a:t>
            </a:r>
            <a:r>
              <a:rPr lang="en-US" sz="8000" cap="all" dirty="0" smtClean="0">
                <a:solidFill>
                  <a:srgbClr val="EE7860"/>
                </a:solidFill>
                <a:latin typeface="Impact" panose="020B0806030902050204" pitchFamily="34" charset="0"/>
                <a:cs typeface="Gotham Condensed Bold" pitchFamily="50" charset="0"/>
                <a:rtl val="0"/>
              </a:rPr>
              <a:t>memory</a:t>
            </a:r>
            <a:endParaRPr lang="en-US" sz="1400" cap="all" dirty="0">
              <a:solidFill>
                <a:srgbClr val="EE7860"/>
              </a:solidFill>
              <a:latin typeface="Impact" panose="020B0806030902050204" pitchFamily="34" charset="0"/>
              <a:cs typeface="Gotham Condensed Bold" pitchFamily="50" charset="0"/>
              <a:sym typeface="Arial"/>
              <a:rtl val="0"/>
            </a:endParaRPr>
          </a:p>
        </p:txBody>
      </p:sp>
      <p:sp>
        <p:nvSpPr>
          <p:cNvPr id="2" name="Rectangle 1"/>
          <p:cNvSpPr/>
          <p:nvPr/>
        </p:nvSpPr>
        <p:spPr>
          <a:xfrm>
            <a:off x="3192811" y="702653"/>
            <a:ext cx="3512789" cy="461665"/>
          </a:xfrm>
          <a:prstGeom prst="rect">
            <a:avLst/>
          </a:prstGeom>
        </p:spPr>
        <p:txBody>
          <a:bodyPr wrap="square" lIns="91440" tIns="45720" rIns="91440" bIns="45720">
            <a:spAutoFit/>
          </a:bodyPr>
          <a:lstStyle/>
          <a:p>
            <a:pPr defTabSz="609555"/>
            <a:r>
              <a:rPr lang="en-US" sz="2400" dirty="0">
                <a:solidFill>
                  <a:srgbClr val="2B3439"/>
                </a:solidFill>
                <a:latin typeface="Impact" panose="020B0806030902050204" pitchFamily="34" charset="0"/>
                <a:cs typeface="Gotham Condensed Bold" pitchFamily="50" charset="0"/>
                <a:sym typeface="Arial"/>
                <a:rtl val="0"/>
              </a:rPr>
              <a:t>VCE PSYCHOLOGY</a:t>
            </a:r>
          </a:p>
        </p:txBody>
      </p:sp>
      <p:sp>
        <p:nvSpPr>
          <p:cNvPr id="5" name="Content Placeholder 2"/>
          <p:cNvSpPr txBox="1">
            <a:spLocks/>
          </p:cNvSpPr>
          <p:nvPr/>
        </p:nvSpPr>
        <p:spPr>
          <a:xfrm>
            <a:off x="2892774" y="4359453"/>
            <a:ext cx="7968371" cy="1449384"/>
          </a:xfrm>
          <a:prstGeom prst="rect">
            <a:avLst/>
          </a:prstGeom>
        </p:spPr>
        <p:txBody>
          <a:bodyPr vert="horz" lIns="68580" tIns="34290" rIns="68580" bIns="34290" rtlCol="0">
            <a:norm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The multi-store model of memory (Atkinson-</a:t>
            </a:r>
            <a:r>
              <a:rPr lang="en-US" sz="1800" dirty="0" err="1">
                <a:solidFill>
                  <a:schemeClr val="tx1">
                    <a:lumMod val="95000"/>
                    <a:lumOff val="5000"/>
                  </a:schemeClr>
                </a:solidFill>
                <a:latin typeface="Arial" panose="020B0604020202020204" pitchFamily="34" charset="0"/>
                <a:cs typeface="Arial" panose="020B0604020202020204" pitchFamily="34" charset="0"/>
              </a:rPr>
              <a:t>Shriffin</a:t>
            </a:r>
            <a:r>
              <a:rPr lang="en-US" sz="1800" dirty="0">
                <a:solidFill>
                  <a:schemeClr val="tx1">
                    <a:lumMod val="95000"/>
                    <a:lumOff val="5000"/>
                  </a:schemeClr>
                </a:solidFill>
                <a:latin typeface="Arial" panose="020B0604020202020204" pitchFamily="34" charset="0"/>
                <a:cs typeface="Arial" panose="020B0604020202020204" pitchFamily="34" charset="0"/>
              </a:rPr>
              <a:t>) with reference to the function, capacity and duration of sensory, short-term and long-term memory</a:t>
            </a:r>
          </a:p>
          <a:p>
            <a:pPr marL="342900" indent="-342900" algn="l">
              <a:buFont typeface="Arial" panose="020B0604020202020204" pitchFamily="34" charset="0"/>
              <a:buChar char="•"/>
            </a:pPr>
            <a:endParaRPr lang="en-AU" sz="18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46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6" y="214313"/>
            <a:ext cx="10801349" cy="674687"/>
          </a:xfrm>
        </p:spPr>
        <p:txBody>
          <a:bodyPr>
            <a:noAutofit/>
          </a:bodyPr>
          <a:lstStyle/>
          <a:p>
            <a:r>
              <a:rPr lang="en-US" b="1" dirty="0" smtClean="0"/>
              <a:t>Short Term Memory</a:t>
            </a:r>
            <a:endParaRPr lang="en-US" b="1" dirty="0"/>
          </a:p>
        </p:txBody>
      </p:sp>
      <p:sp>
        <p:nvSpPr>
          <p:cNvPr id="3" name="Content Placeholder 2"/>
          <p:cNvSpPr>
            <a:spLocks noGrp="1"/>
          </p:cNvSpPr>
          <p:nvPr>
            <p:ph idx="1"/>
          </p:nvPr>
        </p:nvSpPr>
        <p:spPr>
          <a:xfrm>
            <a:off x="304800" y="1016000"/>
            <a:ext cx="11671299" cy="5448299"/>
          </a:xfrm>
        </p:spPr>
        <p:txBody>
          <a:bodyPr/>
          <a:lstStyle/>
          <a:p>
            <a:r>
              <a:rPr lang="en-US" dirty="0" smtClean="0"/>
              <a:t>Short-term </a:t>
            </a:r>
            <a:r>
              <a:rPr lang="en-US" dirty="0"/>
              <a:t>memory allows us to retain information for enough time to use it; for example, looking up a telephone number and keeping it in your awareness long enough to dial it. </a:t>
            </a:r>
          </a:p>
          <a:p>
            <a:r>
              <a:rPr lang="en-US" dirty="0"/>
              <a:t>Incoming sensory information that is </a:t>
            </a:r>
            <a:r>
              <a:rPr lang="en-US" dirty="0" smtClean="0"/>
              <a:t>sufficiently </a:t>
            </a:r>
            <a:r>
              <a:rPr lang="en-US" dirty="0"/>
              <a:t>attended to may pass into the short-term memory. We routinely draw information from the long-term memory to the short-term memory to evaluate and understand information that we are working on at a given moment </a:t>
            </a:r>
          </a:p>
          <a:p>
            <a:pPr marL="0" indent="0">
              <a:buNone/>
            </a:pPr>
            <a:r>
              <a:rPr lang="en-US" dirty="0" smtClean="0"/>
              <a:t>E.G Mental Arithmetic</a:t>
            </a:r>
            <a:endParaRPr lang="en-US" dirty="0"/>
          </a:p>
          <a:p>
            <a:endParaRPr lang="en-US" dirty="0"/>
          </a:p>
        </p:txBody>
      </p:sp>
    </p:spTree>
    <p:extLst>
      <p:ext uri="{BB962C8B-B14F-4D97-AF65-F5344CB8AC3E}">
        <p14:creationId xmlns:p14="http://schemas.microsoft.com/office/powerpoint/2010/main" val="123736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2" y="455613"/>
            <a:ext cx="11221537" cy="1143000"/>
          </a:xfrm>
        </p:spPr>
        <p:txBody>
          <a:bodyPr>
            <a:normAutofit fontScale="90000"/>
          </a:bodyPr>
          <a:lstStyle/>
          <a:p>
            <a:r>
              <a:rPr lang="en-US" b="1" dirty="0"/>
              <a:t>Duration and capacity </a:t>
            </a:r>
            <a:r>
              <a:rPr lang="en-US" b="1"/>
              <a:t>of </a:t>
            </a:r>
            <a:r>
              <a:rPr lang="en-US" b="1" smtClean="0"/>
              <a:t>short-term </a:t>
            </a:r>
            <a:r>
              <a:rPr lang="en-US" b="1"/>
              <a:t>memory</a:t>
            </a:r>
            <a:endParaRPr lang="en-US"/>
          </a:p>
        </p:txBody>
      </p:sp>
      <p:sp>
        <p:nvSpPr>
          <p:cNvPr id="3" name="Content Placeholder 2"/>
          <p:cNvSpPr>
            <a:spLocks noGrp="1"/>
          </p:cNvSpPr>
          <p:nvPr>
            <p:ph idx="1"/>
          </p:nvPr>
        </p:nvSpPr>
        <p:spPr>
          <a:xfrm>
            <a:off x="561703" y="1306287"/>
            <a:ext cx="10599481" cy="5055324"/>
          </a:xfrm>
        </p:spPr>
        <p:txBody>
          <a:bodyPr/>
          <a:lstStyle/>
          <a:p>
            <a:r>
              <a:rPr lang="en-US" dirty="0"/>
              <a:t>Short-term memory is distinguished from sensory memory and long-term memory because it has only a brief duration of approximately 12–30 seconds and a brief capacity of only 5–9 pieces of information. When this capacity is reached, new information can only be put into the short-term memory by displacing existing information. </a:t>
            </a:r>
            <a:endParaRPr lang="en-US" dirty="0" smtClean="0"/>
          </a:p>
          <a:p>
            <a:endParaRPr lang="en-US" dirty="0"/>
          </a:p>
          <a:p>
            <a:endParaRPr lang="en-US" dirty="0"/>
          </a:p>
          <a:p>
            <a:endParaRPr lang="en-US" dirty="0"/>
          </a:p>
        </p:txBody>
      </p:sp>
      <p:pic>
        <p:nvPicPr>
          <p:cNvPr id="4" name="Picture 2"/>
          <p:cNvPicPr>
            <a:picLocks noChangeAspect="1" noChangeArrowheads="1"/>
          </p:cNvPicPr>
          <p:nvPr/>
        </p:nvPicPr>
        <p:blipFill>
          <a:blip r:embed="rId2"/>
          <a:srcRect/>
          <a:stretch>
            <a:fillRect/>
          </a:stretch>
        </p:blipFill>
        <p:spPr bwMode="auto">
          <a:xfrm>
            <a:off x="2885704" y="3329608"/>
            <a:ext cx="9144000" cy="3528392"/>
          </a:xfrm>
          <a:prstGeom prst="rect">
            <a:avLst/>
          </a:prstGeom>
          <a:noFill/>
          <a:ln w="9525">
            <a:noFill/>
            <a:miter lim="800000"/>
            <a:headEnd/>
            <a:tailEnd/>
          </a:ln>
        </p:spPr>
      </p:pic>
    </p:spTree>
    <p:extLst>
      <p:ext uri="{BB962C8B-B14F-4D97-AF65-F5344CB8AC3E}">
        <p14:creationId xmlns:p14="http://schemas.microsoft.com/office/powerpoint/2010/main" val="83352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218107"/>
            <a:ext cx="10801349" cy="755670"/>
          </a:xfrm>
        </p:spPr>
        <p:txBody>
          <a:bodyPr/>
          <a:lstStyle/>
          <a:p>
            <a:r>
              <a:rPr lang="en-US"/>
              <a:t>Improving STM duration</a:t>
            </a:r>
          </a:p>
        </p:txBody>
      </p:sp>
      <p:sp>
        <p:nvSpPr>
          <p:cNvPr id="3" name="Content Placeholder 2"/>
          <p:cNvSpPr>
            <a:spLocks noGrp="1"/>
          </p:cNvSpPr>
          <p:nvPr>
            <p:ph idx="1"/>
          </p:nvPr>
        </p:nvSpPr>
        <p:spPr>
          <a:xfrm>
            <a:off x="320634" y="973777"/>
            <a:ext cx="11202497" cy="5438898"/>
          </a:xfrm>
        </p:spPr>
        <p:txBody>
          <a:bodyPr/>
          <a:lstStyle/>
          <a:p>
            <a:r>
              <a:rPr lang="en-US" b="1" dirty="0">
                <a:solidFill>
                  <a:srgbClr val="68007F"/>
                </a:solidFill>
              </a:rPr>
              <a:t>Rehearsal: </a:t>
            </a:r>
            <a:r>
              <a:rPr lang="en-US" dirty="0"/>
              <a:t>The process of doing something so that information can be retained in memory and then retrieved when required, can be verbal, vocal, non-verbal, sub-vocal, mental imagery etc.</a:t>
            </a:r>
            <a:endParaRPr lang="en-AU" dirty="0"/>
          </a:p>
          <a:p>
            <a:r>
              <a:rPr lang="en-US" b="1" dirty="0">
                <a:solidFill>
                  <a:srgbClr val="68007F"/>
                </a:solidFill>
              </a:rPr>
              <a:t>Maintenance rehearsal: </a:t>
            </a:r>
            <a:r>
              <a:rPr lang="en-US" dirty="0"/>
              <a:t>Involves simple, rote repetition of information being remembered can be retained. Going over and over it!</a:t>
            </a:r>
            <a:endParaRPr lang="en-AU" dirty="0"/>
          </a:p>
          <a:p>
            <a:r>
              <a:rPr lang="en-US" dirty="0"/>
              <a:t>Needs to be attended to consciously – not just meaningless repetition</a:t>
            </a:r>
            <a:endParaRPr lang="en-AU" dirty="0"/>
          </a:p>
          <a:p>
            <a:r>
              <a:rPr lang="en-US" b="1" dirty="0">
                <a:solidFill>
                  <a:srgbClr val="68007F"/>
                </a:solidFill>
              </a:rPr>
              <a:t>Elaborative rehearsal: </a:t>
            </a:r>
            <a:r>
              <a:rPr lang="en-US" dirty="0"/>
              <a:t>Involves the process of linking new information in a meaningful way with information already stored in long term memory. More active and more effective, ensures that information is encoded well.</a:t>
            </a:r>
          </a:p>
          <a:p>
            <a:r>
              <a:rPr lang="en-US" b="1" dirty="0">
                <a:solidFill>
                  <a:srgbClr val="68007F"/>
                </a:solidFill>
              </a:rPr>
              <a:t>Self reference effect: </a:t>
            </a:r>
            <a:r>
              <a:rPr lang="en-US" dirty="0"/>
              <a:t>Involves making new information personal and meaningful to you (also known as SALIENCE)</a:t>
            </a:r>
            <a:endParaRPr lang="en-AU" dirty="0"/>
          </a:p>
          <a:p>
            <a:endParaRPr lang="en-US" dirty="0"/>
          </a:p>
          <a:p>
            <a:endParaRPr lang="en-US" dirty="0"/>
          </a:p>
        </p:txBody>
      </p:sp>
    </p:spTree>
    <p:extLst>
      <p:ext uri="{BB962C8B-B14F-4D97-AF65-F5344CB8AC3E}">
        <p14:creationId xmlns:p14="http://schemas.microsoft.com/office/powerpoint/2010/main" val="87917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2" y="215901"/>
            <a:ext cx="10801349" cy="762000"/>
          </a:xfrm>
        </p:spPr>
        <p:txBody>
          <a:bodyPr>
            <a:normAutofit/>
          </a:bodyPr>
          <a:lstStyle/>
          <a:p>
            <a:r>
              <a:rPr lang="en-US" b="1" dirty="0" smtClean="0"/>
              <a:t>Maintenance Rehearsal</a:t>
            </a:r>
            <a:endParaRPr lang="en-US" b="1" dirty="0"/>
          </a:p>
        </p:txBody>
      </p:sp>
      <p:sp>
        <p:nvSpPr>
          <p:cNvPr id="3" name="Content Placeholder 2"/>
          <p:cNvSpPr>
            <a:spLocks noGrp="1"/>
          </p:cNvSpPr>
          <p:nvPr>
            <p:ph idx="1"/>
          </p:nvPr>
        </p:nvSpPr>
        <p:spPr>
          <a:xfrm>
            <a:off x="184152" y="977901"/>
            <a:ext cx="11525248" cy="5008194"/>
          </a:xfrm>
        </p:spPr>
        <p:txBody>
          <a:bodyPr/>
          <a:lstStyle/>
          <a:p>
            <a:r>
              <a:rPr lang="en-US" dirty="0"/>
              <a:t>For short-term memory to last its potential of approximately 12 to 30 seconds, there must be no interference. Interference occurs when new information enters the short-term memory and pushes out information that is in our immediate awareness. </a:t>
            </a:r>
            <a:endParaRPr lang="en-US" dirty="0" smtClean="0"/>
          </a:p>
          <a:p>
            <a:r>
              <a:rPr lang="en-US" dirty="0" smtClean="0"/>
              <a:t>To </a:t>
            </a:r>
            <a:r>
              <a:rPr lang="en-US" dirty="0"/>
              <a:t>retain </a:t>
            </a:r>
            <a:r>
              <a:rPr lang="en-US" dirty="0" smtClean="0"/>
              <a:t>information in </a:t>
            </a:r>
            <a:r>
              <a:rPr lang="en-US" dirty="0"/>
              <a:t>our short-term memory, we usually </a:t>
            </a:r>
            <a:r>
              <a:rPr lang="en-US" dirty="0" smtClean="0"/>
              <a:t>find </a:t>
            </a:r>
            <a:r>
              <a:rPr lang="en-US" dirty="0"/>
              <a:t>ourselves </a:t>
            </a:r>
            <a:r>
              <a:rPr lang="en-US" dirty="0" smtClean="0"/>
              <a:t>using a </a:t>
            </a:r>
            <a:r>
              <a:rPr lang="en-US" dirty="0"/>
              <a:t>process called maintenance rehearsal. </a:t>
            </a:r>
            <a:endParaRPr lang="en-US" dirty="0" smtClean="0"/>
          </a:p>
          <a:p>
            <a:r>
              <a:rPr lang="en-US" dirty="0" smtClean="0"/>
              <a:t>If </a:t>
            </a:r>
            <a:r>
              <a:rPr lang="en-US" dirty="0"/>
              <a:t>you say something over and over (either aloud or sub-vocally in your </a:t>
            </a:r>
            <a:r>
              <a:rPr lang="en-US" dirty="0" smtClean="0"/>
              <a:t>head) that </a:t>
            </a:r>
            <a:r>
              <a:rPr lang="en-US" dirty="0"/>
              <a:t>you want to keep in your immediate awareness, then you may also increase the chances of this information being moved into your long-term memory.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700" y="4470400"/>
            <a:ext cx="7988300" cy="2387599"/>
          </a:xfrm>
          <a:prstGeom prst="rect">
            <a:avLst/>
          </a:prstGeom>
        </p:spPr>
      </p:pic>
    </p:spTree>
    <p:extLst>
      <p:ext uri="{BB962C8B-B14F-4D97-AF65-F5344CB8AC3E}">
        <p14:creationId xmlns:p14="http://schemas.microsoft.com/office/powerpoint/2010/main" val="1769710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207419"/>
            <a:ext cx="11035939" cy="837610"/>
          </a:xfrm>
        </p:spPr>
        <p:txBody>
          <a:bodyPr/>
          <a:lstStyle/>
          <a:p>
            <a:r>
              <a:rPr lang="en-US" b="1" dirty="0" smtClean="0"/>
              <a:t>Long Term Memory</a:t>
            </a:r>
            <a:endParaRPr lang="en-US" b="1" dirty="0"/>
          </a:p>
        </p:txBody>
      </p:sp>
      <p:sp>
        <p:nvSpPr>
          <p:cNvPr id="3" name="Content Placeholder 2"/>
          <p:cNvSpPr>
            <a:spLocks noGrp="1"/>
          </p:cNvSpPr>
          <p:nvPr>
            <p:ph idx="1"/>
          </p:nvPr>
        </p:nvSpPr>
        <p:spPr>
          <a:xfrm>
            <a:off x="248195" y="1045029"/>
            <a:ext cx="11495314" cy="5093466"/>
          </a:xfrm>
        </p:spPr>
        <p:txBody>
          <a:bodyPr/>
          <a:lstStyle/>
          <a:p>
            <a:r>
              <a:rPr lang="en-US" dirty="0"/>
              <a:t>It works very much like the hard drive on your computer – the information is encoded and stored and, as long as you know enough about it (like the name of a document or the folder it is in), you can retrieve it. </a:t>
            </a:r>
          </a:p>
          <a:p>
            <a:r>
              <a:rPr lang="en-US" dirty="0"/>
              <a:t>The way information is stored in long-term memory is </a:t>
            </a:r>
            <a:r>
              <a:rPr lang="en-US" dirty="0" smtClean="0"/>
              <a:t>different </a:t>
            </a:r>
            <a:r>
              <a:rPr lang="en-US" dirty="0"/>
              <a:t>from sensory memory and short-term memory. In long-term memory, information is encoded by its meaning (that is, semantically) and stored in </a:t>
            </a:r>
            <a:r>
              <a:rPr lang="en-US" b="1" dirty="0"/>
              <a:t>semantic networks</a:t>
            </a:r>
            <a:r>
              <a:rPr lang="en-US" dirty="0"/>
              <a:t>. </a:t>
            </a:r>
          </a:p>
          <a:p>
            <a:endParaRPr lang="en-US" dirty="0"/>
          </a:p>
        </p:txBody>
      </p:sp>
    </p:spTree>
    <p:extLst>
      <p:ext uri="{BB962C8B-B14F-4D97-AF65-F5344CB8AC3E}">
        <p14:creationId xmlns:p14="http://schemas.microsoft.com/office/powerpoint/2010/main" val="169469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42105"/>
            <a:ext cx="11730445" cy="1333998"/>
          </a:xfrm>
        </p:spPr>
        <p:txBody>
          <a:bodyPr>
            <a:noAutofit/>
          </a:bodyPr>
          <a:lstStyle/>
          <a:p>
            <a:r>
              <a:rPr lang="en-US" b="1" dirty="0"/>
              <a:t>Duration and capacity of long-term memory </a:t>
            </a:r>
            <a:br>
              <a:rPr lang="en-US" b="1" dirty="0"/>
            </a:br>
            <a:endParaRPr lang="en-US" b="1" dirty="0"/>
          </a:p>
        </p:txBody>
      </p:sp>
      <p:sp>
        <p:nvSpPr>
          <p:cNvPr id="3" name="Content Placeholder 2"/>
          <p:cNvSpPr>
            <a:spLocks noGrp="1"/>
          </p:cNvSpPr>
          <p:nvPr>
            <p:ph idx="1"/>
          </p:nvPr>
        </p:nvSpPr>
        <p:spPr>
          <a:xfrm>
            <a:off x="326571" y="979714"/>
            <a:ext cx="11612880" cy="5721123"/>
          </a:xfrm>
        </p:spPr>
        <p:txBody>
          <a:bodyPr/>
          <a:lstStyle/>
          <a:p>
            <a:r>
              <a:rPr lang="en-US" dirty="0"/>
              <a:t>It is hard to identify just how long the duration of long-term memory might be. Sometimes, previously stored memories are thought to be forgotten but, with the appropriate cues, they will suddenly come </a:t>
            </a:r>
            <a:r>
              <a:rPr lang="en-US" dirty="0" smtClean="0"/>
              <a:t>flooding </a:t>
            </a:r>
            <a:r>
              <a:rPr lang="en-US" dirty="0"/>
              <a:t>back into conscious awareness. Long-term memories are maintained because of physiological changes to the neurons and their connections with other neurons. </a:t>
            </a:r>
          </a:p>
          <a:p>
            <a:r>
              <a:rPr lang="en-US" dirty="0"/>
              <a:t>Similarly, it is </a:t>
            </a:r>
            <a:r>
              <a:rPr lang="en-US" dirty="0" smtClean="0"/>
              <a:t>difficult </a:t>
            </a:r>
            <a:r>
              <a:rPr lang="en-US" dirty="0"/>
              <a:t>to determine the capacity of long-term memory and there is probably no way of </a:t>
            </a:r>
            <a:r>
              <a:rPr lang="en-US" dirty="0" smtClean="0"/>
              <a:t>finding </a:t>
            </a:r>
            <a:r>
              <a:rPr lang="en-US" dirty="0"/>
              <a:t>its limits. </a:t>
            </a:r>
            <a:endParaRPr lang="en-US" dirty="0" smtClean="0"/>
          </a:p>
          <a:p>
            <a:r>
              <a:rPr lang="en-US" dirty="0" smtClean="0"/>
              <a:t>It </a:t>
            </a:r>
            <a:r>
              <a:rPr lang="en-US" dirty="0"/>
              <a:t>is generally considered that ‘forgetting’ long-term memories is due to poor retrieval cues rather than capacity limitations. There are also </a:t>
            </a:r>
            <a:r>
              <a:rPr lang="en-US" dirty="0" smtClean="0"/>
              <a:t>difficulties </a:t>
            </a:r>
            <a:r>
              <a:rPr lang="en-US" dirty="0"/>
              <a:t>in measuring the capacity of long-term memory, where </a:t>
            </a:r>
            <a:r>
              <a:rPr lang="en-US" dirty="0" smtClean="0"/>
              <a:t>different </a:t>
            </a:r>
            <a:r>
              <a:rPr lang="en-US" dirty="0"/>
              <a:t>methods of </a:t>
            </a:r>
            <a:r>
              <a:rPr lang="en-US" dirty="0" smtClean="0"/>
              <a:t>retrieval will </a:t>
            </a:r>
            <a:r>
              <a:rPr lang="en-US" dirty="0"/>
              <a:t>produce </a:t>
            </a:r>
            <a:r>
              <a:rPr lang="en-US" dirty="0" smtClean="0"/>
              <a:t>different </a:t>
            </a:r>
            <a:r>
              <a:rPr lang="en-US" dirty="0"/>
              <a:t>results. </a:t>
            </a:r>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19419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213566"/>
            <a:ext cx="11250707" cy="1143000"/>
          </a:xfrm>
        </p:spPr>
        <p:txBody>
          <a:bodyPr>
            <a:noAutofit/>
          </a:bodyPr>
          <a:lstStyle/>
          <a:p>
            <a:r>
              <a:rPr lang="en-US" b="1" dirty="0"/>
              <a:t>Different types of long-term memory </a:t>
            </a:r>
            <a:br>
              <a:rPr lang="en-US" b="1" dirty="0"/>
            </a:br>
            <a:endParaRPr lang="en-US" b="1" dirty="0"/>
          </a:p>
        </p:txBody>
      </p:sp>
      <p:sp>
        <p:nvSpPr>
          <p:cNvPr id="3" name="Content Placeholder 2"/>
          <p:cNvSpPr>
            <a:spLocks noGrp="1"/>
          </p:cNvSpPr>
          <p:nvPr>
            <p:ph idx="1"/>
          </p:nvPr>
        </p:nvSpPr>
        <p:spPr>
          <a:xfrm>
            <a:off x="363071" y="1089213"/>
            <a:ext cx="11409829" cy="5511612"/>
          </a:xfrm>
        </p:spPr>
        <p:txBody>
          <a:bodyPr>
            <a:normAutofit/>
          </a:bodyPr>
          <a:lstStyle/>
          <a:p>
            <a:r>
              <a:rPr lang="en-US" sz="2800" b="1" dirty="0" smtClean="0"/>
              <a:t>Procedural </a:t>
            </a:r>
            <a:r>
              <a:rPr lang="en-US" sz="2800" b="1" dirty="0"/>
              <a:t>memory</a:t>
            </a:r>
            <a:r>
              <a:rPr lang="en-US" sz="2800" dirty="0"/>
              <a:t> is the memory of how to do things. It includes tying shoelaces, writing, tapping in your banking PIN and using a knife and fork. You may retain procedural memories even after you have forgotten being taught to do these things in the first place.</a:t>
            </a:r>
            <a:br>
              <a:rPr lang="en-US" sz="2800" dirty="0"/>
            </a:br>
            <a:endParaRPr lang="en-US" sz="2800" dirty="0"/>
          </a:p>
          <a:p>
            <a:r>
              <a:rPr lang="en-US" sz="2800" b="1" dirty="0"/>
              <a:t>Declarative memory</a:t>
            </a:r>
            <a:r>
              <a:rPr lang="en-US" sz="2800" dirty="0"/>
              <a:t> is </a:t>
            </a:r>
            <a:endParaRPr lang="en-US" sz="2800" dirty="0" smtClean="0"/>
          </a:p>
          <a:p>
            <a:pPr marL="0" indent="0">
              <a:buNone/>
            </a:pPr>
            <a:r>
              <a:rPr lang="en-US" sz="2800" dirty="0" smtClean="0"/>
              <a:t>the </a:t>
            </a:r>
            <a:r>
              <a:rPr lang="en-US" sz="2800" dirty="0"/>
              <a:t>memory of meaningful </a:t>
            </a:r>
            <a:r>
              <a:rPr lang="en-US" sz="2800" dirty="0" smtClean="0"/>
              <a:t>events.</a:t>
            </a:r>
          </a:p>
          <a:p>
            <a:pPr marL="0" indent="0">
              <a:buNone/>
            </a:pPr>
            <a:r>
              <a:rPr lang="en-US" sz="2800" dirty="0"/>
              <a:t>I</a:t>
            </a:r>
            <a:r>
              <a:rPr lang="en-US" sz="2800" dirty="0" smtClean="0"/>
              <a:t>nvolves </a:t>
            </a:r>
            <a:r>
              <a:rPr lang="en-US" sz="2800" dirty="0"/>
              <a:t>memory for facts, </a:t>
            </a:r>
            <a:endParaRPr lang="en-US" sz="2800" dirty="0" smtClean="0"/>
          </a:p>
          <a:p>
            <a:pPr marL="0" indent="0">
              <a:buNone/>
            </a:pPr>
            <a:r>
              <a:rPr lang="en-US" sz="2800" dirty="0" smtClean="0"/>
              <a:t>events </a:t>
            </a:r>
            <a:r>
              <a:rPr lang="en-US" sz="2800" dirty="0"/>
              <a:t>and general knowledge.</a:t>
            </a:r>
            <a:br>
              <a:rPr lang="en-US" sz="2800" dirty="0"/>
            </a:br>
            <a:endParaRPr lang="en-US" sz="2800" dirty="0"/>
          </a:p>
          <a:p>
            <a:endParaRPr lang="en-US" sz="28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366" t="-2711" r="11139" b="9458"/>
          <a:stretch/>
        </p:blipFill>
        <p:spPr>
          <a:xfrm>
            <a:off x="6191250" y="2714625"/>
            <a:ext cx="6000750" cy="4143375"/>
          </a:xfrm>
          <a:prstGeom prst="rect">
            <a:avLst/>
          </a:prstGeom>
        </p:spPr>
      </p:pic>
    </p:spTree>
    <p:extLst>
      <p:ext uri="{BB962C8B-B14F-4D97-AF65-F5344CB8AC3E}">
        <p14:creationId xmlns:p14="http://schemas.microsoft.com/office/powerpoint/2010/main" val="63369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851" y="255494"/>
            <a:ext cx="11222689" cy="6454588"/>
          </a:xfrm>
        </p:spPr>
      </p:pic>
    </p:spTree>
    <p:extLst>
      <p:ext uri="{BB962C8B-B14F-4D97-AF65-F5344CB8AC3E}">
        <p14:creationId xmlns:p14="http://schemas.microsoft.com/office/powerpoint/2010/main" val="54071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2" y="201881"/>
            <a:ext cx="10801349" cy="688768"/>
          </a:xfrm>
        </p:spPr>
        <p:txBody>
          <a:bodyPr>
            <a:normAutofit fontScale="90000"/>
          </a:bodyPr>
          <a:lstStyle/>
          <a:p>
            <a:r>
              <a:rPr lang="en-US" dirty="0" smtClean="0"/>
              <a:t>Explicit and Implicit memory</a:t>
            </a:r>
            <a:endParaRPr lang="en-US" dirty="0"/>
          </a:p>
        </p:txBody>
      </p:sp>
      <p:sp>
        <p:nvSpPr>
          <p:cNvPr id="3" name="Content Placeholder 2"/>
          <p:cNvSpPr>
            <a:spLocks noGrp="1"/>
          </p:cNvSpPr>
          <p:nvPr>
            <p:ph idx="1"/>
          </p:nvPr>
        </p:nvSpPr>
        <p:spPr>
          <a:xfrm>
            <a:off x="486889" y="1092531"/>
            <a:ext cx="10674296" cy="5045964"/>
          </a:xfrm>
        </p:spPr>
        <p:txBody>
          <a:bodyPr/>
          <a:lstStyle/>
          <a:p>
            <a:r>
              <a:rPr lang="en-US" dirty="0"/>
              <a:t>Information that you have to consciously work to remember is known as </a:t>
            </a:r>
            <a:r>
              <a:rPr lang="en-US" b="1" dirty="0"/>
              <a:t>explicit memory</a:t>
            </a:r>
            <a:r>
              <a:rPr lang="en-US" dirty="0"/>
              <a:t>, while information that you remember unconsciously and effortlessly is known as </a:t>
            </a:r>
            <a:r>
              <a:rPr lang="en-US" b="1" dirty="0"/>
              <a:t>implicit </a:t>
            </a:r>
            <a:r>
              <a:rPr lang="en-US" b="1" dirty="0" smtClean="0"/>
              <a:t>memory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900" y="2280062"/>
            <a:ext cx="8166100" cy="4577938"/>
          </a:xfrm>
          <a:prstGeom prst="rect">
            <a:avLst/>
          </a:prstGeom>
        </p:spPr>
      </p:pic>
    </p:spTree>
    <p:extLst>
      <p:ext uri="{BB962C8B-B14F-4D97-AF65-F5344CB8AC3E}">
        <p14:creationId xmlns:p14="http://schemas.microsoft.com/office/powerpoint/2010/main" val="119862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5" y="130628"/>
            <a:ext cx="10801349" cy="831273"/>
          </a:xfrm>
        </p:spPr>
        <p:txBody>
          <a:bodyPr>
            <a:normAutofit/>
          </a:bodyPr>
          <a:lstStyle/>
          <a:p>
            <a:r>
              <a:rPr lang="en-US" dirty="0" smtClean="0"/>
              <a:t>Explicit</a:t>
            </a:r>
            <a:endParaRPr lang="en-US" dirty="0"/>
          </a:p>
        </p:txBody>
      </p:sp>
      <p:sp>
        <p:nvSpPr>
          <p:cNvPr id="3" name="Content Placeholder 2"/>
          <p:cNvSpPr>
            <a:spLocks noGrp="1"/>
          </p:cNvSpPr>
          <p:nvPr>
            <p:ph idx="1"/>
          </p:nvPr>
        </p:nvSpPr>
        <p:spPr>
          <a:xfrm>
            <a:off x="359835" y="1206730"/>
            <a:ext cx="10077451" cy="5407826"/>
          </a:xfrm>
        </p:spPr>
        <p:txBody>
          <a:bodyPr>
            <a:normAutofit/>
          </a:bodyPr>
          <a:lstStyle/>
          <a:p>
            <a:r>
              <a:rPr lang="en-US" dirty="0"/>
              <a:t>When you are trying to intentionally remember something (like a formula for your statistics class or a list of dates for your history class), this information is stored in your explicit memory. We use these memories every day, from remembering information for a test to recalling the date and time of a doctor's appointment. This type of memory is also known as </a:t>
            </a:r>
            <a:r>
              <a:rPr lang="en-US" b="1" dirty="0">
                <a:solidFill>
                  <a:srgbClr val="4D6CED"/>
                </a:solidFill>
              </a:rPr>
              <a:t>declarative memory </a:t>
            </a:r>
            <a:r>
              <a:rPr lang="en-US" dirty="0"/>
              <a:t>since you can consciously recall and explain the information</a:t>
            </a:r>
            <a:r>
              <a:rPr lang="en-US" dirty="0" smtClean="0"/>
              <a:t>.</a:t>
            </a:r>
          </a:p>
          <a:p>
            <a:endParaRPr lang="en-US" dirty="0"/>
          </a:p>
          <a:p>
            <a:r>
              <a:rPr lang="en-US" dirty="0"/>
              <a:t>There are two major types of explicit memory:</a:t>
            </a:r>
          </a:p>
          <a:p>
            <a:r>
              <a:rPr lang="en-US" b="1" u="sng" dirty="0">
                <a:hlinkClick r:id="rId2"/>
              </a:rPr>
              <a:t>Episodic memory</a:t>
            </a:r>
            <a:r>
              <a:rPr lang="en-US" b="1" dirty="0"/>
              <a:t>:</a:t>
            </a:r>
            <a:r>
              <a:rPr lang="en-US" dirty="0"/>
              <a:t> These are your </a:t>
            </a:r>
            <a:r>
              <a:rPr lang="en-US" u="sng" dirty="0">
                <a:hlinkClick r:id="rId3"/>
              </a:rPr>
              <a:t>long-term memories</a:t>
            </a:r>
            <a:r>
              <a:rPr lang="en-US" dirty="0"/>
              <a:t> of specific events, such as what you did yesterday or your high school graduation.</a:t>
            </a:r>
          </a:p>
          <a:p>
            <a:r>
              <a:rPr lang="en-US" b="1" dirty="0"/>
              <a:t>Semantic memory:</a:t>
            </a:r>
            <a:r>
              <a:rPr lang="en-US" dirty="0"/>
              <a:t> These are memories of facts, concepts, names, and other general knowledge information.</a:t>
            </a:r>
          </a:p>
          <a:p>
            <a:endParaRPr lang="en-US" dirty="0" smtClean="0"/>
          </a:p>
          <a:p>
            <a:endParaRPr lang="en-US" dirty="0"/>
          </a:p>
          <a:p>
            <a:endParaRPr lang="en-US" dirty="0"/>
          </a:p>
        </p:txBody>
      </p:sp>
    </p:spTree>
    <p:extLst>
      <p:ext uri="{BB962C8B-B14F-4D97-AF65-F5344CB8AC3E}">
        <p14:creationId xmlns:p14="http://schemas.microsoft.com/office/powerpoint/2010/main" val="154138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5515" y="432089"/>
            <a:ext cx="6566834" cy="5648639"/>
          </a:xfrm>
          <a:prstGeom prst="rect">
            <a:avLst/>
          </a:prstGeom>
        </p:spPr>
      </p:pic>
    </p:spTree>
    <p:extLst>
      <p:ext uri="{BB962C8B-B14F-4D97-AF65-F5344CB8AC3E}">
        <p14:creationId xmlns:p14="http://schemas.microsoft.com/office/powerpoint/2010/main" val="361001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5" y="241858"/>
            <a:ext cx="10801349" cy="696293"/>
          </a:xfrm>
        </p:spPr>
        <p:txBody>
          <a:bodyPr>
            <a:normAutofit fontScale="90000"/>
          </a:bodyPr>
          <a:lstStyle/>
          <a:p>
            <a:r>
              <a:rPr lang="en-US" dirty="0" smtClean="0"/>
              <a:t>Implicit</a:t>
            </a:r>
            <a:endParaRPr lang="en-US" dirty="0"/>
          </a:p>
        </p:txBody>
      </p:sp>
      <p:sp>
        <p:nvSpPr>
          <p:cNvPr id="3" name="Content Placeholder 2"/>
          <p:cNvSpPr>
            <a:spLocks noGrp="1"/>
          </p:cNvSpPr>
          <p:nvPr>
            <p:ph idx="1"/>
          </p:nvPr>
        </p:nvSpPr>
        <p:spPr>
          <a:xfrm>
            <a:off x="359835" y="1175657"/>
            <a:ext cx="11634243" cy="4962837"/>
          </a:xfrm>
        </p:spPr>
        <p:txBody>
          <a:bodyPr/>
          <a:lstStyle/>
          <a:p>
            <a:r>
              <a:rPr lang="en-US" dirty="0"/>
              <a:t>Things that we don't purposely try to remember are stored in implicit </a:t>
            </a:r>
            <a:r>
              <a:rPr lang="en-US" dirty="0" smtClean="0"/>
              <a:t>memory</a:t>
            </a:r>
            <a:r>
              <a:rPr lang="en-US" dirty="0"/>
              <a:t>. This kind of memory is both unconscious and unintentional</a:t>
            </a:r>
            <a:r>
              <a:rPr lang="en-US" dirty="0" smtClean="0"/>
              <a:t>.</a:t>
            </a:r>
          </a:p>
          <a:p>
            <a:r>
              <a:rPr lang="en-US" dirty="0">
                <a:hlinkClick r:id="rId2"/>
              </a:rPr>
              <a:t>Procedural memories</a:t>
            </a:r>
            <a:r>
              <a:rPr lang="en-US" dirty="0"/>
              <a:t>, such as how to perform a specific task like swinging a baseball bat or making toast, are one type of implicit memory since you don't have to consciously recall how to perform these tasks</a:t>
            </a:r>
            <a:r>
              <a:rPr lang="en-US" dirty="0" smtClean="0"/>
              <a:t>.</a:t>
            </a:r>
          </a:p>
          <a:p>
            <a:r>
              <a:rPr lang="en-US" dirty="0"/>
              <a:t>Some examples of implicit memory include singing a familiar song, typing on your computer keyboard, daily habits, and driving a car. Riding a bicycle is another great example. Even after going years without riding one, most people are able to hop on a bike and ride it effortlessly.</a:t>
            </a:r>
            <a:endParaRPr lang="en-US" dirty="0"/>
          </a:p>
        </p:txBody>
      </p:sp>
    </p:spTree>
    <p:extLst>
      <p:ext uri="{BB962C8B-B14F-4D97-AF65-F5344CB8AC3E}">
        <p14:creationId xmlns:p14="http://schemas.microsoft.com/office/powerpoint/2010/main" val="66455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1257090575"/>
              </p:ext>
            </p:extLst>
          </p:nvPr>
        </p:nvGraphicFramePr>
        <p:xfrm>
          <a:off x="558817" y="961901"/>
          <a:ext cx="8229600" cy="1351852"/>
        </p:xfrm>
        <a:graphic>
          <a:graphicData uri="http://schemas.openxmlformats.org/drawingml/2006/table">
            <a:tbl>
              <a:tblPr firstRow="1" bandRow="1">
                <a:tableStyleId>{5940675A-B579-460E-94D1-54222C63F5DA}</a:tableStyleId>
              </a:tblPr>
              <a:tblGrid>
                <a:gridCol w="1219126">
                  <a:extLst>
                    <a:ext uri="{9D8B030D-6E8A-4147-A177-3AD203B41FA5}">
                      <a16:colId xmlns="" xmlns:a16="http://schemas.microsoft.com/office/drawing/2014/main" val="20000"/>
                    </a:ext>
                  </a:extLst>
                </a:gridCol>
                <a:gridCol w="2097156">
                  <a:extLst>
                    <a:ext uri="{9D8B030D-6E8A-4147-A177-3AD203B41FA5}">
                      <a16:colId xmlns="" xmlns:a16="http://schemas.microsoft.com/office/drawing/2014/main" val="20001"/>
                    </a:ext>
                  </a:extLst>
                </a:gridCol>
                <a:gridCol w="2405270">
                  <a:extLst>
                    <a:ext uri="{9D8B030D-6E8A-4147-A177-3AD203B41FA5}">
                      <a16:colId xmlns="" xmlns:a16="http://schemas.microsoft.com/office/drawing/2014/main" val="20002"/>
                    </a:ext>
                  </a:extLst>
                </a:gridCol>
                <a:gridCol w="2508048">
                  <a:extLst>
                    <a:ext uri="{9D8B030D-6E8A-4147-A177-3AD203B41FA5}">
                      <a16:colId xmlns="" xmlns:a16="http://schemas.microsoft.com/office/drawing/2014/main" val="20003"/>
                    </a:ext>
                  </a:extLst>
                </a:gridCol>
              </a:tblGrid>
              <a:tr h="441490">
                <a:tc>
                  <a:txBody>
                    <a:bodyPr/>
                    <a:lstStyle/>
                    <a:p>
                      <a:pPr algn="l"/>
                      <a:endParaRPr lang="en-US" sz="1800" dirty="0">
                        <a:latin typeface="Arial" panose="020B0604020202020204" pitchFamily="34" charset="0"/>
                        <a:cs typeface="Arial" panose="020B0604020202020204" pitchFamily="34" charset="0"/>
                      </a:endParaRPr>
                    </a:p>
                  </a:txBody>
                  <a:tcPr/>
                </a:tc>
                <a:tc>
                  <a:txBody>
                    <a:bodyPr/>
                    <a:lstStyle/>
                    <a:p>
                      <a:pPr algn="l"/>
                      <a:r>
                        <a:rPr lang="en-US" sz="1800" b="1" dirty="0">
                          <a:solidFill>
                            <a:srgbClr val="3170C1"/>
                          </a:solidFill>
                          <a:latin typeface="Arial" panose="020B0604020202020204" pitchFamily="34" charset="0"/>
                          <a:cs typeface="Arial" panose="020B0604020202020204" pitchFamily="34" charset="0"/>
                        </a:rPr>
                        <a:t>Sensory Memory</a:t>
                      </a:r>
                    </a:p>
                  </a:txBody>
                  <a:tcPr/>
                </a:tc>
                <a:tc>
                  <a:txBody>
                    <a:bodyPr/>
                    <a:lstStyle/>
                    <a:p>
                      <a:pPr algn="l"/>
                      <a:r>
                        <a:rPr lang="en-US" sz="1800" b="1" dirty="0">
                          <a:solidFill>
                            <a:srgbClr val="3170C1"/>
                          </a:solidFill>
                          <a:latin typeface="Arial" panose="020B0604020202020204" pitchFamily="34" charset="0"/>
                          <a:cs typeface="Arial" panose="020B0604020202020204" pitchFamily="34" charset="0"/>
                        </a:rPr>
                        <a:t>Short Term Memory</a:t>
                      </a:r>
                    </a:p>
                  </a:txBody>
                  <a:tcPr/>
                </a:tc>
                <a:tc>
                  <a:txBody>
                    <a:bodyPr/>
                    <a:lstStyle/>
                    <a:p>
                      <a:pPr algn="l"/>
                      <a:r>
                        <a:rPr lang="en-US" sz="1800" b="1" dirty="0">
                          <a:solidFill>
                            <a:srgbClr val="3170C1"/>
                          </a:solidFill>
                          <a:latin typeface="Arial" panose="020B0604020202020204" pitchFamily="34" charset="0"/>
                          <a:cs typeface="Arial" panose="020B0604020202020204" pitchFamily="34" charset="0"/>
                        </a:rPr>
                        <a:t>Long Term Memory</a:t>
                      </a:r>
                    </a:p>
                  </a:txBody>
                  <a:tcPr/>
                </a:tc>
                <a:extLst>
                  <a:ext uri="{0D108BD9-81ED-4DB2-BD59-A6C34878D82A}">
                    <a16:rowId xmlns="" xmlns:a16="http://schemas.microsoft.com/office/drawing/2014/main" val="10000"/>
                  </a:ext>
                </a:extLst>
              </a:tr>
              <a:tr h="455181">
                <a:tc>
                  <a:txBody>
                    <a:bodyPr/>
                    <a:lstStyle/>
                    <a:p>
                      <a:pPr algn="l"/>
                      <a:r>
                        <a:rPr lang="en-US" sz="1800" dirty="0">
                          <a:latin typeface="Arial" panose="020B0604020202020204" pitchFamily="34" charset="0"/>
                          <a:cs typeface="Arial" panose="020B0604020202020204" pitchFamily="34" charset="0"/>
                        </a:rPr>
                        <a:t>Duration</a:t>
                      </a:r>
                    </a:p>
                  </a:txBody>
                  <a:tcPr/>
                </a:tc>
                <a:tc>
                  <a:txBody>
                    <a:bodyPr/>
                    <a:lstStyle/>
                    <a:p>
                      <a:pPr algn="l"/>
                      <a:r>
                        <a:rPr lang="en-US" sz="1800" dirty="0">
                          <a:latin typeface="Arial" panose="020B0604020202020204" pitchFamily="34" charset="0"/>
                          <a:cs typeface="Arial" panose="020B0604020202020204" pitchFamily="34" charset="0"/>
                        </a:rPr>
                        <a:t>0.2-4 </a:t>
                      </a:r>
                      <a:r>
                        <a:rPr lang="en-US" sz="1800" dirty="0" err="1">
                          <a:latin typeface="Arial" panose="020B0604020202020204" pitchFamily="34" charset="0"/>
                          <a:cs typeface="Arial" panose="020B0604020202020204" pitchFamily="34" charset="0"/>
                        </a:rPr>
                        <a:t>secs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latin typeface="Arial" panose="020B0604020202020204" pitchFamily="34" charset="0"/>
                          <a:cs typeface="Arial" panose="020B0604020202020204" pitchFamily="34" charset="0"/>
                        </a:rPr>
                        <a:t>18-30 </a:t>
                      </a:r>
                      <a:r>
                        <a:rPr lang="en-US" sz="1800" dirty="0" err="1">
                          <a:latin typeface="Arial" panose="020B0604020202020204" pitchFamily="34" charset="0"/>
                          <a:cs typeface="Arial" panose="020B0604020202020204" pitchFamily="34" charset="0"/>
                        </a:rPr>
                        <a:t>secs</a:t>
                      </a:r>
                      <a:endParaRPr lang="en-US" sz="1800" dirty="0">
                        <a:latin typeface="Arial" panose="020B0604020202020204" pitchFamily="34" charset="0"/>
                        <a:cs typeface="Arial" panose="020B0604020202020204" pitchFamily="34" charset="0"/>
                      </a:endParaRPr>
                    </a:p>
                  </a:txBody>
                  <a:tcPr/>
                </a:tc>
                <a:tc>
                  <a:txBody>
                    <a:bodyPr/>
                    <a:lstStyle/>
                    <a:p>
                      <a:pPr algn="l"/>
                      <a:r>
                        <a:rPr lang="en-US" sz="1800" dirty="0">
                          <a:latin typeface="Arial" panose="020B0604020202020204" pitchFamily="34" charset="0"/>
                          <a:cs typeface="Arial" panose="020B0604020202020204" pitchFamily="34" charset="0"/>
                        </a:rPr>
                        <a:t>Unlimited</a:t>
                      </a:r>
                    </a:p>
                  </a:txBody>
                  <a:tcPr/>
                </a:tc>
                <a:extLst>
                  <a:ext uri="{0D108BD9-81ED-4DB2-BD59-A6C34878D82A}">
                    <a16:rowId xmlns="" xmlns:a16="http://schemas.microsoft.com/office/drawing/2014/main" val="10001"/>
                  </a:ext>
                </a:extLst>
              </a:tr>
              <a:tr h="455181">
                <a:tc>
                  <a:txBody>
                    <a:bodyPr/>
                    <a:lstStyle/>
                    <a:p>
                      <a:pPr algn="l"/>
                      <a:r>
                        <a:rPr lang="en-US" sz="1800" dirty="0">
                          <a:latin typeface="Arial" panose="020B0604020202020204" pitchFamily="34" charset="0"/>
                          <a:cs typeface="Arial" panose="020B0604020202020204" pitchFamily="34" charset="0"/>
                        </a:rPr>
                        <a:t>Capacity</a:t>
                      </a:r>
                    </a:p>
                  </a:txBody>
                  <a:tcPr/>
                </a:tc>
                <a:tc>
                  <a:txBody>
                    <a:bodyPr/>
                    <a:lstStyle/>
                    <a:p>
                      <a:pPr algn="l"/>
                      <a:r>
                        <a:rPr lang="en-US" sz="1800" dirty="0">
                          <a:latin typeface="Arial" panose="020B0604020202020204" pitchFamily="34" charset="0"/>
                          <a:cs typeface="Arial" panose="020B0604020202020204" pitchFamily="34" charset="0"/>
                        </a:rPr>
                        <a:t>Unlimited</a:t>
                      </a:r>
                    </a:p>
                  </a:txBody>
                  <a:tcPr/>
                </a:tc>
                <a:tc>
                  <a:txBody>
                    <a:bodyPr/>
                    <a:lstStyle/>
                    <a:p>
                      <a:pPr algn="l"/>
                      <a:r>
                        <a:rPr lang="en-US" sz="1800" dirty="0">
                          <a:latin typeface="Arial" panose="020B0604020202020204" pitchFamily="34" charset="0"/>
                          <a:cs typeface="Arial" panose="020B0604020202020204" pitchFamily="34" charset="0"/>
                        </a:rPr>
                        <a:t>5-9 items</a:t>
                      </a:r>
                    </a:p>
                  </a:txBody>
                  <a:tcPr/>
                </a:tc>
                <a:tc>
                  <a:txBody>
                    <a:bodyPr/>
                    <a:lstStyle/>
                    <a:p>
                      <a:pPr algn="l"/>
                      <a:r>
                        <a:rPr lang="en-US" sz="1800" dirty="0">
                          <a:latin typeface="Arial" panose="020B0604020202020204" pitchFamily="34" charset="0"/>
                          <a:cs typeface="Arial" panose="020B0604020202020204" pitchFamily="34" charset="0"/>
                        </a:rPr>
                        <a:t>Unlimited</a:t>
                      </a:r>
                    </a:p>
                  </a:txBody>
                  <a:tcPr/>
                </a:tc>
                <a:extLst>
                  <a:ext uri="{0D108BD9-81ED-4DB2-BD59-A6C34878D82A}">
                    <a16:rowId xmlns="" xmlns:a16="http://schemas.microsoft.com/office/drawing/2014/main" val="10002"/>
                  </a:ext>
                </a:extLst>
              </a:tr>
            </a:tbl>
          </a:graphicData>
        </a:graphic>
      </p:graphicFrame>
      <p:sp>
        <p:nvSpPr>
          <p:cNvPr id="11" name="TextBox 10"/>
          <p:cNvSpPr txBox="1"/>
          <p:nvPr/>
        </p:nvSpPr>
        <p:spPr>
          <a:xfrm>
            <a:off x="6340931" y="2569915"/>
            <a:ext cx="2328732" cy="1169551"/>
          </a:xfrm>
          <a:prstGeom prst="rect">
            <a:avLst/>
          </a:prstGeom>
          <a:solidFill>
            <a:srgbClr val="3170C1"/>
          </a:solidFill>
          <a:ln>
            <a:noFill/>
          </a:ln>
        </p:spPr>
        <p:txBody>
          <a:bodyPr wrap="square" rtlCol="0">
            <a:spAutoFit/>
          </a:bodyPr>
          <a:lstStyle/>
          <a:p>
            <a:pPr marL="285750" indent="-285750">
              <a:buFont typeface="Arial" panose="020B0604020202020204" pitchFamily="34" charset="0"/>
              <a:buChar char="•"/>
            </a:pPr>
            <a:r>
              <a:rPr lang="en-US" sz="1400" dirty="0">
                <a:solidFill>
                  <a:schemeClr val="bg1"/>
                </a:solidFill>
                <a:latin typeface="Arial" panose="020B0604020202020204" pitchFamily="34" charset="0"/>
              </a:rPr>
              <a:t>Can take 30 mins to be consolidated. </a:t>
            </a:r>
          </a:p>
          <a:p>
            <a:pPr marL="285750" indent="-285750">
              <a:buFont typeface="Arial" panose="020B0604020202020204" pitchFamily="34" charset="0"/>
              <a:buChar char="•"/>
            </a:pPr>
            <a:r>
              <a:rPr lang="en-US" sz="1400" dirty="0">
                <a:solidFill>
                  <a:schemeClr val="bg1"/>
                </a:solidFill>
                <a:latin typeface="Arial" panose="020B0604020202020204" pitchFamily="34" charset="0"/>
              </a:rPr>
              <a:t>It can easily be disrupted in this time before consolidation.</a:t>
            </a:r>
          </a:p>
        </p:txBody>
      </p:sp>
    </p:spTree>
    <p:extLst>
      <p:ext uri="{BB962C8B-B14F-4D97-AF65-F5344CB8AC3E}">
        <p14:creationId xmlns:p14="http://schemas.microsoft.com/office/powerpoint/2010/main" val="3420725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2506" y="1274001"/>
            <a:ext cx="8286885" cy="3997058"/>
          </a:xfrm>
        </p:spPr>
        <p:txBody>
          <a:bodyPr>
            <a:normAutofit/>
          </a:bodyPr>
          <a:lstStyle/>
          <a:p>
            <a:pPr marL="0" indent="0">
              <a:buNone/>
            </a:pPr>
            <a:r>
              <a:rPr lang="en-US" sz="1800" dirty="0"/>
              <a:t>What is the term used to describe converting information into a useable form for storage?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1</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230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term used to describe converting information into a useable form for storage? </a:t>
            </a:r>
          </a:p>
          <a:p>
            <a:pPr marL="0" indent="0">
              <a:buNone/>
            </a:pPr>
            <a:endParaRPr lang="en-AU" sz="1800" dirty="0"/>
          </a:p>
          <a:p>
            <a:pPr marL="0" indent="0">
              <a:buNone/>
            </a:pPr>
            <a:r>
              <a:rPr lang="en-AU" sz="1800" b="1" dirty="0">
                <a:solidFill>
                  <a:srgbClr val="3170C1"/>
                </a:solidFill>
              </a:rPr>
              <a:t>Answer:</a:t>
            </a:r>
          </a:p>
          <a:p>
            <a:pPr marL="0" indent="0">
              <a:buNone/>
            </a:pPr>
            <a:r>
              <a:rPr lang="en-US" sz="1800" dirty="0"/>
              <a:t>Encoding</a:t>
            </a:r>
          </a:p>
          <a:p>
            <a:pPr marL="0" indent="0">
              <a:buNone/>
            </a:pPr>
            <a:endParaRPr lang="en-US"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1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826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initial entry point for memory?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2</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18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initial entry point for memory?  </a:t>
            </a:r>
          </a:p>
          <a:p>
            <a:pPr marL="0" indent="0">
              <a:buNone/>
            </a:pPr>
            <a:endParaRPr lang="en-AU" sz="1800" dirty="0"/>
          </a:p>
          <a:p>
            <a:pPr marL="0" indent="0">
              <a:buNone/>
            </a:pPr>
            <a:r>
              <a:rPr lang="en-AU" sz="1800" b="1" dirty="0">
                <a:solidFill>
                  <a:srgbClr val="3170C1"/>
                </a:solidFill>
              </a:rPr>
              <a:t>Answer:</a:t>
            </a:r>
          </a:p>
          <a:p>
            <a:pPr marL="0" indent="0">
              <a:buNone/>
            </a:pPr>
            <a:r>
              <a:rPr lang="en-US" sz="1800" dirty="0"/>
              <a:t>Sensory memory</a:t>
            </a:r>
          </a:p>
          <a:p>
            <a:pPr marL="0" indent="0">
              <a:buNone/>
            </a:pPr>
            <a:endParaRPr lang="en-US" sz="1800" dirty="0"/>
          </a:p>
          <a:p>
            <a:pPr marL="0" indent="0">
              <a:buNone/>
            </a:pPr>
            <a:endParaRPr lang="en-US"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2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58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Where are memories retrieved from?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3</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95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Where are memories retrieved from? </a:t>
            </a:r>
          </a:p>
          <a:p>
            <a:pPr marL="0" indent="0">
              <a:buNone/>
            </a:pPr>
            <a:endParaRPr lang="en-AU" sz="1800" dirty="0"/>
          </a:p>
          <a:p>
            <a:pPr marL="0" indent="0">
              <a:buNone/>
            </a:pPr>
            <a:r>
              <a:rPr lang="en-AU" sz="1800" b="1" dirty="0">
                <a:solidFill>
                  <a:srgbClr val="3170C1"/>
                </a:solidFill>
              </a:rPr>
              <a:t>Answer:</a:t>
            </a:r>
          </a:p>
          <a:p>
            <a:pPr marL="0" indent="0">
              <a:buNone/>
            </a:pPr>
            <a:r>
              <a:rPr lang="en-US" sz="1800" dirty="0"/>
              <a:t>Long Term Memory</a:t>
            </a:r>
          </a:p>
          <a:p>
            <a:pPr marL="0" indent="0">
              <a:buNone/>
            </a:pPr>
            <a:endParaRPr lang="en-US" sz="1800" dirty="0"/>
          </a:p>
          <a:p>
            <a:pPr marL="0" indent="0">
              <a:buNone/>
            </a:pPr>
            <a:endParaRPr lang="en-US"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3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70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maximum number of items that are thought to be able to be stored in STM?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4</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222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maximum number of items that are thought to be able to be stored in STM? </a:t>
            </a:r>
          </a:p>
          <a:p>
            <a:pPr marL="0" indent="0">
              <a:buNone/>
            </a:pPr>
            <a:endParaRPr lang="en-AU" sz="1800" dirty="0"/>
          </a:p>
          <a:p>
            <a:pPr marL="0" indent="0">
              <a:buNone/>
            </a:pPr>
            <a:r>
              <a:rPr lang="en-AU" sz="1800" b="1" dirty="0">
                <a:solidFill>
                  <a:srgbClr val="3170C1"/>
                </a:solidFill>
              </a:rPr>
              <a:t>Answer:</a:t>
            </a:r>
          </a:p>
          <a:p>
            <a:pPr marL="0" indent="0">
              <a:buNone/>
            </a:pPr>
            <a:r>
              <a:rPr lang="en-US" sz="1800" dirty="0"/>
              <a:t>Nine</a:t>
            </a:r>
          </a:p>
          <a:p>
            <a:pPr marL="0" indent="0">
              <a:buNone/>
            </a:pPr>
            <a:endParaRPr lang="en-US"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4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64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48662" y="315234"/>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rgbClr val="EE7860"/>
                </a:solidFill>
                <a:latin typeface="Arial" panose="020B0604020202020204" pitchFamily="34" charset="0"/>
                <a:cs typeface="Arial" panose="020B0604020202020204" pitchFamily="34" charset="0"/>
              </a:rPr>
              <a:t>What is memory?</a:t>
            </a:r>
            <a:endParaRPr lang="en-AU" sz="4000" b="1" dirty="0">
              <a:solidFill>
                <a:srgbClr val="EE7860"/>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7" name="Content Placeholder 6"/>
          <p:cNvSpPr txBox="1">
            <a:spLocks/>
          </p:cNvSpPr>
          <p:nvPr/>
        </p:nvSpPr>
        <p:spPr>
          <a:xfrm>
            <a:off x="568364" y="1001033"/>
            <a:ext cx="10309433" cy="4544744"/>
          </a:xfrm>
          <a:prstGeom prst="rect">
            <a:avLst/>
          </a:prstGeom>
        </p:spPr>
        <p:txBody>
          <a:bodyPr vert="horz" lIns="68580" tIns="34290" rIns="68580" bIns="34290" rtlCol="0">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Arial" charset="0"/>
                <a:cs typeface="Arial" charset="0"/>
              </a:rPr>
              <a:t>To understand the </a:t>
            </a:r>
            <a:r>
              <a:rPr lang="en-US" dirty="0" smtClean="0">
                <a:latin typeface="Arial" charset="0"/>
                <a:ea typeface="Arial" charset="0"/>
                <a:cs typeface="Arial" charset="0"/>
              </a:rPr>
              <a:t>different </a:t>
            </a:r>
            <a:r>
              <a:rPr lang="en-US" dirty="0">
                <a:latin typeface="Arial" charset="0"/>
                <a:ea typeface="Arial" charset="0"/>
                <a:cs typeface="Arial" charset="0"/>
              </a:rPr>
              <a:t>models of memory, it is helpful to be familiar with the memory process. In fact, it is similar to the way we use a computer. </a:t>
            </a:r>
            <a:endParaRPr lang="en-US" dirty="0" smtClean="0">
              <a:latin typeface="Arial" charset="0"/>
              <a:ea typeface="Arial" charset="0"/>
              <a:cs typeface="Arial" charset="0"/>
            </a:endParaRPr>
          </a:p>
          <a:p>
            <a:r>
              <a:rPr lang="en-AU" dirty="0">
                <a:latin typeface="Arial" charset="0"/>
                <a:ea typeface="Arial" charset="0"/>
                <a:cs typeface="Arial" charset="0"/>
              </a:rPr>
              <a:t>Memory is an active processing system</a:t>
            </a:r>
            <a:endParaRPr lang="en-US" dirty="0" smtClean="0">
              <a:latin typeface="Arial" charset="0"/>
              <a:ea typeface="Arial" charset="0"/>
              <a:cs typeface="Arial" charset="0"/>
            </a:endParaRPr>
          </a:p>
          <a:p>
            <a:r>
              <a:rPr lang="en-US" dirty="0" smtClean="0">
                <a:latin typeface="Arial" charset="0"/>
                <a:ea typeface="Arial" charset="0"/>
                <a:cs typeface="Arial" charset="0"/>
              </a:rPr>
              <a:t>Memory </a:t>
            </a:r>
            <a:r>
              <a:rPr lang="en-US" dirty="0">
                <a:latin typeface="Arial" charset="0"/>
                <a:ea typeface="Arial" charset="0"/>
                <a:cs typeface="Arial" charset="0"/>
              </a:rPr>
              <a:t>depends on three sequential processes called </a:t>
            </a:r>
            <a:r>
              <a:rPr lang="en-US" b="1" dirty="0">
                <a:latin typeface="Arial" charset="0"/>
                <a:ea typeface="Arial" charset="0"/>
                <a:cs typeface="Arial" charset="0"/>
              </a:rPr>
              <a:t>encoding</a:t>
            </a:r>
            <a:r>
              <a:rPr lang="en-US" dirty="0">
                <a:latin typeface="Arial" charset="0"/>
                <a:ea typeface="Arial" charset="0"/>
                <a:cs typeface="Arial" charset="0"/>
              </a:rPr>
              <a:t>, </a:t>
            </a:r>
            <a:r>
              <a:rPr lang="en-US" b="1" dirty="0">
                <a:latin typeface="Arial" charset="0"/>
                <a:ea typeface="Arial" charset="0"/>
                <a:cs typeface="Arial" charset="0"/>
              </a:rPr>
              <a:t>storage </a:t>
            </a:r>
            <a:r>
              <a:rPr lang="en-US" dirty="0">
                <a:latin typeface="Arial" charset="0"/>
                <a:ea typeface="Arial" charset="0"/>
                <a:cs typeface="Arial" charset="0"/>
              </a:rPr>
              <a:t>and </a:t>
            </a:r>
            <a:r>
              <a:rPr lang="en-US" b="1" dirty="0" smtClean="0">
                <a:latin typeface="Arial" charset="0"/>
                <a:ea typeface="Arial" charset="0"/>
                <a:cs typeface="Arial" charset="0"/>
              </a:rPr>
              <a:t>retrieval</a:t>
            </a:r>
            <a:r>
              <a:rPr lang="en-US" dirty="0">
                <a:latin typeface="Arial" charset="0"/>
                <a:ea typeface="Arial" charset="0"/>
                <a:cs typeface="Arial" charset="0"/>
              </a:rPr>
              <a:t> </a:t>
            </a:r>
            <a:r>
              <a:rPr lang="en-US" dirty="0" smtClean="0">
                <a:latin typeface="Arial" charset="0"/>
                <a:ea typeface="Arial" charset="0"/>
                <a:cs typeface="Arial" charset="0"/>
              </a:rPr>
              <a:t>(recovering info when needed) </a:t>
            </a:r>
            <a:endParaRPr lang="en-AU" dirty="0" smtClean="0">
              <a:latin typeface="Arial" charset="0"/>
              <a:ea typeface="Arial" charset="0"/>
              <a:cs typeface="Arial" charset="0"/>
            </a:endParaRPr>
          </a:p>
          <a:p>
            <a:r>
              <a:rPr lang="en-AU" dirty="0" smtClean="0">
                <a:latin typeface="Arial" charset="0"/>
                <a:ea typeface="Arial" charset="0"/>
                <a:cs typeface="Arial" charset="0"/>
              </a:rPr>
              <a:t>Memories </a:t>
            </a:r>
            <a:r>
              <a:rPr lang="en-AU" dirty="0">
                <a:latin typeface="Arial" charset="0"/>
                <a:ea typeface="Arial" charset="0"/>
                <a:cs typeface="Arial" charset="0"/>
              </a:rPr>
              <a:t>pass through many different stores to be consolidated</a:t>
            </a:r>
          </a:p>
          <a:p>
            <a:r>
              <a:rPr lang="en-AU" dirty="0">
                <a:latin typeface="Arial" charset="0"/>
                <a:ea typeface="Arial" charset="0"/>
                <a:cs typeface="Arial" charset="0"/>
              </a:rPr>
              <a:t>They are not an exact replica of the world at the time they are recovered for use (although some people have amazing memory abilities</a:t>
            </a:r>
            <a:r>
              <a:rPr lang="is-IS" dirty="0">
                <a:latin typeface="Arial" charset="0"/>
                <a:ea typeface="Arial" charset="0"/>
                <a:cs typeface="Arial" charset="0"/>
              </a:rPr>
              <a:t>…...</a:t>
            </a:r>
            <a:r>
              <a:rPr lang="en-US" dirty="0">
                <a:latin typeface="Arial" charset="0"/>
                <a:ea typeface="Arial" charset="0"/>
                <a:cs typeface="Arial" charset="0"/>
              </a:rPr>
              <a:t> </a:t>
            </a:r>
          </a:p>
          <a:p>
            <a:endParaRPr lang="en-US" sz="1800" dirty="0" smtClean="0">
              <a:latin typeface="Arial" panose="020B0604020202020204" pitchFamily="34" charset="0"/>
              <a:cs typeface="Arial" panose="020B0604020202020204" pitchFamily="34" charset="0"/>
              <a:hlinkClick r:id="rId2"/>
            </a:endParaRPr>
          </a:p>
          <a:p>
            <a:pPr marL="0" indent="0">
              <a:buNone/>
            </a:pPr>
            <a:r>
              <a:rPr lang="en-US" sz="1800" dirty="0" smtClean="0">
                <a:latin typeface="Arial" panose="020B0604020202020204" pitchFamily="34" charset="0"/>
                <a:cs typeface="Arial" panose="020B0604020202020204" pitchFamily="34" charset="0"/>
                <a:hlinkClick r:id="rId2"/>
              </a:rPr>
              <a:t>https</a:t>
            </a:r>
            <a:r>
              <a:rPr lang="en-US" sz="1800" dirty="0">
                <a:latin typeface="Arial" panose="020B0604020202020204" pitchFamily="34" charset="0"/>
                <a:cs typeface="Arial" panose="020B0604020202020204" pitchFamily="34" charset="0"/>
                <a:hlinkClick r:id="rId2"/>
              </a:rPr>
              <a:t>://www.youtube.com/watch?v=OQ8zFs2epWU</a:t>
            </a:r>
            <a:r>
              <a:rPr lang="en-US" sz="1800" dirty="0">
                <a:latin typeface="Arial" panose="020B0604020202020204" pitchFamily="34" charset="0"/>
                <a:cs typeface="Arial" panose="020B0604020202020204" pitchFamily="34" charset="0"/>
              </a:rPr>
              <a:t>)</a:t>
            </a:r>
          </a:p>
          <a:p>
            <a:endParaRPr lang="en-A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56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duration of LTM?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5</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1355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US" sz="1800" dirty="0"/>
              <a:t>What is the duration of LTM? </a:t>
            </a:r>
          </a:p>
          <a:p>
            <a:pPr marL="0" indent="0">
              <a:buNone/>
            </a:pPr>
            <a:endParaRPr lang="en-AU" sz="1800" dirty="0"/>
          </a:p>
          <a:p>
            <a:pPr marL="0" indent="0">
              <a:buNone/>
            </a:pPr>
            <a:r>
              <a:rPr lang="en-AU" sz="1800" b="1" dirty="0">
                <a:solidFill>
                  <a:srgbClr val="3170C1"/>
                </a:solidFill>
              </a:rPr>
              <a:t>Response:</a:t>
            </a:r>
          </a:p>
          <a:p>
            <a:pPr marL="0" indent="0">
              <a:buNone/>
            </a:pPr>
            <a:r>
              <a:rPr lang="en-US" sz="1800" dirty="0"/>
              <a:t>Unlimited</a:t>
            </a:r>
          </a:p>
          <a:p>
            <a:pPr marL="0" indent="0">
              <a:buNone/>
            </a:pPr>
            <a:endParaRPr lang="en-US" sz="1800" dirty="0"/>
          </a:p>
          <a:p>
            <a:pPr marL="0" indent="0">
              <a:buNone/>
            </a:pPr>
            <a:endParaRPr lang="en-US"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Question 5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96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6"/>
            <a:ext cx="8286885" cy="7546206"/>
          </a:xfrm>
        </p:spPr>
        <p:txBody>
          <a:bodyPr>
            <a:noAutofit/>
          </a:bodyPr>
          <a:lstStyle/>
          <a:p>
            <a:pPr marL="0" indent="0">
              <a:buNone/>
            </a:pPr>
            <a:r>
              <a:rPr lang="en-US" sz="1800" dirty="0"/>
              <a:t>Which of the following best describes the sequential stages of the formation of new memory according to the Atkinson–</a:t>
            </a:r>
            <a:r>
              <a:rPr lang="en-US" sz="1800" dirty="0" err="1"/>
              <a:t>Shiffrin</a:t>
            </a:r>
            <a:r>
              <a:rPr lang="en-US" sz="1800" dirty="0"/>
              <a:t> multi-store model of memory? </a:t>
            </a:r>
          </a:p>
          <a:p>
            <a:pPr marL="0" indent="0">
              <a:buNone/>
            </a:pPr>
            <a:endParaRPr lang="en-US" sz="1800" dirty="0"/>
          </a:p>
          <a:p>
            <a:pPr marL="342900" indent="-342900">
              <a:buFont typeface="+mj-lt"/>
              <a:buAutoNum type="alphaUcPeriod"/>
            </a:pPr>
            <a:r>
              <a:rPr lang="en-US" sz="1800" dirty="0"/>
              <a:t>sensory memory, short-term memory, long-term memory </a:t>
            </a:r>
          </a:p>
          <a:p>
            <a:pPr marL="342900" indent="-342900">
              <a:buFont typeface="+mj-lt"/>
              <a:buAutoNum type="alphaUcPeriod"/>
            </a:pPr>
            <a:endParaRPr lang="en-US" sz="1800" dirty="0"/>
          </a:p>
          <a:p>
            <a:pPr marL="342900" indent="-342900">
              <a:buFont typeface="+mj-lt"/>
              <a:buAutoNum type="alphaUcPeriod"/>
            </a:pPr>
            <a:r>
              <a:rPr lang="en-US" sz="1800" dirty="0"/>
              <a:t>long-term memory, sensory memory, short-term memory </a:t>
            </a:r>
          </a:p>
          <a:p>
            <a:pPr marL="342900" indent="-342900">
              <a:buFont typeface="+mj-lt"/>
              <a:buAutoNum type="alphaUcPeriod"/>
            </a:pPr>
            <a:endParaRPr lang="en-US" sz="1800" dirty="0"/>
          </a:p>
          <a:p>
            <a:pPr marL="342900" indent="-342900">
              <a:buFont typeface="+mj-lt"/>
              <a:buAutoNum type="alphaUcPeriod"/>
            </a:pPr>
            <a:r>
              <a:rPr lang="en-US" sz="1800" dirty="0"/>
              <a:t>short-term memory, long-term memory, sensory memory </a:t>
            </a:r>
          </a:p>
          <a:p>
            <a:pPr marL="342900" indent="-342900">
              <a:buFont typeface="+mj-lt"/>
              <a:buAutoNum type="alphaUcPeriod"/>
            </a:pPr>
            <a:endParaRPr lang="en-US" sz="1800" dirty="0"/>
          </a:p>
          <a:p>
            <a:pPr marL="342900" indent="-342900">
              <a:buFont typeface="+mj-lt"/>
              <a:buAutoNum type="alphaUcPeriod"/>
            </a:pPr>
            <a:r>
              <a:rPr lang="en-US" sz="1800" dirty="0"/>
              <a:t>sensory memory, long-term memory, short-term memory </a:t>
            </a:r>
          </a:p>
          <a:p>
            <a:pPr marL="342900" indent="-342900">
              <a:buFont typeface="+mj-lt"/>
              <a:buAutoNum type="alphaUcPeriod"/>
            </a:pPr>
            <a:endParaRPr lang="en-US"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Multiple choice activity</a:t>
            </a:r>
          </a:p>
        </p:txBody>
      </p:sp>
      <p:sp>
        <p:nvSpPr>
          <p:cNvPr id="6" name="Content Placeholder 6"/>
          <p:cNvSpPr txBox="1">
            <a:spLocks/>
          </p:cNvSpPr>
          <p:nvPr/>
        </p:nvSpPr>
        <p:spPr>
          <a:xfrm>
            <a:off x="5398118" y="6283622"/>
            <a:ext cx="3805127" cy="286807"/>
          </a:xfrm>
          <a:prstGeom prst="rect">
            <a:avLst/>
          </a:prstGeom>
        </p:spPr>
        <p:txBody>
          <a:bodyPr vert="horz" lIns="68580" tIns="34290" rIns="68580" bIns="34290" rtlCol="0">
            <a:no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b="1" dirty="0">
                <a:solidFill>
                  <a:srgbClr val="20272B"/>
                </a:solidFill>
                <a:latin typeface="Arial" panose="020B0604020202020204" pitchFamily="34" charset="0"/>
                <a:cs typeface="Arial" panose="020B0604020202020204" pitchFamily="34" charset="0"/>
              </a:rPr>
              <a:t>(VCAA 2012 Exam 1Section A Q18)</a:t>
            </a:r>
          </a:p>
        </p:txBody>
      </p:sp>
      <p:sp>
        <p:nvSpPr>
          <p:cNvPr id="8"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251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6"/>
            <a:ext cx="8286885" cy="7546206"/>
          </a:xfrm>
        </p:spPr>
        <p:txBody>
          <a:bodyPr>
            <a:noAutofit/>
          </a:bodyPr>
          <a:lstStyle/>
          <a:p>
            <a:pPr marL="0" indent="0">
              <a:buNone/>
            </a:pPr>
            <a:r>
              <a:rPr lang="en-US" sz="1800" dirty="0"/>
              <a:t>With reference to Bandura’s research in which children watched an adult model interact aggressively with a </a:t>
            </a:r>
            <a:r>
              <a:rPr lang="en-US" sz="1800" dirty="0" err="1"/>
              <a:t>Bobo</a:t>
            </a:r>
            <a:r>
              <a:rPr lang="en-US" sz="1800" dirty="0"/>
              <a:t> doll, which statement is most correct? </a:t>
            </a:r>
          </a:p>
          <a:p>
            <a:pPr marL="0" indent="0">
              <a:buNone/>
            </a:pPr>
            <a:endParaRPr lang="en-US" sz="1800" dirty="0"/>
          </a:p>
          <a:p>
            <a:pPr marL="342900" indent="-342900">
              <a:buFont typeface="+mj-lt"/>
              <a:buAutoNum type="alphaUcPeriod"/>
            </a:pPr>
            <a:r>
              <a:rPr lang="en-US" sz="1800" dirty="0"/>
              <a:t>Children never imitated the adult model’s behaviour. </a:t>
            </a:r>
          </a:p>
          <a:p>
            <a:pPr marL="342900" indent="-342900">
              <a:buFont typeface="+mj-lt"/>
              <a:buAutoNum type="alphaUcPeriod"/>
            </a:pPr>
            <a:endParaRPr lang="en-US" sz="1800" dirty="0"/>
          </a:p>
          <a:p>
            <a:pPr marL="342900" indent="-342900">
              <a:buFont typeface="+mj-lt"/>
              <a:buAutoNum type="alphaUcPeriod"/>
            </a:pPr>
            <a:r>
              <a:rPr lang="en-US" sz="1800" dirty="0"/>
              <a:t>Boys and girls were equally aggressive to the </a:t>
            </a:r>
            <a:r>
              <a:rPr lang="en-US" sz="1800" dirty="0" err="1"/>
              <a:t>Bobo</a:t>
            </a:r>
            <a:r>
              <a:rPr lang="en-US" sz="1800" dirty="0"/>
              <a:t> doll in all conditions. </a:t>
            </a:r>
          </a:p>
          <a:p>
            <a:pPr marL="342900" indent="-342900">
              <a:buFont typeface="+mj-lt"/>
              <a:buAutoNum type="alphaUcPeriod"/>
            </a:pPr>
            <a:endParaRPr lang="en-US" sz="1800" dirty="0"/>
          </a:p>
          <a:p>
            <a:pPr marL="342900" indent="-342900">
              <a:buFont typeface="+mj-lt"/>
              <a:buAutoNum type="alphaUcPeriod"/>
            </a:pPr>
            <a:r>
              <a:rPr lang="en-US" sz="1800" b="1" dirty="0">
                <a:solidFill>
                  <a:srgbClr val="3170C1"/>
                </a:solidFill>
              </a:rPr>
              <a:t>Children who watched the adult model being punished were less likely to imitate aggressive behaviour. </a:t>
            </a:r>
          </a:p>
          <a:p>
            <a:pPr marL="342900" indent="-342900">
              <a:buFont typeface="+mj-lt"/>
              <a:buAutoNum type="alphaUcPeriod"/>
            </a:pPr>
            <a:endParaRPr lang="en-US" sz="1800" dirty="0"/>
          </a:p>
          <a:p>
            <a:pPr marL="342900" indent="-342900">
              <a:buFont typeface="+mj-lt"/>
              <a:buAutoNum type="alphaUcPeriod"/>
            </a:pPr>
            <a:r>
              <a:rPr lang="en-US" sz="1800" dirty="0"/>
              <a:t>Girls always imitated the adult model’s behaviour, whereas boys did not imitate the adult model’s behaviour. </a:t>
            </a:r>
          </a:p>
        </p:txBody>
      </p:sp>
      <p:sp>
        <p:nvSpPr>
          <p:cNvPr id="6" name="Content Placeholder 6"/>
          <p:cNvSpPr txBox="1">
            <a:spLocks/>
          </p:cNvSpPr>
          <p:nvPr/>
        </p:nvSpPr>
        <p:spPr>
          <a:xfrm>
            <a:off x="5398118" y="6283622"/>
            <a:ext cx="3805127" cy="286807"/>
          </a:xfrm>
          <a:prstGeom prst="rect">
            <a:avLst/>
          </a:prstGeom>
        </p:spPr>
        <p:txBody>
          <a:bodyPr vert="horz" lIns="68580" tIns="34290" rIns="68580" bIns="34290" rtlCol="0">
            <a:no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600" b="1" dirty="0">
                <a:solidFill>
                  <a:srgbClr val="20272B"/>
                </a:solidFill>
                <a:latin typeface="Arial" panose="020B0604020202020204" pitchFamily="34" charset="0"/>
                <a:cs typeface="Arial" panose="020B0604020202020204" pitchFamily="34" charset="0"/>
              </a:rPr>
              <a:t>(VCAA 2012 Exam 2 Section A Q17)</a:t>
            </a:r>
          </a:p>
        </p:txBody>
      </p:sp>
      <p:sp>
        <p:nvSpPr>
          <p:cNvPr id="8"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Multiple choice </a:t>
            </a:r>
            <a:r>
              <a:rPr lang="en-AU" sz="4000" b="1" dirty="0">
                <a:solidFill>
                  <a:schemeClr val="bg1">
                    <a:lumMod val="75000"/>
                  </a:schemeClr>
                </a:solidFill>
                <a:latin typeface="Arial" panose="020B0604020202020204" pitchFamily="34" charset="0"/>
                <a:cs typeface="Arial" panose="020B0604020202020204" pitchFamily="34" charset="0"/>
              </a:rPr>
              <a:t>(Response)</a:t>
            </a:r>
          </a:p>
        </p:txBody>
      </p:sp>
    </p:spTree>
    <p:extLst>
      <p:ext uri="{BB962C8B-B14F-4D97-AF65-F5344CB8AC3E}">
        <p14:creationId xmlns:p14="http://schemas.microsoft.com/office/powerpoint/2010/main" val="358716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192812" y="525186"/>
            <a:ext cx="8313389" cy="1143000"/>
          </a:xfrm>
          <a:prstGeom prst="rect">
            <a:avLst/>
          </a:prstGeom>
        </p:spPr>
        <p:txBody>
          <a:bodyPr vert="horz" lIns="68580" tIns="34290" rIns="68580" bIns="34290" rtlCol="0" anchor="t">
            <a:normAutofit/>
          </a:bodyPr>
          <a:lstStyle>
            <a:lvl1pPr algn="l" defTabSz="457189" rtl="0" eaLnBrk="1" latinLnBrk="0" hangingPunct="1">
              <a:spcBef>
                <a:spcPct val="0"/>
              </a:spcBef>
              <a:buNone/>
              <a:defRPr sz="4400" kern="1200">
                <a:solidFill>
                  <a:srgbClr val="EE7860"/>
                </a:solidFill>
                <a:latin typeface="Whitney Bold" pitchFamily="50" charset="0"/>
                <a:ea typeface="+mj-ea"/>
                <a:cs typeface="Gotham Condensed Bold"/>
              </a:defRPr>
            </a:lvl1pPr>
          </a:lstStyle>
          <a:p>
            <a:r>
              <a:rPr lang="en-US" sz="4000" b="1" dirty="0">
                <a:latin typeface="Arial" panose="020B0604020202020204" pitchFamily="34" charset="0"/>
              </a:rPr>
              <a:t>Bringing it together</a:t>
            </a:r>
          </a:p>
        </p:txBody>
      </p:sp>
      <p:sp>
        <p:nvSpPr>
          <p:cNvPr id="8" name="TextBox 7"/>
          <p:cNvSpPr txBox="1"/>
          <p:nvPr/>
        </p:nvSpPr>
        <p:spPr>
          <a:xfrm>
            <a:off x="3192811" y="1693332"/>
            <a:ext cx="8435972" cy="2554545"/>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rtl val="0"/>
              </a:rPr>
              <a:t>Atkinson-</a:t>
            </a:r>
            <a:r>
              <a:rPr lang="en-US" sz="8000" cap="all" dirty="0" err="1">
                <a:solidFill>
                  <a:srgbClr val="EE7860"/>
                </a:solidFill>
                <a:latin typeface="Impact" panose="020B0806030902050204" pitchFamily="34" charset="0"/>
                <a:cs typeface="Gotham Condensed Bold" pitchFamily="50" charset="0"/>
                <a:rtl val="0"/>
              </a:rPr>
              <a:t>shiffrin</a:t>
            </a:r>
            <a:r>
              <a:rPr lang="en-US" sz="8000" cap="all" dirty="0">
                <a:solidFill>
                  <a:srgbClr val="EE7860"/>
                </a:solidFill>
                <a:latin typeface="Impact" panose="020B0806030902050204" pitchFamily="34" charset="0"/>
                <a:cs typeface="Gotham Condensed Bold" pitchFamily="50" charset="0"/>
                <a:rtl val="0"/>
              </a:rPr>
              <a:t> model of memory</a:t>
            </a:r>
            <a:endParaRPr lang="en-US" sz="1400" cap="all" dirty="0">
              <a:solidFill>
                <a:srgbClr val="EE7860"/>
              </a:solidFill>
              <a:latin typeface="Impact" panose="020B0806030902050204" pitchFamily="34" charset="0"/>
              <a:cs typeface="Gotham Condensed Bold" pitchFamily="50" charset="0"/>
              <a:sym typeface="Arial"/>
              <a:rtl val="0"/>
            </a:endParaRPr>
          </a:p>
        </p:txBody>
      </p:sp>
      <p:sp>
        <p:nvSpPr>
          <p:cNvPr id="9" name="Content Placeholder 2"/>
          <p:cNvSpPr txBox="1">
            <a:spLocks/>
          </p:cNvSpPr>
          <p:nvPr/>
        </p:nvSpPr>
        <p:spPr>
          <a:xfrm>
            <a:off x="3222628" y="4664440"/>
            <a:ext cx="7968371" cy="1449384"/>
          </a:xfrm>
          <a:prstGeom prst="rect">
            <a:avLst/>
          </a:prstGeom>
        </p:spPr>
        <p:txBody>
          <a:bodyPr vert="horz" lIns="68580" tIns="34290" rIns="68580" bIns="34290" rtlCol="0">
            <a:norm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The multi-store model of memory (Atkinson-</a:t>
            </a:r>
            <a:r>
              <a:rPr lang="en-US" sz="1800" dirty="0" err="1">
                <a:solidFill>
                  <a:schemeClr val="tx1">
                    <a:lumMod val="95000"/>
                    <a:lumOff val="5000"/>
                  </a:schemeClr>
                </a:solidFill>
                <a:latin typeface="Arial" panose="020B0604020202020204" pitchFamily="34" charset="0"/>
                <a:cs typeface="Arial" panose="020B0604020202020204" pitchFamily="34" charset="0"/>
              </a:rPr>
              <a:t>Shriffin</a:t>
            </a:r>
            <a:r>
              <a:rPr lang="en-US" sz="1800" dirty="0">
                <a:solidFill>
                  <a:schemeClr val="tx1">
                    <a:lumMod val="95000"/>
                    <a:lumOff val="5000"/>
                  </a:schemeClr>
                </a:solidFill>
                <a:latin typeface="Arial" panose="020B0604020202020204" pitchFamily="34" charset="0"/>
                <a:cs typeface="Arial" panose="020B0604020202020204" pitchFamily="34" charset="0"/>
              </a:rPr>
              <a:t>) with reference to the function, capacity and duration of sensory, short-term and long-term memory</a:t>
            </a:r>
          </a:p>
          <a:p>
            <a:pPr marL="342900" indent="-342900" algn="l">
              <a:buFont typeface="Arial" panose="020B0604020202020204" pitchFamily="34" charset="0"/>
              <a:buChar char="•"/>
            </a:pPr>
            <a:endParaRPr lang="en-AU" sz="18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552874" y="374320"/>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rgbClr val="EE7860"/>
                </a:solidFill>
                <a:latin typeface="Arial" panose="020B0604020202020204" pitchFamily="34" charset="0"/>
                <a:cs typeface="Arial" panose="020B0604020202020204" pitchFamily="34" charset="0"/>
              </a:rPr>
              <a:t>Information processing model</a:t>
            </a:r>
            <a:endParaRPr lang="en-AU" sz="4000" b="1" dirty="0">
              <a:solidFill>
                <a:srgbClr val="EE7860"/>
              </a:solidFill>
              <a:latin typeface="Arial" panose="020B0604020202020204" pitchFamily="34" charset="0"/>
              <a:cs typeface="Arial" panose="020B0604020202020204" pitchFamily="34" charset="0"/>
            </a:endParaRPr>
          </a:p>
        </p:txBody>
      </p:sp>
      <p:grpSp>
        <p:nvGrpSpPr>
          <p:cNvPr id="10" name="Group 9"/>
          <p:cNvGrpSpPr/>
          <p:nvPr/>
        </p:nvGrpSpPr>
        <p:grpSpPr>
          <a:xfrm>
            <a:off x="552872" y="1120274"/>
            <a:ext cx="2272171" cy="766190"/>
            <a:chOff x="2571" y="389856"/>
            <a:chExt cx="2507456" cy="864000"/>
          </a:xfrm>
        </p:grpSpPr>
        <p:sp>
          <p:nvSpPr>
            <p:cNvPr id="26" name="Rectangle 25"/>
            <p:cNvSpPr/>
            <p:nvPr/>
          </p:nvSpPr>
          <p:spPr>
            <a:xfrm>
              <a:off x="2571" y="389856"/>
              <a:ext cx="2507456" cy="864000"/>
            </a:xfrm>
            <a:prstGeom prst="rect">
              <a:avLst/>
            </a:prstGeom>
          </p:spPr>
          <p:style>
            <a:lnRef idx="2">
              <a:schemeClr val="dk1"/>
            </a:lnRef>
            <a:fillRef idx="1">
              <a:schemeClr val="lt1"/>
            </a:fillRef>
            <a:effectRef idx="0">
              <a:schemeClr val="dk1"/>
            </a:effectRef>
            <a:fontRef idx="minor">
              <a:schemeClr val="dk1"/>
            </a:fontRef>
          </p:style>
        </p:sp>
        <p:sp>
          <p:nvSpPr>
            <p:cNvPr id="27" name="Rectangle 26"/>
            <p:cNvSpPr/>
            <p:nvPr/>
          </p:nvSpPr>
          <p:spPr>
            <a:xfrm>
              <a:off x="2571" y="389856"/>
              <a:ext cx="2507456" cy="86400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AU" b="1" kern="1200" dirty="0">
                  <a:solidFill>
                    <a:srgbClr val="3170C1"/>
                  </a:solidFill>
                  <a:latin typeface="Arial" panose="020B0604020202020204" pitchFamily="34" charset="0"/>
                  <a:cs typeface="Arial" panose="020B0604020202020204" pitchFamily="34" charset="0"/>
                </a:rPr>
                <a:t>Encoding</a:t>
              </a:r>
            </a:p>
          </p:txBody>
        </p:sp>
      </p:grpSp>
      <p:grpSp>
        <p:nvGrpSpPr>
          <p:cNvPr id="11" name="Group 10"/>
          <p:cNvGrpSpPr/>
          <p:nvPr/>
        </p:nvGrpSpPr>
        <p:grpSpPr>
          <a:xfrm>
            <a:off x="552871" y="2016578"/>
            <a:ext cx="2272171" cy="1740952"/>
            <a:chOff x="2571" y="1253856"/>
            <a:chExt cx="2507456" cy="2882250"/>
          </a:xfrm>
        </p:grpSpPr>
        <p:sp>
          <p:nvSpPr>
            <p:cNvPr id="24" name="Rectangle 23"/>
            <p:cNvSpPr/>
            <p:nvPr/>
          </p:nvSpPr>
          <p:spPr>
            <a:xfrm>
              <a:off x="2571" y="1253856"/>
              <a:ext cx="2507456" cy="2882250"/>
            </a:xfrm>
            <a:prstGeom prst="rect">
              <a:avLst/>
            </a:prstGeom>
          </p:spPr>
          <p:style>
            <a:lnRef idx="2">
              <a:schemeClr val="dk1"/>
            </a:lnRef>
            <a:fillRef idx="1">
              <a:schemeClr val="lt1"/>
            </a:fillRef>
            <a:effectRef idx="0">
              <a:schemeClr val="dk1"/>
            </a:effectRef>
            <a:fontRef idx="minor">
              <a:schemeClr val="dk1"/>
            </a:fontRef>
          </p:style>
        </p:sp>
        <p:sp>
          <p:nvSpPr>
            <p:cNvPr id="25" name="Rectangle 24"/>
            <p:cNvSpPr/>
            <p:nvPr/>
          </p:nvSpPr>
          <p:spPr>
            <a:xfrm>
              <a:off x="2571" y="1253856"/>
              <a:ext cx="2507456" cy="288225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AU" kern="1200" dirty="0">
                  <a:latin typeface="Arial" panose="020B0604020202020204" pitchFamily="34" charset="0"/>
                  <a:cs typeface="Arial" panose="020B0604020202020204" pitchFamily="34" charset="0"/>
                </a:rPr>
                <a:t>Converting information into a useable form for storage</a:t>
              </a:r>
            </a:p>
          </p:txBody>
        </p:sp>
      </p:grpSp>
      <p:grpSp>
        <p:nvGrpSpPr>
          <p:cNvPr id="12" name="Group 11"/>
          <p:cNvGrpSpPr/>
          <p:nvPr/>
        </p:nvGrpSpPr>
        <p:grpSpPr>
          <a:xfrm>
            <a:off x="4835472" y="1113249"/>
            <a:ext cx="2272171" cy="773215"/>
            <a:chOff x="2861071" y="381934"/>
            <a:chExt cx="2507456" cy="871922"/>
          </a:xfrm>
        </p:grpSpPr>
        <p:sp>
          <p:nvSpPr>
            <p:cNvPr id="22" name="Rectangle 21"/>
            <p:cNvSpPr/>
            <p:nvPr/>
          </p:nvSpPr>
          <p:spPr>
            <a:xfrm>
              <a:off x="2861071" y="389856"/>
              <a:ext cx="2507456" cy="864000"/>
            </a:xfrm>
            <a:prstGeom prst="rect">
              <a:avLst/>
            </a:prstGeom>
          </p:spPr>
          <p:style>
            <a:lnRef idx="2">
              <a:schemeClr val="dk1"/>
            </a:lnRef>
            <a:fillRef idx="1">
              <a:schemeClr val="lt1"/>
            </a:fillRef>
            <a:effectRef idx="0">
              <a:schemeClr val="dk1"/>
            </a:effectRef>
            <a:fontRef idx="minor">
              <a:schemeClr val="dk1"/>
            </a:fontRef>
          </p:style>
        </p:sp>
        <p:sp>
          <p:nvSpPr>
            <p:cNvPr id="23" name="Rectangle 22"/>
            <p:cNvSpPr/>
            <p:nvPr/>
          </p:nvSpPr>
          <p:spPr>
            <a:xfrm>
              <a:off x="2861071" y="381934"/>
              <a:ext cx="2507456" cy="86400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AU" b="1" kern="1200" dirty="0">
                  <a:solidFill>
                    <a:srgbClr val="3170C1"/>
                  </a:solidFill>
                  <a:latin typeface="Arial" panose="020B0604020202020204" pitchFamily="34" charset="0"/>
                  <a:cs typeface="Arial" panose="020B0604020202020204" pitchFamily="34" charset="0"/>
                </a:rPr>
                <a:t>Storage</a:t>
              </a:r>
            </a:p>
          </p:txBody>
        </p:sp>
      </p:grpSp>
      <p:grpSp>
        <p:nvGrpSpPr>
          <p:cNvPr id="13" name="Group 12"/>
          <p:cNvGrpSpPr/>
          <p:nvPr/>
        </p:nvGrpSpPr>
        <p:grpSpPr>
          <a:xfrm>
            <a:off x="4835471" y="2016577"/>
            <a:ext cx="2272171" cy="1740953"/>
            <a:chOff x="2861071" y="1253856"/>
            <a:chExt cx="2507456" cy="2882250"/>
          </a:xfrm>
        </p:grpSpPr>
        <p:sp>
          <p:nvSpPr>
            <p:cNvPr id="20" name="Rectangle 19"/>
            <p:cNvSpPr/>
            <p:nvPr/>
          </p:nvSpPr>
          <p:spPr>
            <a:xfrm>
              <a:off x="2861071" y="1253856"/>
              <a:ext cx="2507456" cy="2882250"/>
            </a:xfrm>
            <a:prstGeom prst="rect">
              <a:avLst/>
            </a:prstGeom>
          </p:spPr>
          <p:style>
            <a:lnRef idx="2">
              <a:schemeClr val="dk1"/>
            </a:lnRef>
            <a:fillRef idx="1">
              <a:schemeClr val="lt1"/>
            </a:fillRef>
            <a:effectRef idx="0">
              <a:schemeClr val="dk1"/>
            </a:effectRef>
            <a:fontRef idx="minor">
              <a:schemeClr val="dk1"/>
            </a:fontRef>
          </p:style>
        </p:sp>
        <p:sp>
          <p:nvSpPr>
            <p:cNvPr id="21" name="Rectangle 20"/>
            <p:cNvSpPr/>
            <p:nvPr/>
          </p:nvSpPr>
          <p:spPr>
            <a:xfrm>
              <a:off x="2861071" y="1253856"/>
              <a:ext cx="2507456" cy="288225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AU" kern="1200" dirty="0">
                  <a:latin typeface="Arial" panose="020B0604020202020204" pitchFamily="34" charset="0"/>
                  <a:cs typeface="Arial" panose="020B0604020202020204" pitchFamily="34" charset="0"/>
                </a:rPr>
                <a:t>Retaining information over time for future use </a:t>
              </a:r>
            </a:p>
          </p:txBody>
        </p:sp>
      </p:grpSp>
      <p:grpSp>
        <p:nvGrpSpPr>
          <p:cNvPr id="14" name="Group 13"/>
          <p:cNvGrpSpPr/>
          <p:nvPr/>
        </p:nvGrpSpPr>
        <p:grpSpPr>
          <a:xfrm>
            <a:off x="9094229" y="1060119"/>
            <a:ext cx="2272171" cy="766190"/>
            <a:chOff x="5719571" y="389856"/>
            <a:chExt cx="2507456" cy="864000"/>
          </a:xfrm>
        </p:grpSpPr>
        <p:sp>
          <p:nvSpPr>
            <p:cNvPr id="18" name="Rectangle 17"/>
            <p:cNvSpPr/>
            <p:nvPr/>
          </p:nvSpPr>
          <p:spPr>
            <a:xfrm>
              <a:off x="5719571" y="389856"/>
              <a:ext cx="2507456" cy="864000"/>
            </a:xfrm>
            <a:prstGeom prst="rect">
              <a:avLst/>
            </a:prstGeom>
          </p:spPr>
          <p:style>
            <a:lnRef idx="2">
              <a:schemeClr val="dk1"/>
            </a:lnRef>
            <a:fillRef idx="1">
              <a:schemeClr val="lt1"/>
            </a:fillRef>
            <a:effectRef idx="0">
              <a:schemeClr val="dk1"/>
            </a:effectRef>
            <a:fontRef idx="minor">
              <a:schemeClr val="dk1"/>
            </a:fontRef>
          </p:style>
        </p:sp>
        <p:sp>
          <p:nvSpPr>
            <p:cNvPr id="19" name="Rectangle 18"/>
            <p:cNvSpPr/>
            <p:nvPr/>
          </p:nvSpPr>
          <p:spPr>
            <a:xfrm>
              <a:off x="5719571" y="389856"/>
              <a:ext cx="2507456" cy="86400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AU" b="1" kern="1200" dirty="0">
                  <a:solidFill>
                    <a:srgbClr val="3170C1"/>
                  </a:solidFill>
                  <a:latin typeface="Arial" panose="020B0604020202020204" pitchFamily="34" charset="0"/>
                  <a:cs typeface="Arial" panose="020B0604020202020204" pitchFamily="34" charset="0"/>
                </a:rPr>
                <a:t>Retrieval</a:t>
              </a:r>
            </a:p>
          </p:txBody>
        </p:sp>
      </p:grpSp>
      <p:grpSp>
        <p:nvGrpSpPr>
          <p:cNvPr id="15" name="Group 14"/>
          <p:cNvGrpSpPr/>
          <p:nvPr/>
        </p:nvGrpSpPr>
        <p:grpSpPr>
          <a:xfrm>
            <a:off x="9094229" y="2016576"/>
            <a:ext cx="2272171" cy="1740953"/>
            <a:chOff x="5719571" y="1253856"/>
            <a:chExt cx="2507456" cy="2882250"/>
          </a:xfrm>
        </p:grpSpPr>
        <p:sp>
          <p:nvSpPr>
            <p:cNvPr id="16" name="Rectangle 15"/>
            <p:cNvSpPr/>
            <p:nvPr/>
          </p:nvSpPr>
          <p:spPr>
            <a:xfrm>
              <a:off x="5719571" y="1253856"/>
              <a:ext cx="2507456" cy="2882250"/>
            </a:xfrm>
            <a:prstGeom prst="rect">
              <a:avLst/>
            </a:prstGeom>
          </p:spPr>
          <p:style>
            <a:lnRef idx="2">
              <a:schemeClr val="dk1"/>
            </a:lnRef>
            <a:fillRef idx="1">
              <a:schemeClr val="lt1"/>
            </a:fillRef>
            <a:effectRef idx="0">
              <a:schemeClr val="dk1"/>
            </a:effectRef>
            <a:fontRef idx="minor">
              <a:schemeClr val="dk1"/>
            </a:fontRef>
          </p:style>
        </p:sp>
        <p:sp>
          <p:nvSpPr>
            <p:cNvPr id="17" name="Rectangle 16"/>
            <p:cNvSpPr/>
            <p:nvPr/>
          </p:nvSpPr>
          <p:spPr>
            <a:xfrm>
              <a:off x="5719571" y="1253856"/>
              <a:ext cx="2507456" cy="2882250"/>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AU" kern="1200" dirty="0">
                  <a:latin typeface="Arial" panose="020B0604020202020204" pitchFamily="34" charset="0"/>
                  <a:cs typeface="Arial" panose="020B0604020202020204" pitchFamily="34" charset="0"/>
                </a:rPr>
                <a:t>Accessing previously stored information for use</a:t>
              </a:r>
            </a:p>
          </p:txBody>
        </p:sp>
      </p:grpSp>
      <p:sp>
        <p:nvSpPr>
          <p:cNvPr id="3" name="TextBox 2"/>
          <p:cNvSpPr txBox="1"/>
          <p:nvPr/>
        </p:nvSpPr>
        <p:spPr>
          <a:xfrm>
            <a:off x="213756" y="3887644"/>
            <a:ext cx="4108865" cy="2862322"/>
          </a:xfrm>
          <a:prstGeom prst="rect">
            <a:avLst/>
          </a:prstGeom>
          <a:noFill/>
        </p:spPr>
        <p:txBody>
          <a:bodyPr wrap="square" rtlCol="0">
            <a:spAutoFit/>
          </a:bodyPr>
          <a:lstStyle/>
          <a:p>
            <a:r>
              <a:rPr lang="en-US" dirty="0"/>
              <a:t>Encoding refers to the process of putting information into a form which will allow it to t in with your personal storage system. If you strike the ‘X’ key on your computer and press ‘Enter’, an electronically coded message representing ‘X’ goes into the computer memory. The same happens when we put</a:t>
            </a:r>
            <a:br>
              <a:rPr lang="en-US" dirty="0"/>
            </a:br>
            <a:r>
              <a:rPr lang="en-US" dirty="0"/>
              <a:t>an idea into our brain, but for us the idea is changed into an </a:t>
            </a:r>
            <a:r>
              <a:rPr lang="en-US" dirty="0" smtClean="0"/>
              <a:t>electrochemical </a:t>
            </a:r>
            <a:endParaRPr lang="en-US" dirty="0"/>
          </a:p>
        </p:txBody>
      </p:sp>
      <p:sp>
        <p:nvSpPr>
          <p:cNvPr id="4" name="TextBox 3"/>
          <p:cNvSpPr txBox="1"/>
          <p:nvPr/>
        </p:nvSpPr>
        <p:spPr>
          <a:xfrm>
            <a:off x="4536376" y="3894668"/>
            <a:ext cx="3063832" cy="2957763"/>
          </a:xfrm>
          <a:prstGeom prst="rect">
            <a:avLst/>
          </a:prstGeom>
          <a:noFill/>
        </p:spPr>
        <p:txBody>
          <a:bodyPr wrap="square" rtlCol="0">
            <a:spAutoFit/>
          </a:bodyPr>
          <a:lstStyle/>
          <a:p>
            <a:r>
              <a:rPr lang="en-US" dirty="0"/>
              <a:t>Storage is keeping information in the brain</a:t>
            </a:r>
            <a:br>
              <a:rPr lang="en-US" dirty="0"/>
            </a:br>
            <a:r>
              <a:rPr lang="en-US" dirty="0"/>
              <a:t>so that we can use it later on – like saving it</a:t>
            </a:r>
            <a:br>
              <a:rPr lang="en-US" dirty="0"/>
            </a:br>
            <a:r>
              <a:rPr lang="en-US" dirty="0"/>
              <a:t>to the hard drive of a computer. We store the information in an </a:t>
            </a:r>
            <a:r>
              <a:rPr lang="en-US" dirty="0" err="1"/>
              <a:t>organised</a:t>
            </a:r>
            <a:r>
              <a:rPr lang="en-US" dirty="0"/>
              <a:t> way to make it easier for us to recover memories when we need them. </a:t>
            </a:r>
          </a:p>
        </p:txBody>
      </p:sp>
      <p:sp>
        <p:nvSpPr>
          <p:cNvPr id="5" name="TextBox 4"/>
          <p:cNvSpPr txBox="1"/>
          <p:nvPr/>
        </p:nvSpPr>
        <p:spPr>
          <a:xfrm>
            <a:off x="7790213" y="3887644"/>
            <a:ext cx="4168239" cy="3139321"/>
          </a:xfrm>
          <a:prstGeom prst="rect">
            <a:avLst/>
          </a:prstGeom>
          <a:noFill/>
        </p:spPr>
        <p:txBody>
          <a:bodyPr wrap="square" rtlCol="0">
            <a:spAutoFit/>
          </a:bodyPr>
          <a:lstStyle/>
          <a:p>
            <a:r>
              <a:rPr lang="en-US" dirty="0"/>
              <a:t>Retrieval is the process of getting information back from memory so that we can use it – like opening a le on a computer and getting a document on the screen. </a:t>
            </a:r>
            <a:endParaRPr lang="en-US" dirty="0" smtClean="0"/>
          </a:p>
          <a:p>
            <a:r>
              <a:rPr lang="en-US" dirty="0"/>
              <a:t>Retrieval relies on using the right cues so that we can get to the correct location in our brain; again, just like using the correct folder and </a:t>
            </a:r>
            <a:r>
              <a:rPr lang="en-US" dirty="0" smtClean="0"/>
              <a:t>file </a:t>
            </a:r>
            <a:r>
              <a:rPr lang="en-US" dirty="0"/>
              <a:t>name to </a:t>
            </a:r>
            <a:endParaRPr lang="en-US" dirty="0" smtClean="0"/>
          </a:p>
          <a:p>
            <a:r>
              <a:rPr lang="en-US" dirty="0" smtClean="0"/>
              <a:t>open </a:t>
            </a:r>
            <a:r>
              <a:rPr lang="en-US" dirty="0"/>
              <a:t>a computer </a:t>
            </a:r>
            <a:r>
              <a:rPr lang="en-US" dirty="0" smtClean="0"/>
              <a:t>file</a:t>
            </a:r>
            <a:r>
              <a:rPr lang="en-US" dirty="0"/>
              <a:t>. </a:t>
            </a:r>
          </a:p>
          <a:p>
            <a:endParaRPr lang="en-US" dirty="0"/>
          </a:p>
        </p:txBody>
      </p:sp>
    </p:spTree>
    <p:extLst>
      <p:ext uri="{BB962C8B-B14F-4D97-AF65-F5344CB8AC3E}">
        <p14:creationId xmlns:p14="http://schemas.microsoft.com/office/powerpoint/2010/main" val="335328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2" y="83127"/>
            <a:ext cx="10801349" cy="914400"/>
          </a:xfrm>
        </p:spPr>
        <p:txBody>
          <a:bodyPr/>
          <a:lstStyle/>
          <a:p>
            <a:endParaRPr lang="en-US"/>
          </a:p>
        </p:txBody>
      </p:sp>
      <p:sp>
        <p:nvSpPr>
          <p:cNvPr id="3" name="Content Placeholder 2"/>
          <p:cNvSpPr>
            <a:spLocks noGrp="1"/>
          </p:cNvSpPr>
          <p:nvPr>
            <p:ph idx="1"/>
          </p:nvPr>
        </p:nvSpPr>
        <p:spPr>
          <a:xfrm>
            <a:off x="486889" y="1199408"/>
            <a:ext cx="10674296" cy="5462649"/>
          </a:xfrm>
        </p:spPr>
        <p:txBody>
          <a:bodyPr>
            <a:normAutofit lnSpcReduction="10000"/>
          </a:bodyPr>
          <a:lstStyle/>
          <a:p>
            <a:r>
              <a:rPr lang="en-US" dirty="0"/>
              <a:t>The analogy of a computer for memory </a:t>
            </a:r>
            <a:r>
              <a:rPr lang="en-US" dirty="0" smtClean="0"/>
              <a:t>fits </a:t>
            </a:r>
            <a:r>
              <a:rPr lang="en-US" dirty="0"/>
              <a:t>quite well for encoding and retrieval, but it is inadequate for storage. </a:t>
            </a:r>
            <a:endParaRPr lang="en-US" dirty="0" smtClean="0"/>
          </a:p>
          <a:p>
            <a:r>
              <a:rPr lang="en-US" dirty="0" smtClean="0"/>
              <a:t>The </a:t>
            </a:r>
            <a:r>
              <a:rPr lang="en-US" dirty="0"/>
              <a:t>brain does not store a memory like an object in one place. Each memory is spread out over a huge population of cells throughout </a:t>
            </a:r>
            <a:r>
              <a:rPr lang="en-US" dirty="0" smtClean="0"/>
              <a:t>different </a:t>
            </a:r>
            <a:r>
              <a:rPr lang="en-US" dirty="0"/>
              <a:t>regions of our brain. </a:t>
            </a:r>
            <a:endParaRPr lang="en-US" dirty="0" smtClean="0"/>
          </a:p>
          <a:p>
            <a:r>
              <a:rPr lang="en-US" dirty="0" smtClean="0"/>
              <a:t>Storage </a:t>
            </a:r>
            <a:r>
              <a:rPr lang="en-US" dirty="0"/>
              <a:t>is also a dynamic process whereby human memories change over time and, again – unlike a computer hard drive – human memories are rough copies rather than exact replicas of information. </a:t>
            </a:r>
            <a:endParaRPr lang="en-US" dirty="0" smtClean="0"/>
          </a:p>
          <a:p>
            <a:r>
              <a:rPr lang="en-US" dirty="0"/>
              <a:t>The analogy of a computer as a model for human memory is useful because, as research progresses, it can be </a:t>
            </a:r>
            <a:r>
              <a:rPr lang="en-US" dirty="0" smtClean="0"/>
              <a:t>modified </a:t>
            </a:r>
            <a:r>
              <a:rPr lang="en-US" dirty="0"/>
              <a:t>and adapted to include new </a:t>
            </a:r>
            <a:r>
              <a:rPr lang="en-US" dirty="0" smtClean="0"/>
              <a:t>findings</a:t>
            </a:r>
            <a:r>
              <a:rPr lang="en-US" dirty="0"/>
              <a:t>. </a:t>
            </a:r>
            <a:endParaRPr lang="en-US" dirty="0" smtClean="0"/>
          </a:p>
          <a:p>
            <a:r>
              <a:rPr lang="en-US" dirty="0" smtClean="0"/>
              <a:t>Atkinson </a:t>
            </a:r>
            <a:r>
              <a:rPr lang="en-US" dirty="0"/>
              <a:t>and </a:t>
            </a:r>
            <a:r>
              <a:rPr lang="en-US" dirty="0" err="1" smtClean="0"/>
              <a:t>Shifrin’s</a:t>
            </a:r>
            <a:r>
              <a:rPr lang="en-US" dirty="0" smtClean="0"/>
              <a:t> </a:t>
            </a:r>
            <a:r>
              <a:rPr lang="en-US" dirty="0"/>
              <a:t>multi-store model of memory describes three stores of memory that are separate but function simultaneously to create our ability to encode, store and retrieve information. </a:t>
            </a:r>
          </a:p>
          <a:p>
            <a:endParaRPr lang="en-US" dirty="0"/>
          </a:p>
          <a:p>
            <a:endParaRPr lang="en-US" dirty="0"/>
          </a:p>
        </p:txBody>
      </p:sp>
    </p:spTree>
    <p:extLst>
      <p:ext uri="{BB962C8B-B14F-4D97-AF65-F5344CB8AC3E}">
        <p14:creationId xmlns:p14="http://schemas.microsoft.com/office/powerpoint/2010/main" val="38564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U-Turn Arrow 27"/>
          <p:cNvSpPr/>
          <p:nvPr/>
        </p:nvSpPr>
        <p:spPr>
          <a:xfrm>
            <a:off x="7839333" y="558732"/>
            <a:ext cx="834199" cy="792942"/>
          </a:xfrm>
          <a:prstGeom prst="uturnArrow">
            <a:avLst>
              <a:gd name="adj1" fmla="val 25000"/>
              <a:gd name="adj2" fmla="val 25000"/>
              <a:gd name="adj3" fmla="val 30826"/>
              <a:gd name="adj4" fmla="val 34213"/>
              <a:gd name="adj5" fmla="val 68508"/>
            </a:avLst>
          </a:prstGeom>
          <a:solidFill>
            <a:srgbClr val="317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Arial" panose="020B0604020202020204" pitchFamily="34" charset="0"/>
            </a:endParaRPr>
          </a:p>
        </p:txBody>
      </p:sp>
      <p:sp>
        <p:nvSpPr>
          <p:cNvPr id="8" name="Subtitle 2"/>
          <p:cNvSpPr txBox="1">
            <a:spLocks/>
          </p:cNvSpPr>
          <p:nvPr/>
        </p:nvSpPr>
        <p:spPr>
          <a:xfrm>
            <a:off x="848662" y="377250"/>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rgbClr val="EE7860"/>
                </a:solidFill>
                <a:latin typeface="Arial" panose="020B0604020202020204" pitchFamily="34" charset="0"/>
                <a:cs typeface="Arial" panose="020B0604020202020204" pitchFamily="34" charset="0"/>
              </a:rPr>
              <a:t>Atkinson - Shiffrin model</a:t>
            </a:r>
            <a:endParaRPr lang="en-AU" sz="4000" b="1" dirty="0">
              <a:solidFill>
                <a:srgbClr val="EE7860"/>
              </a:solidFill>
              <a:latin typeface="Arial" panose="020B0604020202020204" pitchFamily="34" charset="0"/>
              <a:cs typeface="Arial" panose="020B0604020202020204" pitchFamily="34" charset="0"/>
            </a:endParaRPr>
          </a:p>
        </p:txBody>
      </p:sp>
      <p:sp>
        <p:nvSpPr>
          <p:cNvPr id="29" name="Left Arrow 28"/>
          <p:cNvSpPr/>
          <p:nvPr/>
        </p:nvSpPr>
        <p:spPr>
          <a:xfrm>
            <a:off x="6600277" y="2162328"/>
            <a:ext cx="1414667" cy="785818"/>
          </a:xfrm>
          <a:prstGeom prst="leftArrow">
            <a:avLst/>
          </a:prstGeom>
          <a:solidFill>
            <a:srgbClr val="317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30" name="Right Arrow 29"/>
          <p:cNvSpPr/>
          <p:nvPr/>
        </p:nvSpPr>
        <p:spPr>
          <a:xfrm>
            <a:off x="3633569" y="1640298"/>
            <a:ext cx="1357322" cy="714380"/>
          </a:xfrm>
          <a:prstGeom prst="rightArrow">
            <a:avLst/>
          </a:prstGeom>
          <a:solidFill>
            <a:srgbClr val="317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31" name="Right Arrow 30"/>
          <p:cNvSpPr/>
          <p:nvPr/>
        </p:nvSpPr>
        <p:spPr>
          <a:xfrm>
            <a:off x="6642272" y="1348442"/>
            <a:ext cx="1354131" cy="785818"/>
          </a:xfrm>
          <a:prstGeom prst="rightArrow">
            <a:avLst/>
          </a:prstGeom>
          <a:solidFill>
            <a:srgbClr val="3170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32" name="TextBox 31"/>
          <p:cNvSpPr txBox="1"/>
          <p:nvPr/>
        </p:nvSpPr>
        <p:spPr>
          <a:xfrm>
            <a:off x="2063743" y="1655530"/>
            <a:ext cx="1357322" cy="707886"/>
          </a:xfrm>
          <a:prstGeom prst="rect">
            <a:avLst/>
          </a:prstGeom>
          <a:solidFill>
            <a:schemeClr val="bg1">
              <a:lumMod val="95000"/>
            </a:schemeClr>
          </a:solidFill>
          <a:ln>
            <a:solidFill>
              <a:schemeClr val="tx1"/>
            </a:solidFill>
          </a:ln>
        </p:spPr>
        <p:txBody>
          <a:bodyPr wrap="square" rtlCol="0">
            <a:spAutoFit/>
          </a:bodyPr>
          <a:lstStyle/>
          <a:p>
            <a:pPr algn="ctr"/>
            <a:r>
              <a:rPr lang="en-AU" sz="2000" b="1" dirty="0">
                <a:latin typeface="Arial" panose="020B0604020202020204" pitchFamily="34" charset="0"/>
                <a:cs typeface="Arial" panose="020B0604020202020204" pitchFamily="34" charset="0"/>
              </a:rPr>
              <a:t>Sensory Memory</a:t>
            </a:r>
          </a:p>
        </p:txBody>
      </p:sp>
      <p:sp>
        <p:nvSpPr>
          <p:cNvPr id="33" name="TextBox 32"/>
          <p:cNvSpPr txBox="1"/>
          <p:nvPr/>
        </p:nvSpPr>
        <p:spPr>
          <a:xfrm>
            <a:off x="5110318" y="1539574"/>
            <a:ext cx="1412527" cy="1015663"/>
          </a:xfrm>
          <a:prstGeom prst="rect">
            <a:avLst/>
          </a:prstGeom>
          <a:solidFill>
            <a:schemeClr val="bg1">
              <a:lumMod val="95000"/>
            </a:schemeClr>
          </a:solidFill>
          <a:ln>
            <a:solidFill>
              <a:schemeClr val="tx1"/>
            </a:solidFill>
          </a:ln>
        </p:spPr>
        <p:txBody>
          <a:bodyPr wrap="square" rtlCol="0">
            <a:spAutoFit/>
          </a:bodyPr>
          <a:lstStyle/>
          <a:p>
            <a:pPr algn="ctr"/>
            <a:r>
              <a:rPr lang="en-AU" sz="2000" b="1" dirty="0">
                <a:latin typeface="Arial" panose="020B0604020202020204" pitchFamily="34" charset="0"/>
                <a:cs typeface="Arial" panose="020B0604020202020204" pitchFamily="34" charset="0"/>
              </a:rPr>
              <a:t>Short Term Memory</a:t>
            </a:r>
          </a:p>
        </p:txBody>
      </p:sp>
      <p:sp>
        <p:nvSpPr>
          <p:cNvPr id="34" name="TextBox 33"/>
          <p:cNvSpPr txBox="1"/>
          <p:nvPr/>
        </p:nvSpPr>
        <p:spPr>
          <a:xfrm>
            <a:off x="8115830" y="1464721"/>
            <a:ext cx="1428760" cy="1015663"/>
          </a:xfrm>
          <a:prstGeom prst="rect">
            <a:avLst/>
          </a:prstGeom>
          <a:solidFill>
            <a:schemeClr val="bg1">
              <a:lumMod val="95000"/>
            </a:schemeClr>
          </a:solidFill>
          <a:ln>
            <a:solidFill>
              <a:schemeClr val="tx1"/>
            </a:solidFill>
          </a:ln>
        </p:spPr>
        <p:txBody>
          <a:bodyPr wrap="square" rtlCol="0">
            <a:spAutoFit/>
          </a:bodyPr>
          <a:lstStyle/>
          <a:p>
            <a:pPr algn="ctr"/>
            <a:r>
              <a:rPr lang="en-AU" sz="2000" b="1" dirty="0">
                <a:latin typeface="Arial" panose="020B0604020202020204" pitchFamily="34" charset="0"/>
              </a:rPr>
              <a:t>Long Term Memory</a:t>
            </a:r>
          </a:p>
        </p:txBody>
      </p:sp>
      <p:sp>
        <p:nvSpPr>
          <p:cNvPr id="35" name="TextBox 34"/>
          <p:cNvSpPr txBox="1"/>
          <p:nvPr/>
        </p:nvSpPr>
        <p:spPr>
          <a:xfrm>
            <a:off x="6624021" y="1529303"/>
            <a:ext cx="1285884" cy="369332"/>
          </a:xfrm>
          <a:prstGeom prst="rect">
            <a:avLst/>
          </a:prstGeom>
          <a:noFill/>
          <a:ln>
            <a:noFill/>
          </a:ln>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Encoding</a:t>
            </a:r>
          </a:p>
        </p:txBody>
      </p:sp>
      <p:sp>
        <p:nvSpPr>
          <p:cNvPr id="36" name="TextBox 35"/>
          <p:cNvSpPr txBox="1"/>
          <p:nvPr/>
        </p:nvSpPr>
        <p:spPr>
          <a:xfrm>
            <a:off x="6710519" y="2318687"/>
            <a:ext cx="1285884" cy="369332"/>
          </a:xfrm>
          <a:prstGeom prst="rect">
            <a:avLst/>
          </a:prstGeom>
          <a:noFill/>
          <a:ln>
            <a:noFill/>
          </a:ln>
        </p:spPr>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Retrieval</a:t>
            </a:r>
          </a:p>
        </p:txBody>
      </p:sp>
      <p:sp>
        <p:nvSpPr>
          <p:cNvPr id="38" name="TextBox 37"/>
          <p:cNvSpPr txBox="1"/>
          <p:nvPr/>
        </p:nvSpPr>
        <p:spPr>
          <a:xfrm>
            <a:off x="205720" y="1372389"/>
            <a:ext cx="1285884" cy="1200329"/>
          </a:xfrm>
          <a:prstGeom prst="rect">
            <a:avLst/>
          </a:prstGeom>
          <a:noFill/>
          <a:ln>
            <a:noFill/>
          </a:ln>
        </p:spPr>
        <p:txBody>
          <a:bodyPr wrap="square" rtlCol="0">
            <a:spAutoFit/>
          </a:bodyPr>
          <a:lstStyle/>
          <a:p>
            <a:pPr algn="r">
              <a:lnSpc>
                <a:spcPct val="150000"/>
              </a:lnSpc>
            </a:pPr>
            <a:r>
              <a:rPr lang="en-AU" sz="1600" dirty="0">
                <a:latin typeface="Arial" panose="020B0604020202020204" pitchFamily="34" charset="0"/>
              </a:rPr>
              <a:t>Incoming sensory information</a:t>
            </a:r>
          </a:p>
        </p:txBody>
      </p:sp>
      <p:cxnSp>
        <p:nvCxnSpPr>
          <p:cNvPr id="39" name="Straight Arrow Connector 38"/>
          <p:cNvCxnSpPr/>
          <p:nvPr/>
        </p:nvCxnSpPr>
        <p:spPr>
          <a:xfrm>
            <a:off x="1616194" y="1642448"/>
            <a:ext cx="384245" cy="1428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596835" y="2020858"/>
            <a:ext cx="254404" cy="779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54908" y="2268385"/>
            <a:ext cx="384245" cy="19006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582122" y="955203"/>
            <a:ext cx="1039167" cy="369332"/>
          </a:xfrm>
          <a:prstGeom prst="rect">
            <a:avLst/>
          </a:prstGeom>
          <a:noFill/>
          <a:ln>
            <a:noFill/>
          </a:ln>
        </p:spPr>
        <p:txBody>
          <a:bodyPr wrap="square" rtlCol="0">
            <a:spAutoFit/>
          </a:bodyPr>
          <a:lstStyle/>
          <a:p>
            <a:pPr algn="ctr"/>
            <a:r>
              <a:rPr lang="en-AU" b="1" dirty="0">
                <a:latin typeface="Arial" panose="020B0604020202020204" pitchFamily="34" charset="0"/>
                <a:cs typeface="Arial" panose="020B0604020202020204" pitchFamily="34" charset="0"/>
              </a:rPr>
              <a:t>Storage</a:t>
            </a:r>
          </a:p>
        </p:txBody>
      </p:sp>
      <p:sp>
        <p:nvSpPr>
          <p:cNvPr id="12" name="Rectangle 2"/>
          <p:cNvSpPr>
            <a:spLocks noChangeArrowheads="1"/>
          </p:cNvSpPr>
          <p:nvPr/>
        </p:nvSpPr>
        <p:spPr bwMode="auto">
          <a:xfrm>
            <a:off x="1005682" y="3228142"/>
            <a:ext cx="2663606" cy="149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Sensory </a:t>
            </a:r>
            <a:r>
              <a:rPr kumimoji="0" lang="en-US" altLang="en-US" sz="1800" b="0" i="0" u="none" strike="noStrike" cap="none" normalizeH="0" baseline="0" dirty="0">
                <a:ln>
                  <a:noFill/>
                </a:ln>
                <a:solidFill>
                  <a:schemeClr val="tx1"/>
                </a:solidFill>
                <a:effectLst/>
                <a:latin typeface="Arial" charset="0"/>
              </a:rPr>
              <a:t>registers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Visual Auditory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Touch</a:t>
            </a:r>
            <a:r>
              <a:rPr kumimoji="0" lang="en-US" altLang="en-US" sz="1800" b="0" i="0" u="none" strike="noStrike" cap="none" normalizeH="0" baseline="0" dirty="0">
                <a:ln>
                  <a:noFill/>
                </a:ln>
                <a:solidFill>
                  <a:schemeClr val="tx1"/>
                </a:solidFill>
                <a:effectLst/>
                <a:latin typeface="Arial" charset="0"/>
              </a:rPr>
              <a:t>, taste and smell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18" name="Rectangle 4"/>
          <p:cNvSpPr>
            <a:spLocks noChangeArrowheads="1"/>
          </p:cNvSpPr>
          <p:nvPr/>
        </p:nvSpPr>
        <p:spPr bwMode="auto">
          <a:xfrm>
            <a:off x="4312230" y="3638705"/>
            <a:ext cx="30664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Temporary</a:t>
            </a:r>
            <a:r>
              <a:rPr kumimoji="0" lang="en-US" altLang="en-US" sz="1800" b="0" i="0" u="none" strike="noStrike" cap="none" normalizeH="0" dirty="0" smtClean="0">
                <a:ln>
                  <a:noFill/>
                </a:ln>
                <a:solidFill>
                  <a:schemeClr val="tx1"/>
                </a:solidFill>
                <a:effectLst/>
                <a:latin typeface="Arial" charset="0"/>
              </a:rPr>
              <a:t> Working Memory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Control </a:t>
            </a:r>
            <a:r>
              <a:rPr kumimoji="0" lang="en-US" altLang="en-US" sz="1800" b="0" i="0" u="none" strike="noStrike" cap="none" normalizeH="0" baseline="0" dirty="0">
                <a:ln>
                  <a:noFill/>
                </a:ln>
                <a:solidFill>
                  <a:schemeClr val="tx1"/>
                </a:solidFill>
                <a:effectLst/>
                <a:latin typeface="Arial" charset="0"/>
              </a:rPr>
              <a:t>processes: Rehearsal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Retrieval strategies </a:t>
            </a:r>
          </a:p>
        </p:txBody>
      </p:sp>
      <p:sp>
        <p:nvSpPr>
          <p:cNvPr id="20" name="TextBox 19"/>
          <p:cNvSpPr txBox="1"/>
          <p:nvPr/>
        </p:nvSpPr>
        <p:spPr>
          <a:xfrm>
            <a:off x="8115830" y="3478708"/>
            <a:ext cx="2451100" cy="923330"/>
          </a:xfrm>
          <a:prstGeom prst="rect">
            <a:avLst/>
          </a:prstGeom>
          <a:noFill/>
        </p:spPr>
        <p:txBody>
          <a:bodyPr wrap="square" rtlCol="0">
            <a:spAutoFit/>
          </a:bodyPr>
          <a:lstStyle/>
          <a:p>
            <a:pPr lvl="0" eaLnBrk="0" fontAlgn="base" hangingPunct="0">
              <a:spcBef>
                <a:spcPct val="0"/>
              </a:spcBef>
              <a:spcAft>
                <a:spcPct val="0"/>
              </a:spcAft>
            </a:pPr>
            <a:r>
              <a:rPr lang="en-US" altLang="en-US" dirty="0">
                <a:latin typeface="Arial" charset="0"/>
              </a:rPr>
              <a:t>Long-term memory </a:t>
            </a:r>
          </a:p>
          <a:p>
            <a:pPr lvl="0" eaLnBrk="0" fontAlgn="base" hangingPunct="0">
              <a:spcBef>
                <a:spcPct val="0"/>
              </a:spcBef>
              <a:spcAft>
                <a:spcPct val="0"/>
              </a:spcAft>
            </a:pPr>
            <a:r>
              <a:rPr lang="en-US" altLang="en-US" dirty="0">
                <a:latin typeface="Arial" charset="0"/>
              </a:rPr>
              <a:t>Permanent memory store </a:t>
            </a:r>
          </a:p>
        </p:txBody>
      </p:sp>
      <p:sp>
        <p:nvSpPr>
          <p:cNvPr id="21" name="TextBox 20"/>
          <p:cNvSpPr txBox="1"/>
          <p:nvPr/>
        </p:nvSpPr>
        <p:spPr>
          <a:xfrm>
            <a:off x="205720" y="4589666"/>
            <a:ext cx="11986280" cy="2031325"/>
          </a:xfrm>
          <a:prstGeom prst="rect">
            <a:avLst/>
          </a:prstGeom>
          <a:noFill/>
        </p:spPr>
        <p:txBody>
          <a:bodyPr wrap="square" rtlCol="0">
            <a:spAutoFit/>
          </a:bodyPr>
          <a:lstStyle/>
          <a:p>
            <a:endParaRPr lang="en-US" dirty="0" smtClean="0"/>
          </a:p>
          <a:p>
            <a:r>
              <a:rPr lang="en-US" dirty="0" smtClean="0"/>
              <a:t>The </a:t>
            </a:r>
            <a:r>
              <a:rPr lang="en-US" dirty="0"/>
              <a:t>model describes memory as a ow of information with inputs, processes and outputs. Environmental input, or information from our surroundings, enters through our sensory memory, also called our sensory register. The short-term memory then processes and stores this input. In our short-term memory information is rehearsed and can then be stored more permanently in our long-term memory to retrieve later on. </a:t>
            </a:r>
          </a:p>
          <a:p>
            <a:r>
              <a:rPr lang="en-US" dirty="0"/>
              <a:t>The short term-memory retrieves information from the long-term memory to output information such </a:t>
            </a:r>
            <a:endParaRPr lang="en-US" dirty="0" smtClean="0"/>
          </a:p>
          <a:p>
            <a:r>
              <a:rPr lang="en-US" dirty="0" smtClean="0"/>
              <a:t>as </a:t>
            </a:r>
            <a:r>
              <a:rPr lang="en-US" dirty="0"/>
              <a:t>when we reminisce with friends, remember formulas for an exam or recall someone’s name. </a:t>
            </a:r>
          </a:p>
        </p:txBody>
      </p:sp>
      <p:sp>
        <p:nvSpPr>
          <p:cNvPr id="22" name="Down Arrow 21"/>
          <p:cNvSpPr/>
          <p:nvPr/>
        </p:nvSpPr>
        <p:spPr>
          <a:xfrm>
            <a:off x="5245100" y="2564516"/>
            <a:ext cx="965200" cy="1084882"/>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358540" y="2555237"/>
            <a:ext cx="1486759" cy="984885"/>
          </a:xfrm>
          <a:prstGeom prst="rect">
            <a:avLst/>
          </a:prstGeom>
          <a:noFill/>
        </p:spPr>
        <p:txBody>
          <a:bodyPr wrap="square" rtlCol="0">
            <a:spAutoFit/>
          </a:bodyPr>
          <a:lstStyle/>
          <a:p>
            <a:endParaRPr lang="en-US" dirty="0" smtClean="0"/>
          </a:p>
          <a:p>
            <a:r>
              <a:rPr lang="en-US" sz="2000" b="1" dirty="0" smtClean="0">
                <a:solidFill>
                  <a:srgbClr val="FF0000"/>
                </a:solidFill>
              </a:rPr>
              <a:t>Response            Output</a:t>
            </a:r>
            <a:endParaRPr lang="en-US" sz="2000" b="1" dirty="0">
              <a:solidFill>
                <a:srgbClr val="FF0000"/>
              </a:solidFill>
            </a:endParaRPr>
          </a:p>
        </p:txBody>
      </p:sp>
    </p:spTree>
    <p:extLst>
      <p:ext uri="{BB962C8B-B14F-4D97-AF65-F5344CB8AC3E}">
        <p14:creationId xmlns:p14="http://schemas.microsoft.com/office/powerpoint/2010/main" val="394553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1" y="176213"/>
            <a:ext cx="11231032" cy="776287"/>
          </a:xfrm>
        </p:spPr>
        <p:txBody>
          <a:bodyPr/>
          <a:lstStyle/>
          <a:p>
            <a:r>
              <a:rPr lang="en-US" b="1" dirty="0" smtClean="0"/>
              <a:t>Sensory Memory</a:t>
            </a:r>
            <a:endParaRPr lang="en-US" b="1" dirty="0"/>
          </a:p>
        </p:txBody>
      </p:sp>
      <p:sp>
        <p:nvSpPr>
          <p:cNvPr id="3" name="Content Placeholder 2"/>
          <p:cNvSpPr>
            <a:spLocks noGrp="1"/>
          </p:cNvSpPr>
          <p:nvPr>
            <p:ph idx="1"/>
          </p:nvPr>
        </p:nvSpPr>
        <p:spPr>
          <a:xfrm>
            <a:off x="292101" y="952499"/>
            <a:ext cx="11569699" cy="6039971"/>
          </a:xfrm>
        </p:spPr>
        <p:txBody>
          <a:bodyPr/>
          <a:lstStyle/>
          <a:p>
            <a:r>
              <a:rPr lang="en-US" dirty="0"/>
              <a:t>Sensory memory relates to memory within our sense organs. It is where information in our environment is received by our senses. If the information is unique, </a:t>
            </a:r>
            <a:r>
              <a:rPr lang="en-US" dirty="0" smtClean="0"/>
              <a:t>different</a:t>
            </a:r>
            <a:r>
              <a:rPr lang="en-US" dirty="0"/>
              <a:t>, interesting, relevant or in some other way attracts our attention, then it is transferred to short-term memory. Sensory memory is </a:t>
            </a:r>
            <a:r>
              <a:rPr lang="en-US" dirty="0" smtClean="0"/>
              <a:t>different </a:t>
            </a:r>
            <a:r>
              <a:rPr lang="en-US" dirty="0"/>
              <a:t>to short- term and long-term memory because it has an unlimited capacity but only a very brief duration. </a:t>
            </a:r>
            <a:endParaRPr lang="en-US" dirty="0" smtClean="0"/>
          </a:p>
          <a:p>
            <a:r>
              <a:rPr lang="en-US" dirty="0"/>
              <a:t>We have a sensory store for each of the </a:t>
            </a:r>
            <a:r>
              <a:rPr lang="en-US" dirty="0" smtClean="0"/>
              <a:t>five </a:t>
            </a:r>
            <a:r>
              <a:rPr lang="en-US" dirty="0"/>
              <a:t>senses. Each sensory store is able to hold information for anything between a fraction of a second to several seconds (it varies from one sense to another). The information held in sensory memory has not yet entered our awareness and, if we don’t pay attention to it, it never will! </a:t>
            </a:r>
            <a:endParaRPr lang="en-US" dirty="0" smtClean="0"/>
          </a:p>
          <a:p>
            <a:r>
              <a:rPr lang="en-US" dirty="0" smtClean="0"/>
              <a:t>The </a:t>
            </a:r>
            <a:r>
              <a:rPr lang="en-US" dirty="0"/>
              <a:t>information in sensory memory is not processed. We say that the energy is brie y stored in its raw form before the traces fade or decay. </a:t>
            </a:r>
          </a:p>
          <a:p>
            <a:endParaRPr lang="en-US" dirty="0"/>
          </a:p>
          <a:p>
            <a:endParaRPr lang="en-US" dirty="0"/>
          </a:p>
        </p:txBody>
      </p:sp>
    </p:spTree>
    <p:extLst>
      <p:ext uri="{BB962C8B-B14F-4D97-AF65-F5344CB8AC3E}">
        <p14:creationId xmlns:p14="http://schemas.microsoft.com/office/powerpoint/2010/main" val="181665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214315"/>
            <a:ext cx="10801349" cy="700086"/>
          </a:xfrm>
        </p:spPr>
        <p:txBody>
          <a:bodyPr>
            <a:noAutofit/>
          </a:bodyPr>
          <a:lstStyle/>
          <a:p>
            <a:r>
              <a:rPr lang="en-US" b="1" dirty="0" smtClean="0"/>
              <a:t>Functions of Sensory memory</a:t>
            </a:r>
            <a:endParaRPr lang="en-US" b="1" dirty="0"/>
          </a:p>
        </p:txBody>
      </p:sp>
      <p:sp>
        <p:nvSpPr>
          <p:cNvPr id="3" name="Content Placeholder 2"/>
          <p:cNvSpPr>
            <a:spLocks noGrp="1"/>
          </p:cNvSpPr>
          <p:nvPr>
            <p:ph idx="1"/>
          </p:nvPr>
        </p:nvSpPr>
        <p:spPr>
          <a:xfrm>
            <a:off x="203201" y="914401"/>
            <a:ext cx="10957984" cy="5224094"/>
          </a:xfrm>
        </p:spPr>
        <p:txBody>
          <a:bodyPr/>
          <a:lstStyle/>
          <a:p>
            <a:r>
              <a:rPr lang="en-US" dirty="0"/>
              <a:t>Sensory memory prevents us from being overwhelmed by the huge amounts of incoming sensory information. Its duration is very brief, but long enough for our brain to determine whether it is important enough to be transferred to our short-term memory. Our senses are bombarded with information every second of our normal waking consciousness. It is impossible for us to pay attention to all of this information, so our sensory registers act like </a:t>
            </a:r>
            <a:r>
              <a:rPr lang="en-US" dirty="0" smtClean="0"/>
              <a:t>filters </a:t>
            </a:r>
            <a:r>
              <a:rPr lang="en-US" dirty="0"/>
              <a:t>for what is relevant to what we are doing or thinking at any given moment. The brief duration (rapid decay) of sensory memory</a:t>
            </a:r>
            <a:br>
              <a:rPr lang="en-US" dirty="0"/>
            </a:br>
            <a:r>
              <a:rPr lang="en-US" dirty="0"/>
              <a:t>is necessary. Otherwise, we would be unable to process new incoming information. The rapid decay also allows us to perceive our world as smooth and ongoing, and to hear sounds just long enough to understand whole words and sentences. </a:t>
            </a:r>
          </a:p>
          <a:p>
            <a:endParaRPr lang="en-US" dirty="0"/>
          </a:p>
        </p:txBody>
      </p:sp>
    </p:spTree>
    <p:extLst>
      <p:ext uri="{BB962C8B-B14F-4D97-AF65-F5344CB8AC3E}">
        <p14:creationId xmlns:p14="http://schemas.microsoft.com/office/powerpoint/2010/main" val="21893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2" y="239713"/>
            <a:ext cx="10801349" cy="839787"/>
          </a:xfrm>
        </p:spPr>
        <p:txBody>
          <a:bodyPr/>
          <a:lstStyle/>
          <a:p>
            <a:r>
              <a:rPr lang="en-US" b="1" dirty="0" smtClean="0"/>
              <a:t>Types of Sensory Memory</a:t>
            </a:r>
            <a:endParaRPr lang="en-US"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8349"/>
            <a:ext cx="8080376" cy="3644899"/>
          </a:xfrm>
        </p:spPr>
      </p:pic>
      <p:sp>
        <p:nvSpPr>
          <p:cNvPr id="8" name="TextBox 7"/>
          <p:cNvSpPr txBox="1"/>
          <p:nvPr/>
        </p:nvSpPr>
        <p:spPr>
          <a:xfrm>
            <a:off x="7823200" y="239713"/>
            <a:ext cx="4241800" cy="3416320"/>
          </a:xfrm>
          <a:prstGeom prst="rect">
            <a:avLst/>
          </a:prstGeom>
          <a:noFill/>
        </p:spPr>
        <p:txBody>
          <a:bodyPr wrap="square" rtlCol="0">
            <a:spAutoFit/>
          </a:bodyPr>
          <a:lstStyle/>
          <a:p>
            <a:r>
              <a:rPr lang="en-US" b="1" dirty="0"/>
              <a:t>Iconic memory </a:t>
            </a:r>
            <a:r>
              <a:rPr lang="en-US" dirty="0"/>
              <a:t>refers to our visual sensory memory. </a:t>
            </a:r>
            <a:r>
              <a:rPr lang="en-US" i="1" dirty="0"/>
              <a:t>Icon </a:t>
            </a:r>
            <a:r>
              <a:rPr lang="en-US" dirty="0"/>
              <a:t>is from the Greek word meaning ‘image’. </a:t>
            </a:r>
            <a:endParaRPr lang="en-US" dirty="0" smtClean="0"/>
          </a:p>
          <a:p>
            <a:r>
              <a:rPr lang="en-US" dirty="0"/>
              <a:t>Iconic memory lasts for about 0.3 seconds. This explains why we can see moving pictures from a series of still shots projected onto a movie screen. We are still storing the image of one still shot when it is replaced by the next frame, so the illusion of movement is created. This is why movies run at 64 frames per second </a:t>
            </a:r>
          </a:p>
          <a:p>
            <a:endParaRPr lang="en-US" dirty="0"/>
          </a:p>
        </p:txBody>
      </p:sp>
      <p:sp>
        <p:nvSpPr>
          <p:cNvPr id="10" name="TextBox 9"/>
          <p:cNvSpPr txBox="1"/>
          <p:nvPr/>
        </p:nvSpPr>
        <p:spPr>
          <a:xfrm>
            <a:off x="292100" y="4800600"/>
            <a:ext cx="11899900" cy="2031325"/>
          </a:xfrm>
          <a:prstGeom prst="rect">
            <a:avLst/>
          </a:prstGeom>
          <a:noFill/>
        </p:spPr>
        <p:txBody>
          <a:bodyPr wrap="square" rtlCol="0">
            <a:spAutoFit/>
          </a:bodyPr>
          <a:lstStyle/>
          <a:p>
            <a:r>
              <a:rPr lang="en-US" b="1" dirty="0"/>
              <a:t>Echoic memory</a:t>
            </a:r>
            <a:r>
              <a:rPr lang="en-US" dirty="0"/>
              <a:t> refers </a:t>
            </a:r>
            <a:r>
              <a:rPr lang="en-US" dirty="0" smtClean="0"/>
              <a:t>to our </a:t>
            </a:r>
            <a:r>
              <a:rPr lang="en-US" dirty="0"/>
              <a:t>auditory (sound) sensory </a:t>
            </a:r>
            <a:r>
              <a:rPr lang="en-US" dirty="0" smtClean="0"/>
              <a:t>memory. </a:t>
            </a:r>
          </a:p>
          <a:p>
            <a:r>
              <a:rPr lang="en-US" dirty="0" smtClean="0"/>
              <a:t>Echoic </a:t>
            </a:r>
            <a:r>
              <a:rPr lang="en-US" dirty="0"/>
              <a:t>memories are </a:t>
            </a:r>
            <a:r>
              <a:rPr lang="en-US" dirty="0" smtClean="0"/>
              <a:t>stored </a:t>
            </a:r>
            <a:r>
              <a:rPr lang="en-US" dirty="0"/>
              <a:t>in our </a:t>
            </a:r>
            <a:r>
              <a:rPr lang="en-US" dirty="0" smtClean="0"/>
              <a:t>sensory memory </a:t>
            </a:r>
            <a:r>
              <a:rPr lang="en-US" dirty="0"/>
              <a:t>for a slightly longer period than iconic </a:t>
            </a:r>
            <a:r>
              <a:rPr lang="en-US" dirty="0" smtClean="0"/>
              <a:t>memories: about </a:t>
            </a:r>
            <a:r>
              <a:rPr lang="en-US" dirty="0"/>
              <a:t>3–4 seconds. This is necessary because we </a:t>
            </a:r>
            <a:r>
              <a:rPr lang="en-US" dirty="0" smtClean="0"/>
              <a:t>need to </a:t>
            </a:r>
            <a:r>
              <a:rPr lang="en-US" dirty="0"/>
              <a:t>register information in its entirety before we can make it meaningful; hence the delayed reaction. We may appear not to hear a question, but as we focus, we </a:t>
            </a:r>
            <a:r>
              <a:rPr lang="en-US" dirty="0" smtClean="0"/>
              <a:t>realize </a:t>
            </a:r>
            <a:r>
              <a:rPr lang="en-US" dirty="0"/>
              <a:t>we can actually make sense of what was said and are able to give an answer – often interrupting the speaker who is in the process of repeating the question! This occurs because the sound is ‘held’ long enough in echoic memory. </a:t>
            </a:r>
            <a:endParaRPr lang="en-US" dirty="0" smtClean="0"/>
          </a:p>
          <a:p>
            <a:r>
              <a:rPr lang="en-US" dirty="0" smtClean="0"/>
              <a:t>If </a:t>
            </a:r>
            <a:r>
              <a:rPr lang="en-US" dirty="0"/>
              <a:t>we then consciously attempt to remember the question, the information is moved to short term memory. If not, it is </a:t>
            </a:r>
            <a:r>
              <a:rPr lang="en-US" dirty="0" smtClean="0"/>
              <a:t>lost.</a:t>
            </a:r>
            <a:endParaRPr lang="en-US" dirty="0"/>
          </a:p>
        </p:txBody>
      </p:sp>
    </p:spTree>
    <p:extLst>
      <p:ext uri="{BB962C8B-B14F-4D97-AF65-F5344CB8AC3E}">
        <p14:creationId xmlns:p14="http://schemas.microsoft.com/office/powerpoint/2010/main" val="181839134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2363</TotalTime>
  <Words>2441</Words>
  <Application>Microsoft Macintosh PowerPoint</Application>
  <PresentationFormat>Widescreen</PresentationFormat>
  <Paragraphs>202</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Gotham Condensed Bold</vt:lpstr>
      <vt:lpstr>Impact</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Sensory Memory</vt:lpstr>
      <vt:lpstr>Functions of Sensory memory</vt:lpstr>
      <vt:lpstr>Types of Sensory Memory</vt:lpstr>
      <vt:lpstr>Short Term Memory</vt:lpstr>
      <vt:lpstr>Duration and capacity of short-term memory</vt:lpstr>
      <vt:lpstr>Improving STM duration</vt:lpstr>
      <vt:lpstr>Maintenance Rehearsal</vt:lpstr>
      <vt:lpstr>Long Term Memory</vt:lpstr>
      <vt:lpstr>Duration and capacity of long-term memory  </vt:lpstr>
      <vt:lpstr>Different types of long-term memory  </vt:lpstr>
      <vt:lpstr>PowerPoint Presentation</vt:lpstr>
      <vt:lpstr>Explicit and Implicit memory</vt:lpstr>
      <vt:lpstr>Explicit</vt:lpstr>
      <vt:lpstr>Implicit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Caulfield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dc:title>
  <dc:creator>Charlotte Lennie</dc:creator>
  <cp:lastModifiedBy>Microsoft Office User</cp:lastModifiedBy>
  <cp:revision>132</cp:revision>
  <dcterms:created xsi:type="dcterms:W3CDTF">2016-06-02T03:12:03Z</dcterms:created>
  <dcterms:modified xsi:type="dcterms:W3CDTF">2017-05-21T05:10:04Z</dcterms:modified>
</cp:coreProperties>
</file>