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603"/>
  </p:normalViewPr>
  <p:slideViewPr>
    <p:cSldViewPr snapToGrid="0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-54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36576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286000" y="53975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10800000" flipH="1">
            <a:off x="6350" y="6351"/>
            <a:ext cx="9131300" cy="6837363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 rot="-5400000" flipH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 rot="10800000">
            <a:off x="6469063" y="9525"/>
            <a:ext cx="2673350" cy="1900238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Shape 31"/>
          <p:cNvCxnSpPr/>
          <p:nvPr/>
        </p:nvCxnSpPr>
        <p:spPr>
          <a:xfrm rot="10800000" flipH="1"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FF90B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619375" y="6481763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50263" y="809625"/>
            <a:ext cx="503237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33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Verdana"/>
              <a:buChar char="›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F90B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33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Verdana"/>
              <a:buChar char="›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F90B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90B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90B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Verdana"/>
              <a:buChar char="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90B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Verdana"/>
              <a:buChar char="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90B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18288" lvl="0" algn="r" rtl="0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2900"/>
              <a:buFont typeface="Century Gothic"/>
              <a:buNone/>
              <a:defRPr sz="29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14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90B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90B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099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140"/>
              <a:buFont typeface="Verdana"/>
              <a:buChar char="›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rgbClr val="FF90B2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Shape 8"/>
          <p:cNvCxnSpPr/>
          <p:nvPr/>
        </p:nvCxnSpPr>
        <p:spPr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4ugfCjqlZ4" TargetMode="External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3 Psychology</a:t>
            </a:r>
            <a:endParaRPr sz="44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571472" y="2214554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 of Study 2</a:t>
            </a:r>
            <a:endParaRPr/>
          </a:p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36576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Noto Sans Symbols"/>
              <a:buNone/>
            </a:pPr>
            <a:r>
              <a:rPr lang="en-AU"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</a:t>
            </a: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Shape 94" descr="C:\Users\hwood\AppData\Local\Microsoft\Windows\Temporary Internet Files\Content.IE5\1VOU00YJ\MPj0385315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643050"/>
            <a:ext cx="3204489" cy="448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Structural Features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390880"/>
            <a:ext cx="8229600" cy="18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/>
              <a:t>Permanent built-in features that do not vary between situations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/>
              <a:t>EG: </a:t>
            </a:r>
            <a:r>
              <a:rPr lang="en-AU" b="1"/>
              <a:t>function, storage capacity, duration</a:t>
            </a:r>
            <a:endParaRPr b="1"/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309654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Control Processes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80675" y="4263330"/>
            <a:ext cx="8229600" cy="18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/>
              <a:t>Selected and used by each individual and may vary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AU"/>
              <a:t>EG: </a:t>
            </a:r>
            <a:r>
              <a:rPr lang="en-AU" b="1"/>
              <a:t>attention, rehearsal, retrieval strategies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Atkinson-Shiffrin’s Multi-store Model of Memory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886" r="-3885"/>
          <a:stretch/>
        </p:blipFill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905000"/>
            <a:ext cx="8991601" cy="3219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Sensory Memory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00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stage of memory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Unlimited capacity (can fit as much in it as you like)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 short duration – rapid decay (between 0.3 – 4 seconds)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duration needs to be short so that the information slightly overlaps, so you see/hear the world in a smooth flow, rather than disjointed sounds/images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Iconic (visual) and Echoic (auditory)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Iconic Memory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3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 sensory memory (</a:t>
            </a:r>
            <a:r>
              <a:rPr lang="en-AU" sz="30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icon</a:t>
            </a: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picture)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Duration of about 0.3 seconds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 sensory information slightly overlaps, so that we see the world smoothly.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of iconic memory is when you write your name in the air with a sparkler, you can still see it for a bit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Bendy pencil/blurry hand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Echoic Memory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Auditory sensory memory (</a:t>
            </a:r>
            <a:r>
              <a:rPr lang="en-AU" sz="30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echo</a:t>
            </a: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sound)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Duration of about 3 – 4 seconds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hold these memories slightly longer than visual ones… why do you think that is?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5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Eidetic memory... </a:t>
            </a:r>
            <a:endParaRPr/>
          </a:p>
        </p:txBody>
      </p:sp>
      <p:pic>
        <p:nvPicPr>
          <p:cNvPr id="208" name="Shape 208" descr="Sheldon has an Eidetic memory." title="S3E04 05 Sheldon's Eidetic Mem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1818802"/>
            <a:ext cx="6343900" cy="47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Term Memory (STM)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51520" y="1340768"/>
            <a:ext cx="8640960" cy="511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where all active thinking takes place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might be new sensory information that you are working on, stuff you have retrieved from LTM, or a combination of both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a limited capacity of 7+or- 2 items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a limited duration of 12 – 30 seconds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is lost though decay (fading) or displacement (being pushed out by new)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2301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2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467544" y="404664"/>
            <a:ext cx="4104456" cy="2636912"/>
          </a:xfrm>
          <a:prstGeom prst="wedgeRoundRectCallout">
            <a:avLst>
              <a:gd name="adj1" fmla="val 49572"/>
              <a:gd name="adj2" fmla="val 8145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BA2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Besides whenever I learn something new it pushes something old out of my brain…..Remember when I took that home wine making course and I forgot how to drive.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Displacement in STM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16832"/>
            <a:ext cx="9144000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without memory...?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Shape 100" descr="C:\Users\hwood\AppData\Local\Microsoft\Windows\Temporary Internet Files\Content.IE5\GX4AZK7W\MPj04227060000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3504" y="1643050"/>
            <a:ext cx="3857652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28625" y="1500188"/>
            <a:ext cx="4929188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your life be like without a memory?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somewhere to store everything you know about... well, everything!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 test...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4352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Memorise these numbers... 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20 seconds</a:t>
            </a:r>
            <a:endParaRPr/>
          </a:p>
          <a:p>
            <a:pPr marL="65086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2301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⦿"/>
            </a:pPr>
            <a:r>
              <a:rPr lang="en-AU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1....982....18....91....177....420....0....1</a:t>
            </a: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write them down...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95536" y="1916832"/>
            <a:ext cx="8424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are the numbers again..</a:t>
            </a:r>
            <a:endParaRPr/>
          </a:p>
          <a:p>
            <a:pPr marL="447675" marR="0" lvl="0" indent="-2301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⦿"/>
            </a:pPr>
            <a:r>
              <a:rPr lang="en-AU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1....982....18....91....177....420....0....1</a:t>
            </a:r>
            <a:endParaRPr/>
          </a:p>
          <a:p>
            <a:pPr marL="447675" marR="0" lvl="0" indent="-199708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⦿"/>
            </a:pPr>
            <a:r>
              <a:rPr lang="en-AU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that easy or difficult? Explain why...</a:t>
            </a:r>
            <a:endParaRPr/>
          </a:p>
          <a:p>
            <a:pPr marL="65086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2301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it a different way...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4352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⦿"/>
            </a:pPr>
            <a:r>
              <a:rPr lang="en-AU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1....982....18....91....177....420....0....1</a:t>
            </a:r>
            <a:endParaRPr/>
          </a:p>
          <a:p>
            <a:pPr marL="447675" marR="0" lvl="0" indent="-199708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⦿"/>
            </a:pPr>
            <a:r>
              <a:rPr lang="en-AU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if I arranged them like this...</a:t>
            </a:r>
            <a:endParaRPr/>
          </a:p>
          <a:p>
            <a:pPr marL="447675" marR="0" lvl="0" indent="-220028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⦿"/>
            </a:pPr>
            <a:r>
              <a:rPr lang="en-AU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1982......1891......1774......2001</a:t>
            </a:r>
            <a:endParaRPr/>
          </a:p>
          <a:p>
            <a:pPr marL="65086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Improving STM capacity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640960" cy="525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1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Chunking: </a:t>
            </a: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grouping or packing of bits of information into larger bits or units that can be remembered as single units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Chunking expands short term memory. Chunks can be numbers, images, words, abbreviations etc. 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Eg. Of chunking telephone numbers. </a:t>
            </a:r>
            <a:endParaRPr/>
          </a:p>
          <a:p>
            <a:pPr marL="65086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0417 872 009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Capacity of STM is still 7, but now its 7 bits or chunks of information</a:t>
            </a:r>
            <a:endParaRPr sz="3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2301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Improving STM duration...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51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en-AU" sz="2000" b="1" i="0" u="none" strike="noStrike" cap="none">
                <a:solidFill>
                  <a:srgbClr val="680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Rehearsal: </a:t>
            </a:r>
            <a:r>
              <a:rPr lang="en-A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process of doing something so that information can be retained in memory and then retrieved when required, can be verbal, vocal, non-verbal, sub-vocal, mental imagery etc.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en-AU" sz="2000" b="1" i="0" u="none" strike="noStrike" cap="none">
                <a:solidFill>
                  <a:srgbClr val="680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Maintenance rehearsal: </a:t>
            </a:r>
            <a:r>
              <a:rPr lang="en-A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Involves simple, rote repetition of information being remembered can be retained. Going over and over it!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en-A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Needs to be attended to consciously – not just meaningless repetition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en-AU" sz="2000" b="1" i="0" u="none" strike="noStrike" cap="none">
                <a:solidFill>
                  <a:srgbClr val="680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Elaborative rehearsal: </a:t>
            </a:r>
            <a:r>
              <a:rPr lang="en-A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Involves the process of linking new information in a meaningful way with information already stored in long term memory. More active and more effective, ensures that information is encoded well.</a:t>
            </a:r>
            <a:endParaRPr/>
          </a:p>
          <a:p>
            <a:pPr marL="447675" marR="0" lvl="0" indent="-38258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en-AU" sz="2000" b="1" i="0" u="none" strike="noStrike" cap="none">
                <a:solidFill>
                  <a:srgbClr val="6800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reference effect: </a:t>
            </a:r>
            <a:r>
              <a:rPr lang="en-A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Involves making new information personal and meaningful to you (also known as SALIENCE)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2301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Term Memory (LTM)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79512" y="1882808"/>
            <a:ext cx="871296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 like the hard drive on your computer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 is stored in a different way in LTM... It is stored according to </a:t>
            </a:r>
            <a:r>
              <a:rPr lang="en-AU" sz="30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meaning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a virtually unlimited capacity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Potentially permanent (unlimited duration)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Usually forgetting occurs (unable to retrieve from LTM) because we don’t use the correct cues to access it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Divisions of LTM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5154"/>
            <a:ext cx="9144000" cy="354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388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Explicit Memory</a:t>
            </a: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197008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rgbClr val="FFFFFF"/>
                </a:solidFill>
              </a:rPr>
              <a:t>•Memory that occurs when information can be consciously or intentionally retrieved or stated - declarative = I do declare...</a:t>
            </a:r>
            <a:endParaRPr sz="320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</a:rPr>
              <a:t>•Words, images or both</a:t>
            </a:r>
            <a:endParaRPr sz="3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</a:rPr>
              <a:t>•Also called ‘declarative memories’</a:t>
            </a:r>
            <a:endParaRPr sz="3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</a:rPr>
              <a:t>•Most common tests of explicit memory include recall &amp; recognition</a:t>
            </a:r>
            <a:endParaRPr sz="3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</a:rPr>
              <a:t>•Two subtypes: episodic and semantic.</a:t>
            </a:r>
            <a:endParaRPr sz="3200">
              <a:solidFill>
                <a:schemeClr val="dk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Explicit memory - episodic</a:t>
            </a: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of personally experienced events.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Time, place, feelings.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diary, said to be autobiographical.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you to connect past and present.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“episodes” of your life</a:t>
            </a: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without memory...?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Shape 107" descr="C:\Users\hwood\AppData\Local\Microsoft\Windows\Temporary Internet Files\Content.IE5\GX4AZK7W\MCj0441468000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1285875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C:\Users\hwood\AppData\Local\Microsoft\Windows\Temporary Internet Files\Content.IE5\GX4AZK7W\MPj04385700000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8" y="1787755"/>
            <a:ext cx="2811132" cy="419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C:\Users\hwood\AppData\Local\Microsoft\Windows\Temporary Internet Files\Content.IE5\GX4AZK7W\MPj04028480000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20" y="4286256"/>
            <a:ext cx="3238490" cy="24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000250" y="1571625"/>
            <a:ext cx="3643313" cy="267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wouldn’t be able to remember what happened 2 seconds ago, 30 minutes ago or 10 years ago!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-37306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Explicit memory - semantic</a:t>
            </a: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120808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Memory of facts and knowledge about the world.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 &amp; knowledge learned at school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facts &amp; general knowledge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 of 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of expertise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memories do not include time and place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EG: Knowing that Madrid the capital of Spain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8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Implicit memory </a:t>
            </a: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276099"/>
            <a:ext cx="8229600" cy="49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Memory that does not require conscious or intentional retrieval.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not be aware of remembering as it usually occurs effortlessly.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referred to as ‘non-declarative’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subtypes: procedural memory and classically-conditioned memory.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Implicit memory - procedural</a:t>
            </a:r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of motor skills and actions that have been learned previously.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Eg: how to brush your teeth or ride a bike.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or no conscious effort to retrieve.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difficult to put into words – you just ‘know’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Implicit memory - CC</a:t>
            </a: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involved in fear/anxiety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Eg: You are afraid to go to the dentist due to past experience which have caused anxiety, even though you may not be able to state this explicitly.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Taste aversion and one-trial learning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without memory...?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28625" y="1643063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something really simple like brushing your teeth or trying your shoelaces would be really difficult because you would have no memory of how to do them...</a:t>
            </a:r>
            <a:endParaRPr/>
          </a:p>
        </p:txBody>
      </p:sp>
      <p:pic>
        <p:nvPicPr>
          <p:cNvPr id="117" name="Shape 117" descr="C:\Users\hwood\AppData\Local\Microsoft\Windows\Temporary Internet Files\Content.IE5\1VOU00YJ\MPj0430685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3929066"/>
            <a:ext cx="4036633" cy="26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C:\Users\hwood\AppData\Local\Microsoft\Windows\Temporary Internet Files\Content.IE5\GX4AZK7W\MCj0428061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500" y="4000500"/>
            <a:ext cx="3292475" cy="235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 memory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a single organ, like heart or 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just in one part of the brain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 complex, integrated systems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just one memory, but heaps of memory systems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thing in common... Receive, process &amp; store information</a:t>
            </a:r>
            <a:endParaRPr/>
          </a:p>
        </p:txBody>
      </p:sp>
      <p:pic>
        <p:nvPicPr>
          <p:cNvPr id="125" name="Shape 125" descr="C:\Users\hwood\AppData\Local\Microsoft\Windows\Temporary Internet Files\Content.IE5\ROGEO80N\MMj02829960000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13" y="-285750"/>
            <a:ext cx="37528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 as a computer?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8229600" cy="502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 process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Receives , organises, stores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recovers information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compared to a 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– similar processing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not passively receive and store info... Makes decisions about what is important (saved) and what is ignored (not saved)</a:t>
            </a:r>
            <a:endParaRPr/>
          </a:p>
        </p:txBody>
      </p:sp>
      <p:pic>
        <p:nvPicPr>
          <p:cNvPr id="132" name="Shape 132" descr="C:\Users\hwood\AppData\Local\Microsoft\Windows\Temporary Internet Files\Content.IE5\SJS0U03B\MPj0433172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60" y="1428736"/>
            <a:ext cx="2835087" cy="284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 as a computer?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Stores info in a logical way – easy to retrieve later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</a:pPr>
            <a:r>
              <a:rPr lang="en-AU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deal with info in a similar way – 3 key processes... Encoding, storage and retrieval</a:t>
            </a:r>
            <a:endParaRPr/>
          </a:p>
          <a:p>
            <a:pPr marL="447675" marR="0" lvl="0" indent="-3825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Shape 139" descr="C:\Users\hwood\AppData\Local\Microsoft\Windows\Temporary Internet Files\Content.IE5\1VOU00YJ\MPj0433183000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4" y="4143380"/>
            <a:ext cx="2594871" cy="2449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Encoding, Storage &amp; Retrieval</a:t>
            </a:r>
            <a:endParaRPr sz="420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5" name="Shape 145"/>
          <p:cNvGrpSpPr/>
          <p:nvPr/>
        </p:nvGrpSpPr>
        <p:grpSpPr>
          <a:xfrm>
            <a:off x="2806" y="1770497"/>
            <a:ext cx="9138386" cy="4201810"/>
            <a:chOff x="2806" y="856097"/>
            <a:chExt cx="9138386" cy="4201810"/>
          </a:xfrm>
        </p:grpSpPr>
        <p:sp>
          <p:nvSpPr>
            <p:cNvPr id="146" name="Shape 146"/>
            <p:cNvSpPr/>
            <p:nvPr/>
          </p:nvSpPr>
          <p:spPr>
            <a:xfrm>
              <a:off x="2806" y="1666801"/>
              <a:ext cx="3020151" cy="26153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62992" y="1726987"/>
              <a:ext cx="2899779" cy="1934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1600"/>
                <a:buFont typeface="Arial"/>
                <a:buChar char="•"/>
              </a:pP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Changing the raw sensory information into a </a:t>
              </a:r>
              <a:r>
                <a:rPr lang="en-AU" sz="1600" b="0" i="1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code </a:t>
              </a: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that our brain can understand</a:t>
              </a:r>
              <a:endParaRPr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FF00FF"/>
                </a:buClr>
                <a:buSzPts val="1600"/>
                <a:buFont typeface="Arial"/>
                <a:buChar char="•"/>
              </a:pP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Whether we remember something or not usually depends on how well we encode</a:t>
              </a:r>
              <a:endParaRPr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650339" y="2244269"/>
              <a:ext cx="2813638" cy="2813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11" y="88693"/>
                  </a:moveTo>
                  <a:lnTo>
                    <a:pt x="11602" y="87397"/>
                  </a:lnTo>
                  <a:lnTo>
                    <a:pt x="11602" y="87397"/>
                  </a:lnTo>
                  <a:cubicBezTo>
                    <a:pt x="21075" y="104133"/>
                    <a:pt x="38523" y="114787"/>
                    <a:pt x="57739" y="115569"/>
                  </a:cubicBezTo>
                  <a:cubicBezTo>
                    <a:pt x="76954" y="116351"/>
                    <a:pt x="95210" y="107149"/>
                    <a:pt x="106012" y="91238"/>
                  </a:cubicBezTo>
                  <a:lnTo>
                    <a:pt x="104492" y="90372"/>
                  </a:lnTo>
                  <a:lnTo>
                    <a:pt x="109466" y="88182"/>
                  </a:lnTo>
                  <a:lnTo>
                    <a:pt x="109826" y="93411"/>
                  </a:lnTo>
                  <a:lnTo>
                    <a:pt x="108306" y="92545"/>
                  </a:lnTo>
                  <a:cubicBezTo>
                    <a:pt x="97031" y="109280"/>
                    <a:pt x="77898" y="118987"/>
                    <a:pt x="57735" y="118202"/>
                  </a:cubicBezTo>
                  <a:cubicBezTo>
                    <a:pt x="37572" y="117418"/>
                    <a:pt x="19252" y="106253"/>
                    <a:pt x="9311" y="88693"/>
                  </a:cubicBezTo>
                  <a:close/>
                </a:path>
              </a:pathLst>
            </a:custGeom>
            <a:gradFill>
              <a:gsLst>
                <a:gs pos="0">
                  <a:srgbClr val="FFC4D7"/>
                </a:gs>
                <a:gs pos="46000">
                  <a:srgbClr val="FFA5C5"/>
                </a:gs>
                <a:gs pos="100000">
                  <a:srgbClr val="B85F7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82614" y="3509149"/>
              <a:ext cx="2016857" cy="80203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93B9"/>
                </a:gs>
                <a:gs pos="46000">
                  <a:srgbClr val="FF4794"/>
                </a:gs>
                <a:gs pos="100000">
                  <a:srgbClr val="CF005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906105" y="3532640"/>
              <a:ext cx="1969875" cy="755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50" tIns="39350" rIns="590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Encoding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3316744" y="1624863"/>
              <a:ext cx="2792619" cy="269387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3378738" y="2264116"/>
              <a:ext cx="2668631" cy="199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t" anchorCtr="0">
              <a:noAutofit/>
            </a:bodyPr>
            <a:lstStyle/>
            <a:p>
              <a:pPr marL="114300" marR="0" lvl="1" indent="-25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FF00FF"/>
                </a:buClr>
                <a:buSzPts val="1600"/>
                <a:buFont typeface="Arial"/>
                <a:buChar char="•"/>
              </a:pP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Retaining information in our brains so that we can use it at a later stage</a:t>
              </a:r>
              <a:endParaRPr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FF00FF"/>
                </a:buClr>
                <a:buSzPts val="1600"/>
                <a:buFont typeface="Arial"/>
                <a:buChar char="•"/>
              </a:pP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Stored in a logical, meaningful way</a:t>
              </a:r>
              <a:endParaRPr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4842412" y="856097"/>
              <a:ext cx="2921142" cy="29211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3" y="31192"/>
                  </a:moveTo>
                  <a:lnTo>
                    <a:pt x="9303" y="31192"/>
                  </a:lnTo>
                  <a:cubicBezTo>
                    <a:pt x="19297" y="13604"/>
                    <a:pt x="37694" y="2452"/>
                    <a:pt x="57911" y="1727"/>
                  </a:cubicBezTo>
                  <a:cubicBezTo>
                    <a:pt x="78128" y="1002"/>
                    <a:pt x="97276" y="10808"/>
                    <a:pt x="108504" y="27636"/>
                  </a:cubicBezTo>
                  <a:lnTo>
                    <a:pt x="109971" y="26803"/>
                  </a:lnTo>
                  <a:lnTo>
                    <a:pt x="109610" y="31844"/>
                  </a:lnTo>
                  <a:lnTo>
                    <a:pt x="104828" y="29722"/>
                  </a:lnTo>
                  <a:lnTo>
                    <a:pt x="106294" y="28890"/>
                  </a:lnTo>
                  <a:lnTo>
                    <a:pt x="106294" y="28890"/>
                  </a:lnTo>
                  <a:cubicBezTo>
                    <a:pt x="95519" y="12856"/>
                    <a:pt x="77214" y="3539"/>
                    <a:pt x="57910" y="4263"/>
                  </a:cubicBezTo>
                  <a:cubicBezTo>
                    <a:pt x="38605" y="4987"/>
                    <a:pt x="21050" y="15649"/>
                    <a:pt x="11506" y="32444"/>
                  </a:cubicBezTo>
                  <a:close/>
                </a:path>
              </a:pathLst>
            </a:custGeom>
            <a:gradFill>
              <a:gsLst>
                <a:gs pos="0">
                  <a:srgbClr val="FFC4D7"/>
                </a:gs>
                <a:gs pos="46000">
                  <a:srgbClr val="FFA5C5"/>
                </a:gs>
                <a:gs pos="100000">
                  <a:srgbClr val="B85F7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082786" y="1628109"/>
              <a:ext cx="2016857" cy="81596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93B9"/>
                </a:gs>
                <a:gs pos="46000">
                  <a:srgbClr val="FF4794"/>
                </a:gs>
                <a:gs pos="100000">
                  <a:srgbClr val="CF005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4106685" y="1652008"/>
              <a:ext cx="1969059" cy="76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50" tIns="39350" rIns="590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403151" y="1591888"/>
              <a:ext cx="2702904" cy="275982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6466662" y="1655399"/>
              <a:ext cx="2575882" cy="2041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1600"/>
                <a:buFont typeface="Arial"/>
                <a:buChar char="•"/>
              </a:pP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Accessing stored information so that we can use it</a:t>
              </a:r>
              <a:endParaRPr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FF00FF"/>
                </a:buClr>
                <a:buSzPts val="1600"/>
                <a:buFont typeface="Arial"/>
                <a:buChar char="•"/>
              </a:pPr>
              <a:r>
                <a:rPr lang="en-AU" sz="1600" b="0" i="0" u="none" strike="noStrike" cap="none">
                  <a:solidFill>
                    <a:srgbClr val="FF00FF"/>
                  </a:solidFill>
                  <a:latin typeface="Arial"/>
                  <a:ea typeface="Arial"/>
                  <a:cs typeface="Arial"/>
                  <a:sym typeface="Arial"/>
                </a:rPr>
                <a:t>Relies on the right hints or cues to be able to access the right information</a:t>
              </a:r>
              <a:endParaRPr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7124335" y="3506492"/>
              <a:ext cx="2016857" cy="80203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93B9"/>
                </a:gs>
                <a:gs pos="46000">
                  <a:srgbClr val="FF4794"/>
                </a:gs>
                <a:gs pos="100000">
                  <a:srgbClr val="CF005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7147826" y="3529983"/>
              <a:ext cx="1969875" cy="755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50" tIns="39350" rIns="590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Retrieval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-484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Atkinson-Shiffrin’s Multi-store Model of Memory</a:t>
            </a:r>
            <a:endParaRPr sz="42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74900" y="1666525"/>
            <a:ext cx="86523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lvl="0" indent="-38258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Century Gothic"/>
              <a:buChar char="⦿"/>
            </a:pPr>
            <a:r>
              <a:rPr lang="en-AU" sz="3200">
                <a:solidFill>
                  <a:srgbClr val="FFFFFF"/>
                </a:solidFill>
              </a:rPr>
              <a:t>Describes human memory as consisting of three distinguishable kinds of memory.</a:t>
            </a:r>
            <a:endParaRPr sz="3200">
              <a:solidFill>
                <a:srgbClr val="FFFFFF"/>
              </a:solidFill>
            </a:endParaRPr>
          </a:p>
          <a:p>
            <a:pPr marL="447675" lvl="0" indent="-38258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Century Gothic"/>
              <a:buChar char="⦿"/>
            </a:pPr>
            <a:r>
              <a:rPr lang="en-AU" sz="3200">
                <a:solidFill>
                  <a:srgbClr val="FFFFFF"/>
                </a:solidFill>
              </a:rPr>
              <a:t>Each represents a stage through which information passes sequentially.</a:t>
            </a:r>
            <a:endParaRPr sz="2400">
              <a:solidFill>
                <a:srgbClr val="FFFFFF"/>
              </a:solidFill>
            </a:endParaRPr>
          </a:p>
          <a:p>
            <a:pPr marL="447675" marR="0" lvl="0" indent="-382588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en-AU" sz="2400" b="1" i="0" u="none" strike="noStrike" cap="none">
                <a:solidFill>
                  <a:srgbClr val="FF38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Sensory Memory </a:t>
            </a:r>
            <a:r>
              <a:rPr lang="en-A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entry point of information.  If you pay attention to sensory information, it then goes to…</a:t>
            </a:r>
            <a:endParaRPr/>
          </a:p>
          <a:p>
            <a:pPr marL="447675" marR="0" lvl="0" indent="-382588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en-AU" sz="2400" b="1" i="0" u="none" strike="noStrike" cap="none">
                <a:solidFill>
                  <a:srgbClr val="FF38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Term Memory (STM) </a:t>
            </a:r>
            <a:r>
              <a:rPr lang="en-A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which is your actively conscious memory.  Info is then transferred to…</a:t>
            </a:r>
            <a:endParaRPr/>
          </a:p>
          <a:p>
            <a:pPr marL="447675" marR="0" lvl="0" indent="-382588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en-AU" sz="2400" b="1" i="0" u="none" strike="noStrike" cap="none">
                <a:solidFill>
                  <a:srgbClr val="FF38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Term Memory (LTM) </a:t>
            </a:r>
            <a:r>
              <a:rPr lang="en-A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the relatively permanent memory store which is virtually limitless in capacity.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Macintosh PowerPoint</Application>
  <PresentationFormat>On-screen Show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Century Gothic</vt:lpstr>
      <vt:lpstr>Noto Sans Symbols</vt:lpstr>
      <vt:lpstr>Verdana</vt:lpstr>
      <vt:lpstr>Arial</vt:lpstr>
      <vt:lpstr>Calibri</vt:lpstr>
      <vt:lpstr>Verve</vt:lpstr>
      <vt:lpstr>Unit 3 Psychology</vt:lpstr>
      <vt:lpstr>Life without memory...?</vt:lpstr>
      <vt:lpstr>Life without memory...?</vt:lpstr>
      <vt:lpstr>Life without memory...?</vt:lpstr>
      <vt:lpstr>Human memory</vt:lpstr>
      <vt:lpstr>Memory as a computer?</vt:lpstr>
      <vt:lpstr>Memory as a computer?</vt:lpstr>
      <vt:lpstr>Encoding, Storage &amp; Retrieval</vt:lpstr>
      <vt:lpstr>Atkinson-Shiffrin’s Multi-store Model of Memory</vt:lpstr>
      <vt:lpstr>Structural Features</vt:lpstr>
      <vt:lpstr>Atkinson-Shiffrin’s Multi-store Model of Memory</vt:lpstr>
      <vt:lpstr>PowerPoint Presentation</vt:lpstr>
      <vt:lpstr>Sensory Memory</vt:lpstr>
      <vt:lpstr>Iconic Memory</vt:lpstr>
      <vt:lpstr>Echoic Memory</vt:lpstr>
      <vt:lpstr>Eidetic memory... </vt:lpstr>
      <vt:lpstr>Short Term Memory (STM)</vt:lpstr>
      <vt:lpstr>PowerPoint Presentation</vt:lpstr>
      <vt:lpstr>Displacement in STM</vt:lpstr>
      <vt:lpstr>Memory test...</vt:lpstr>
      <vt:lpstr>Now write them down...</vt:lpstr>
      <vt:lpstr>Look at it a different way...</vt:lpstr>
      <vt:lpstr>Improving STM capacity</vt:lpstr>
      <vt:lpstr>Improving STM duration...</vt:lpstr>
      <vt:lpstr>PowerPoint Presentation</vt:lpstr>
      <vt:lpstr>Long Term Memory (LTM)</vt:lpstr>
      <vt:lpstr>Divisions of LTM</vt:lpstr>
      <vt:lpstr>Explicit Memory</vt:lpstr>
      <vt:lpstr>Explicit memory - episodic</vt:lpstr>
      <vt:lpstr>Explicit memory - semantic</vt:lpstr>
      <vt:lpstr>Implicit memory </vt:lpstr>
      <vt:lpstr>Implicit memory - procedural</vt:lpstr>
      <vt:lpstr>Implicit memory - CC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Psychology</dc:title>
  <cp:lastModifiedBy>bird.nima.a@scsc.vic.edu.au</cp:lastModifiedBy>
  <cp:revision>1</cp:revision>
  <dcterms:modified xsi:type="dcterms:W3CDTF">2018-05-17T00:31:43Z</dcterms:modified>
</cp:coreProperties>
</file>