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307" r:id="rId2"/>
    <p:sldId id="312" r:id="rId3"/>
    <p:sldId id="348" r:id="rId4"/>
    <p:sldId id="259" r:id="rId5"/>
    <p:sldId id="299" r:id="rId6"/>
    <p:sldId id="324" r:id="rId7"/>
    <p:sldId id="349" r:id="rId8"/>
    <p:sldId id="326" r:id="rId9"/>
    <p:sldId id="350" r:id="rId10"/>
    <p:sldId id="351" r:id="rId11"/>
    <p:sldId id="352" r:id="rId12"/>
    <p:sldId id="353" r:id="rId13"/>
    <p:sldId id="328" r:id="rId14"/>
    <p:sldId id="354" r:id="rId15"/>
    <p:sldId id="355" r:id="rId16"/>
    <p:sldId id="364" r:id="rId17"/>
    <p:sldId id="356" r:id="rId18"/>
    <p:sldId id="357" r:id="rId19"/>
    <p:sldId id="358" r:id="rId20"/>
    <p:sldId id="359" r:id="rId21"/>
    <p:sldId id="365" r:id="rId22"/>
    <p:sldId id="330" r:id="rId23"/>
    <p:sldId id="331" r:id="rId24"/>
    <p:sldId id="361" r:id="rId25"/>
    <p:sldId id="362"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Liu"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E7860"/>
    <a:srgbClr val="F8A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92504" autoAdjust="0"/>
  </p:normalViewPr>
  <p:slideViewPr>
    <p:cSldViewPr snapToGrid="0" snapToObjects="1">
      <p:cViewPr>
        <p:scale>
          <a:sx n="118" d="100"/>
          <a:sy n="118" d="100"/>
        </p:scale>
        <p:origin x="400" y="-240"/>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9" d="100"/>
          <a:sy n="99" d="100"/>
        </p:scale>
        <p:origin x="3292" y="6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038392-EC76-40DE-9117-22A825DB4661}" type="datetimeFigureOut">
              <a:rPr lang="en-AU" smtClean="0"/>
              <a:t>27/08/2017</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BFBB45-5271-4F41-AD3D-75E8B3140C4C}" type="slidenum">
              <a:rPr lang="en-AU" smtClean="0"/>
              <a:t>‹#›</a:t>
            </a:fld>
            <a:endParaRPr lang="en-AU"/>
          </a:p>
        </p:txBody>
      </p:sp>
    </p:spTree>
    <p:extLst>
      <p:ext uri="{BB962C8B-B14F-4D97-AF65-F5344CB8AC3E}">
        <p14:creationId xmlns:p14="http://schemas.microsoft.com/office/powerpoint/2010/main" val="172217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6302178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AU" sz="2200" b="0" i="0" dirty="0">
                <a:effectLst/>
                <a:latin typeface="+mj-lt"/>
                <a:ea typeface="+mj-ea"/>
                <a:cs typeface="+mj-cs"/>
                <a:sym typeface="Helvetica Neue"/>
              </a:rPr>
              <a:t>https://</a:t>
            </a:r>
            <a:r>
              <a:rPr lang="en-AU" sz="2200" b="0" i="0" dirty="0" err="1">
                <a:effectLst/>
                <a:latin typeface="+mj-lt"/>
                <a:ea typeface="+mj-ea"/>
                <a:cs typeface="+mj-cs"/>
                <a:sym typeface="Helvetica Neue"/>
              </a:rPr>
              <a:t>commons.wikimedia.org</a:t>
            </a:r>
            <a:r>
              <a:rPr lang="en-AU" sz="2200" b="0" i="0" dirty="0">
                <a:effectLst/>
                <a:latin typeface="+mj-lt"/>
                <a:ea typeface="+mj-ea"/>
                <a:cs typeface="+mj-cs"/>
                <a:sym typeface="Helvetica Neue"/>
              </a:rPr>
              <a:t>/wiki/</a:t>
            </a:r>
            <a:r>
              <a:rPr lang="en-AU" sz="2200" b="0" i="0" dirty="0" err="1">
                <a:effectLst/>
                <a:latin typeface="+mj-lt"/>
                <a:ea typeface="+mj-ea"/>
                <a:cs typeface="+mj-cs"/>
                <a:sym typeface="Helvetica Neue"/>
              </a:rPr>
              <a:t>File:Musical_brainwave_performance_at_deconism_gallery.jpg</a:t>
            </a:r>
            <a:endParaRPr lang="en-AU" sz="2200" b="0" i="0" dirty="0">
              <a:effectLst/>
              <a:latin typeface="+mj-lt"/>
              <a:ea typeface="+mj-ea"/>
              <a:cs typeface="+mj-cs"/>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AU" sz="2200" b="0" i="0" dirty="0">
              <a:effectLst/>
              <a:latin typeface="+mj-lt"/>
              <a:ea typeface="+mj-ea"/>
              <a:cs typeface="+mj-cs"/>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dirty="0"/>
              <a:t/>
            </a:r>
            <a:br>
              <a:rPr lang="en-US" dirty="0"/>
            </a:br>
            <a:endParaRPr lang="en-US" dirty="0"/>
          </a:p>
        </p:txBody>
      </p:sp>
    </p:spTree>
    <p:extLst>
      <p:ext uri="{BB962C8B-B14F-4D97-AF65-F5344CB8AC3E}">
        <p14:creationId xmlns:p14="http://schemas.microsoft.com/office/powerpoint/2010/main" val="35075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98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Can we</a:t>
            </a:r>
            <a:r>
              <a:rPr lang="en-US" b="1" baseline="0" dirty="0"/>
              <a:t> please edit the definitions of these measurements: </a:t>
            </a:r>
          </a:p>
          <a:p>
            <a:pPr marL="0" marR="0" indent="0" defTabSz="457200" eaLnBrk="1" fontAlgn="auto" latinLnBrk="0" hangingPunct="1">
              <a:lnSpc>
                <a:spcPct val="117999"/>
              </a:lnSpc>
              <a:spcBef>
                <a:spcPts val="0"/>
              </a:spcBef>
              <a:spcAft>
                <a:spcPts val="0"/>
              </a:spcAft>
              <a:buClrTx/>
              <a:buSzTx/>
              <a:buFontTx/>
              <a:buNone/>
              <a:tabLst/>
              <a:defRPr/>
            </a:pPr>
            <a:r>
              <a:rPr lang="en-AU" dirty="0"/>
              <a:t>Electroencephalograph (EEG) – detects, amplifies and records electrical activity of the brain (in the form of brainwaves)</a:t>
            </a:r>
            <a:endParaRPr lang="en-US" baseline="0" dirty="0"/>
          </a:p>
          <a:p>
            <a:pPr marL="0" marR="0" indent="0" defTabSz="457200" eaLnBrk="1" fontAlgn="auto" latinLnBrk="0" hangingPunct="1">
              <a:lnSpc>
                <a:spcPct val="117999"/>
              </a:lnSpc>
              <a:spcBef>
                <a:spcPts val="0"/>
              </a:spcBef>
              <a:spcAft>
                <a:spcPts val="0"/>
              </a:spcAft>
              <a:buClrTx/>
              <a:buSzTx/>
              <a:buFontTx/>
              <a:buNone/>
              <a:tabLst/>
              <a:defRPr/>
            </a:pPr>
            <a:r>
              <a:rPr lang="en-AU" dirty="0"/>
              <a:t>Electro-</a:t>
            </a:r>
            <a:r>
              <a:rPr lang="en-AU" dirty="0" err="1"/>
              <a:t>oculargraph</a:t>
            </a:r>
            <a:r>
              <a:rPr lang="en-AU" dirty="0"/>
              <a:t> (EOG) – detects, amplifies and records  electrical activity of the muscles surrounding the eyes.</a:t>
            </a:r>
          </a:p>
          <a:p>
            <a:pPr marL="0" marR="0" indent="0" defTabSz="457200" eaLnBrk="1" fontAlgn="auto" latinLnBrk="0" hangingPunct="1">
              <a:lnSpc>
                <a:spcPct val="117999"/>
              </a:lnSpc>
              <a:spcBef>
                <a:spcPts val="0"/>
              </a:spcBef>
              <a:spcAft>
                <a:spcPts val="0"/>
              </a:spcAft>
              <a:buClrTx/>
              <a:buSzTx/>
              <a:buFontTx/>
              <a:buNone/>
              <a:tabLst/>
              <a:defRPr/>
            </a:pPr>
            <a:r>
              <a:rPr lang="en-AU" dirty="0" err="1"/>
              <a:t>Electromyograph</a:t>
            </a:r>
            <a:r>
              <a:rPr lang="en-AU" dirty="0"/>
              <a:t> (EMG) – detects, amplifies and records electrical activity of the muscles of the body.</a:t>
            </a:r>
          </a:p>
          <a:p>
            <a:pPr marL="0" marR="0" indent="0" defTabSz="457200" eaLnBrk="1" fontAlgn="auto" latinLnBrk="0" hangingPunct="1">
              <a:lnSpc>
                <a:spcPct val="117999"/>
              </a:lnSpc>
              <a:spcBef>
                <a:spcPts val="0"/>
              </a:spcBef>
              <a:spcAft>
                <a:spcPts val="0"/>
              </a:spcAft>
              <a:buClrTx/>
              <a:buSzTx/>
              <a:buFontTx/>
              <a:buNone/>
              <a:tabLst/>
              <a:defRPr/>
            </a:pPr>
            <a:endParaRPr lang="en-AU" dirty="0"/>
          </a:p>
          <a:p>
            <a:pPr marL="0" marR="0" indent="0" defTabSz="457200" eaLnBrk="1" fontAlgn="auto" latinLnBrk="0" hangingPunct="1">
              <a:lnSpc>
                <a:spcPct val="117999"/>
              </a:lnSpc>
              <a:spcBef>
                <a:spcPts val="0"/>
              </a:spcBef>
              <a:spcAft>
                <a:spcPts val="0"/>
              </a:spcAft>
              <a:buClrTx/>
              <a:buSzTx/>
              <a:buFontTx/>
              <a:buNone/>
              <a:tabLst/>
              <a:defRPr/>
            </a:pPr>
            <a:endParaRPr lang="en-AU" dirty="0"/>
          </a:p>
          <a:p>
            <a:endParaRPr lang="en-US" dirty="0"/>
          </a:p>
        </p:txBody>
      </p:sp>
    </p:spTree>
    <p:extLst>
      <p:ext uri="{BB962C8B-B14F-4D97-AF65-F5344CB8AC3E}">
        <p14:creationId xmlns:p14="http://schemas.microsoft.com/office/powerpoint/2010/main" val="82766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86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417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AU" dirty="0"/>
              <a:t>https://</a:t>
            </a:r>
            <a:r>
              <a:rPr lang="en-AU" dirty="0" err="1"/>
              <a:t>commons.wikimedia.org</a:t>
            </a:r>
            <a:r>
              <a:rPr lang="en-AU" dirty="0"/>
              <a:t>/wiki/File:U.S._Army_Sgt._1st_Class_Bobby_M._Scharton,_a_platoon_sergeant_with_the_17th_Fires_Brigade,_7th_Infantry_Division,_lies_down_during_a_sleep_study_at_Madigan_Army_Medical_Center,_Joint_Base_Lewis-McChord,_Wash_131122-A-BB790-286.jpg</a:t>
            </a:r>
          </a:p>
        </p:txBody>
      </p:sp>
      <p:sp>
        <p:nvSpPr>
          <p:cNvPr id="2560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6706CF-3919-234E-9B02-1B64B88799B8}" type="slidenum">
              <a:rPr lang="en-AU" altLang="en-US">
                <a:latin typeface="Whitney Book" pitchFamily="50" charset="0"/>
              </a:rPr>
              <a:pPr eaLnBrk="1" hangingPunct="1">
                <a:spcBef>
                  <a:spcPct val="0"/>
                </a:spcBef>
              </a:pPr>
              <a:t>22</a:t>
            </a:fld>
            <a:endParaRPr lang="en-AU" altLang="en-US" dirty="0">
              <a:latin typeface="Whitney Book" pitchFamily="50" charset="0"/>
            </a:endParaRPr>
          </a:p>
        </p:txBody>
      </p:sp>
    </p:spTree>
    <p:extLst>
      <p:ext uri="{BB962C8B-B14F-4D97-AF65-F5344CB8AC3E}">
        <p14:creationId xmlns:p14="http://schemas.microsoft.com/office/powerpoint/2010/main" val="94753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AU" dirty="0"/>
              <a:t>https://</a:t>
            </a:r>
            <a:r>
              <a:rPr lang="en-AU" dirty="0" err="1"/>
              <a:t>www.pexels.com</a:t>
            </a:r>
            <a:r>
              <a:rPr lang="en-AU" dirty="0"/>
              <a:t>/photo/gray-blister-pack-140123/</a:t>
            </a:r>
          </a:p>
          <a:p>
            <a:pPr eaLnBrk="1" fontAlgn="auto" hangingPunct="1">
              <a:spcBef>
                <a:spcPts val="0"/>
              </a:spcBef>
              <a:spcAft>
                <a:spcPts val="0"/>
              </a:spcAft>
              <a:defRPr/>
            </a:pPr>
            <a:endParaRPr lang="en-AU" dirty="0"/>
          </a:p>
        </p:txBody>
      </p:sp>
      <p:sp>
        <p:nvSpPr>
          <p:cNvPr id="2560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6706CF-3919-234E-9B02-1B64B88799B8}" type="slidenum">
              <a:rPr lang="en-AU" altLang="en-US">
                <a:latin typeface="Whitney Book" pitchFamily="50" charset="0"/>
              </a:rPr>
              <a:pPr eaLnBrk="1" hangingPunct="1">
                <a:spcBef>
                  <a:spcPct val="0"/>
                </a:spcBef>
              </a:pPr>
              <a:t>23</a:t>
            </a:fld>
            <a:endParaRPr lang="en-AU" altLang="en-US" dirty="0">
              <a:latin typeface="Whitney Book" pitchFamily="50" charset="0"/>
            </a:endParaRPr>
          </a:p>
        </p:txBody>
      </p:sp>
    </p:spTree>
    <p:extLst>
      <p:ext uri="{BB962C8B-B14F-4D97-AF65-F5344CB8AC3E}">
        <p14:creationId xmlns:p14="http://schemas.microsoft.com/office/powerpoint/2010/main" val="194237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2000" dirty="0" smtClean="0"/>
              <a:t>Caffeine </a:t>
            </a:r>
          </a:p>
          <a:p>
            <a:r>
              <a:rPr lang="en-US" sz="2000" dirty="0" smtClean="0"/>
              <a:t>When you have caffeine, your nervous system is quickly aroused and your brain’s beta-wave activity, and often gamma-wave activity, are increased, especially for those who are regular caffeine users. It is rapidly absorbed into the bloodstream and can still be traced some 24 hours after consumption. </a:t>
            </a:r>
          </a:p>
          <a:p>
            <a:r>
              <a:rPr lang="en-US" sz="2000" dirty="0" smtClean="0"/>
              <a:t>Caffeine increases alertness and reduces sleepiness. In small doses, it may help</a:t>
            </a:r>
            <a:br>
              <a:rPr lang="en-US" sz="2000" dirty="0" smtClean="0"/>
            </a:br>
            <a:r>
              <a:rPr lang="en-US" sz="2000" dirty="0" smtClean="0"/>
              <a:t>you concentrate and may improve memory. However, high doses can make you feel very anxious and give you trouble sleeping</a:t>
            </a:r>
          </a:p>
          <a:p>
            <a:endParaRPr lang="en-US" dirty="0"/>
          </a:p>
        </p:txBody>
      </p:sp>
    </p:spTree>
    <p:extLst>
      <p:ext uri="{BB962C8B-B14F-4D97-AF65-F5344CB8AC3E}">
        <p14:creationId xmlns:p14="http://schemas.microsoft.com/office/powerpoint/2010/main" val="113734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125078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lumMod val="50000"/>
                </a:prstClr>
              </a:solidFill>
              <a:effectLst/>
              <a:uLnTx/>
              <a:uFillTx/>
              <a:latin typeface="Calibri"/>
              <a:cs typeface="Calibri"/>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295381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lumMod val="50000"/>
                </a:prstClr>
              </a:solidFill>
              <a:effectLst/>
              <a:uLnTx/>
              <a:uFillTx/>
              <a:latin typeface="Calibri"/>
              <a:cs typeface="Calibri"/>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407168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361427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prstClr val="white">
                    <a:lumMod val="50000"/>
                  </a:prstClr>
                </a:solidFill>
                <a:effectLst/>
                <a:uLnTx/>
                <a:uFillTx/>
                <a:latin typeface="Calibri"/>
                <a:cs typeface="Calibri"/>
                <a:sym typeface="Calibri"/>
              </a:rPr>
              <a:t>© Teacher Name &amp; Edrolo 2016</a:t>
            </a:r>
            <a:endParaRPr kumimoji="0" lang="en-US" sz="1200" b="0" i="0" u="none" strike="noStrike" kern="0" cap="none" spc="0" normalizeH="0" baseline="0" noProof="0" dirty="0">
              <a:ln>
                <a:noFill/>
              </a:ln>
              <a:solidFill>
                <a:prstClr val="white">
                  <a:lumMod val="50000"/>
                </a:prstClr>
              </a:solidFill>
              <a:effectLst/>
              <a:uLnTx/>
              <a:uFillTx/>
              <a:latin typeface="Calibri"/>
              <a:cs typeface="Calibri"/>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273828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prstClr val="white">
                    <a:lumMod val="50000"/>
                  </a:prstClr>
                </a:solidFill>
                <a:effectLst/>
                <a:uLnTx/>
                <a:uFillTx/>
                <a:latin typeface="Calibri"/>
                <a:cs typeface="Calibri"/>
                <a:sym typeface="Calibri"/>
              </a:rPr>
              <a:t>© Teacher Name &amp; Edrolo 2016</a:t>
            </a:r>
            <a:endParaRPr kumimoji="0" lang="en-US" sz="1200" b="0" i="0" u="none" strike="noStrike" kern="0" cap="none" spc="0" normalizeH="0" baseline="0" noProof="0" dirty="0">
              <a:ln>
                <a:noFill/>
              </a:ln>
              <a:solidFill>
                <a:prstClr val="white">
                  <a:lumMod val="50000"/>
                </a:prstClr>
              </a:solidFill>
              <a:effectLst/>
              <a:uLnTx/>
              <a:uFillTx/>
              <a:latin typeface="Calibri"/>
              <a:cs typeface="Calibri"/>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385286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prstClr val="white">
                    <a:lumMod val="50000"/>
                  </a:prstClr>
                </a:solidFill>
                <a:effectLst/>
                <a:uLnTx/>
                <a:uFillTx/>
                <a:latin typeface="Calibri"/>
                <a:cs typeface="Calibri"/>
                <a:sym typeface="Calibri"/>
              </a:rPr>
              <a:t>© Teacher Name &amp; Edrolo 2016</a:t>
            </a:r>
            <a:endParaRPr kumimoji="0" lang="en-US" sz="1200" b="0" i="0" u="none" strike="noStrike" kern="0" cap="none" spc="0" normalizeH="0" baseline="0" noProof="0" dirty="0">
              <a:ln>
                <a:noFill/>
              </a:ln>
              <a:solidFill>
                <a:prstClr val="white">
                  <a:lumMod val="50000"/>
                </a:prstClr>
              </a:solidFill>
              <a:effectLst/>
              <a:uLnTx/>
              <a:uFillTx/>
              <a:latin typeface="Calibri"/>
              <a:cs typeface="Calibri"/>
              <a:sym typeface="Calibri"/>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10" name="Footer Placeholder 4"/>
          <p:cNvSpPr txBox="1">
            <a:spLocks/>
          </p:cNvSpPr>
          <p:nvPr userDrawn="1"/>
        </p:nvSpPr>
        <p:spPr>
          <a:xfrm>
            <a:off x="4809067" y="8684346"/>
            <a:ext cx="5486400" cy="486833"/>
          </a:xfrm>
          <a:prstGeom prst="rect">
            <a:avLst/>
          </a:prstGeom>
        </p:spPr>
        <p:txBody>
          <a:bodyPr lIns="91440" tIns="45720" rIns="91440" bIns="4572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white">
                    <a:lumMod val="50000"/>
                  </a:prstClr>
                </a:solidFill>
                <a:effectLst/>
                <a:uLnTx/>
                <a:uFillTx/>
                <a:latin typeface="Whitney Book"/>
                <a:ea typeface="+mn-ea"/>
                <a:sym typeface="Calibri"/>
              </a:rPr>
              <a:t>© Teacher Name &amp; Edrolo 2016</a:t>
            </a:r>
            <a:endParaRPr kumimoji="0" lang="en-US" sz="1600" b="0" i="0" u="none" strike="noStrike" kern="1200" cap="none" spc="0" normalizeH="0" baseline="0" noProof="0" dirty="0">
              <a:ln>
                <a:noFill/>
              </a:ln>
              <a:solidFill>
                <a:prstClr val="white">
                  <a:lumMod val="50000"/>
                </a:prstClr>
              </a:solidFill>
              <a:effectLst/>
              <a:uLnTx/>
              <a:uFillTx/>
              <a:latin typeface="Whitney Book"/>
              <a:ea typeface="+mn-ea"/>
              <a:sym typeface="Calibri"/>
            </a:endParaRPr>
          </a:p>
        </p:txBody>
      </p:sp>
    </p:spTree>
    <p:extLst>
      <p:ext uri="{BB962C8B-B14F-4D97-AF65-F5344CB8AC3E}">
        <p14:creationId xmlns:p14="http://schemas.microsoft.com/office/powerpoint/2010/main" val="313389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363213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329358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356566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52420FC-31E6-1446-B57F-9B81F6FC48C9}" type="datetimeFigureOut">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8/27/17</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lumMod val="50000"/>
                </a:prstClr>
              </a:solidFill>
              <a:effectLst/>
              <a:uLnTx/>
              <a:uFillTx/>
              <a:latin typeface="Calibri"/>
              <a:cs typeface="Calibri"/>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31FF82EB-CF44-BE4C-BDBB-12CF31ED5AF3}" type="slidenum">
              <a:rPr kumimoji="0" lang="en-US"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Tree>
    <p:extLst>
      <p:ext uri="{BB962C8B-B14F-4D97-AF65-F5344CB8AC3E}">
        <p14:creationId xmlns:p14="http://schemas.microsoft.com/office/powerpoint/2010/main" val="14497944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2810" y="274638"/>
            <a:ext cx="8389589"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Calibri"/>
              <a:sym typeface="Calibri"/>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Calibri"/>
              <a:sym typeface="Calibri"/>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189" rtl="0" eaLnBrk="1" fontAlgn="auto" latinLnBrk="0" hangingPunct="1">
              <a:lnSpc>
                <a:spcPct val="100000"/>
              </a:lnSpc>
              <a:spcBef>
                <a:spcPts val="0"/>
              </a:spcBef>
              <a:spcAft>
                <a:spcPts val="0"/>
              </a:spcAft>
              <a:buClrTx/>
              <a:buSzTx/>
              <a:buFontTx/>
              <a:buNone/>
              <a:tabLst/>
              <a:defRPr/>
            </a:pPr>
            <a:fld id="{31FF82EB-CF44-BE4C-BDBB-12CF31ED5AF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Calibri"/>
                <a:sym typeface="Calibri"/>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Calibri"/>
              <a:sym typeface="Calibri"/>
            </a:endParaRPr>
          </a:p>
        </p:txBody>
      </p:sp>
      <p:pic>
        <p:nvPicPr>
          <p:cNvPr id="8" name="Picture 7" descr="Logo - Edrolo.png"/>
          <p:cNvPicPr>
            <a:picLocks noChangeAspect="1"/>
          </p:cNvPicPr>
          <p:nvPr userDrawn="1"/>
        </p:nvPicPr>
        <p:blipFill>
          <a:blip r:embed="rId13" cstate="print">
            <a:alphaModFix amt="62000"/>
            <a:extLst>
              <a:ext uri="{28A0092B-C50C-407E-A947-70E740481C1C}">
                <a14:useLocalDpi xmlns:a14="http://schemas.microsoft.com/office/drawing/2010/main" val="0"/>
              </a:ext>
            </a:extLst>
          </a:blip>
          <a:stretch>
            <a:fillRect/>
          </a:stretch>
        </p:blipFill>
        <p:spPr>
          <a:xfrm>
            <a:off x="10055499" y="6165304"/>
            <a:ext cx="2017167" cy="607672"/>
          </a:xfrm>
          <a:prstGeom prst="rect">
            <a:avLst/>
          </a:prstGeom>
        </p:spPr>
      </p:pic>
      <p:sp>
        <p:nvSpPr>
          <p:cNvPr id="9" name="Footer Placeholder 4"/>
          <p:cNvSpPr txBox="1">
            <a:spLocks/>
          </p:cNvSpPr>
          <p:nvPr userDrawn="1"/>
        </p:nvSpPr>
        <p:spPr>
          <a:xfrm>
            <a:off x="3192811" y="6349792"/>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lumMod val="50000"/>
                  </a:prstClr>
                </a:solidFill>
                <a:effectLst/>
                <a:uLnTx/>
                <a:uFillTx/>
                <a:latin typeface="Whitney Book"/>
                <a:ea typeface="+mn-ea"/>
                <a:sym typeface="Calibri"/>
              </a:rPr>
              <a:t>© Kristy Kendall &amp; Edrolo 2016</a:t>
            </a:r>
            <a:endParaRPr kumimoji="0" lang="en-US" sz="1200" b="0" i="0" u="none" strike="noStrike" kern="1200" cap="none" spc="0" normalizeH="0" baseline="0" noProof="0" dirty="0">
              <a:ln>
                <a:noFill/>
              </a:ln>
              <a:solidFill>
                <a:prstClr val="white">
                  <a:lumMod val="50000"/>
                </a:prstClr>
              </a:solidFill>
              <a:effectLst/>
              <a:uLnTx/>
              <a:uFillTx/>
              <a:latin typeface="Whitney Book"/>
              <a:ea typeface="+mn-ea"/>
              <a:sym typeface="Calibri"/>
            </a:endParaRPr>
          </a:p>
        </p:txBody>
      </p:sp>
    </p:spTree>
    <p:extLst>
      <p:ext uri="{BB962C8B-B14F-4D97-AF65-F5344CB8AC3E}">
        <p14:creationId xmlns:p14="http://schemas.microsoft.com/office/powerpoint/2010/main" val="32206707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1" latinLnBrk="0" hangingPunct="1">
        <a:spcBef>
          <a:spcPct val="0"/>
        </a:spcBef>
        <a:buNone/>
        <a:defRPr sz="3600" b="1" kern="1200">
          <a:solidFill>
            <a:srgbClr val="EE7860"/>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EEGs%20have%20so%20many%20uses,%20here%20one%20researcher%20explains%20how%20she%20uses%20an%20EEG:%20https:/www.youtube.com/watch?v=YtbP8klTBZ0"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3246180" y="683936"/>
            <a:ext cx="2639503" cy="4154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09570">
              <a:defRPr sz="2400" b="1">
                <a:solidFill>
                  <a:srgbClr val="2B3439"/>
                </a:solidFill>
                <a:latin typeface="Gotham Condensed"/>
                <a:ea typeface="Gotham Condensed"/>
                <a:cs typeface="Gotham Condensed"/>
                <a:sym typeface="Gotham Condensed"/>
              </a:defRPr>
            </a:lvl1pPr>
          </a:lstStyle>
          <a:p>
            <a:pPr>
              <a:defRPr sz="1800" b="0">
                <a:solidFill>
                  <a:srgbClr val="000000"/>
                </a:solidFill>
                <a:latin typeface="Calibri"/>
                <a:ea typeface="Calibri"/>
                <a:cs typeface="Calibri"/>
                <a:sym typeface="Calibri"/>
              </a:defRPr>
            </a:pPr>
            <a:r>
              <a:rPr sz="2100" b="0" dirty="0">
                <a:solidFill>
                  <a:srgbClr val="2B3439"/>
                </a:solidFill>
                <a:latin typeface="Impact" panose="020B0806030902050204" pitchFamily="34" charset="0"/>
                <a:cs typeface="Gotham Condensed Bold" pitchFamily="50" charset="0"/>
                <a:sym typeface="Gotham Condensed"/>
              </a:rPr>
              <a:t>VCE </a:t>
            </a:r>
            <a:r>
              <a:rPr lang="en-AU" sz="2100" b="0" dirty="0">
                <a:solidFill>
                  <a:srgbClr val="2B3439"/>
                </a:solidFill>
                <a:latin typeface="Impact" panose="020B0806030902050204" pitchFamily="34" charset="0"/>
                <a:cs typeface="Gotham Condensed Bold" pitchFamily="50" charset="0"/>
                <a:sym typeface="Gotham Condensed"/>
              </a:rPr>
              <a:t>PSYCHOLOGY U</a:t>
            </a:r>
            <a:r>
              <a:rPr sz="2100" b="0" dirty="0">
                <a:solidFill>
                  <a:srgbClr val="2B3439"/>
                </a:solidFill>
                <a:latin typeface="Impact" panose="020B0806030902050204" pitchFamily="34" charset="0"/>
                <a:cs typeface="Gotham Condensed Bold" pitchFamily="50" charset="0"/>
                <a:sym typeface="Gotham Condensed"/>
              </a:rPr>
              <a:t>NIT </a:t>
            </a:r>
            <a:r>
              <a:rPr lang="en-AU" sz="2100" b="0" dirty="0">
                <a:solidFill>
                  <a:srgbClr val="2B3439"/>
                </a:solidFill>
                <a:latin typeface="Impact" panose="020B0806030902050204" pitchFamily="34" charset="0"/>
                <a:cs typeface="Gotham Condensed Bold" pitchFamily="50" charset="0"/>
                <a:sym typeface="Gotham Condensed"/>
              </a:rPr>
              <a:t>4</a:t>
            </a:r>
            <a:endParaRPr sz="2100" b="0" dirty="0">
              <a:solidFill>
                <a:srgbClr val="2B3439"/>
              </a:solidFill>
              <a:latin typeface="Impact" panose="020B0806030902050204" pitchFamily="34" charset="0"/>
              <a:cs typeface="Gotham Condensed Bold" pitchFamily="50" charset="0"/>
              <a:sym typeface="Gotham Condensed"/>
            </a:endParaRPr>
          </a:p>
        </p:txBody>
      </p:sp>
      <p:sp>
        <p:nvSpPr>
          <p:cNvPr id="10" name="Rectangle 9"/>
          <p:cNvSpPr/>
          <p:nvPr/>
        </p:nvSpPr>
        <p:spPr>
          <a:xfrm>
            <a:off x="794166" y="4110200"/>
            <a:ext cx="8531830" cy="2133918"/>
          </a:xfrm>
          <a:prstGeom prst="rect">
            <a:avLst/>
          </a:prstGeom>
        </p:spPr>
        <p:txBody>
          <a:bodyPr wrap="square" lIns="91440" tIns="45720" rIns="91440" bIns="45720">
            <a:spAutoFit/>
          </a:bodyPr>
          <a:lstStyle/>
          <a:p>
            <a:pPr>
              <a:spcBef>
                <a:spcPts val="200"/>
              </a:spcBef>
            </a:pPr>
            <a:r>
              <a:rPr lang="en-US" sz="1400" b="1" dirty="0">
                <a:solidFill>
                  <a:prstClr val="black">
                    <a:lumMod val="95000"/>
                    <a:lumOff val="5000"/>
                  </a:prstClr>
                </a:solidFill>
                <a:latin typeface="Arial" panose="020B0604020202020204" pitchFamily="34" charset="0"/>
              </a:rPr>
              <a:t>Study design dot points:</a:t>
            </a:r>
          </a:p>
          <a:p>
            <a:pPr marL="342900" lvl="0" indent="-342900">
              <a:spcBef>
                <a:spcPts val="200"/>
              </a:spcBef>
              <a:buFont typeface="Arial"/>
              <a:buChar char="•"/>
            </a:pPr>
            <a:r>
              <a:rPr lang="en-US" sz="1400" dirty="0">
                <a:solidFill>
                  <a:prstClr val="black"/>
                </a:solidFill>
                <a:latin typeface="Arial" panose="020B0604020202020204" pitchFamily="34" charset="0"/>
              </a:rPr>
              <a:t>the measurement of physiological responses to indicate different states of consciousness, including electroencephalograph (EEG), </a:t>
            </a:r>
            <a:r>
              <a:rPr lang="en-US" sz="1400" dirty="0" err="1">
                <a:solidFill>
                  <a:prstClr val="black"/>
                </a:solidFill>
                <a:latin typeface="Arial" panose="020B0604020202020204" pitchFamily="34" charset="0"/>
              </a:rPr>
              <a:t>electromyograph</a:t>
            </a:r>
            <a:r>
              <a:rPr lang="en-US" sz="1400" dirty="0">
                <a:solidFill>
                  <a:prstClr val="black"/>
                </a:solidFill>
                <a:latin typeface="Arial" panose="020B0604020202020204" pitchFamily="34" charset="0"/>
              </a:rPr>
              <a:t> (EMG), electro-</a:t>
            </a:r>
            <a:r>
              <a:rPr lang="en-US" sz="1400" dirty="0" err="1">
                <a:solidFill>
                  <a:prstClr val="black"/>
                </a:solidFill>
                <a:latin typeface="Arial" panose="020B0604020202020204" pitchFamily="34" charset="0"/>
              </a:rPr>
              <a:t>oculograph</a:t>
            </a:r>
            <a:r>
              <a:rPr lang="en-US" sz="1400" dirty="0">
                <a:solidFill>
                  <a:prstClr val="black"/>
                </a:solidFill>
                <a:latin typeface="Arial" panose="020B0604020202020204" pitchFamily="34" charset="0"/>
              </a:rPr>
              <a:t> (EOG) and other techniques to investigate consciousness (measurement of speed and accuracy on cognitive tasks, subjective reporting of consciousness, including sleep diaries, and video monitoring)</a:t>
            </a:r>
          </a:p>
          <a:p>
            <a:pPr marL="342900" lvl="0" indent="-342900">
              <a:spcBef>
                <a:spcPts val="200"/>
              </a:spcBef>
              <a:buFont typeface="Arial"/>
              <a:buChar char="•"/>
            </a:pPr>
            <a:r>
              <a:rPr lang="en-US" sz="1400" dirty="0">
                <a:solidFill>
                  <a:prstClr val="black"/>
                </a:solidFill>
                <a:latin typeface="Arial" panose="020B0604020202020204" pitchFamily="34" charset="0"/>
              </a:rPr>
              <a:t>changes in levels of alertness as indicated by brain waves patterns (beta, alpha, theta, delta) due to drug-induced altered states of consciousness (stimulants and depressants)</a:t>
            </a:r>
          </a:p>
          <a:p>
            <a:pPr marL="342900" lvl="0" indent="-342900">
              <a:spcBef>
                <a:spcPts val="200"/>
              </a:spcBef>
              <a:buFont typeface="Arial"/>
              <a:buChar char="•"/>
            </a:pPr>
            <a:endParaRPr lang="en-US" sz="1400" dirty="0">
              <a:solidFill>
                <a:prstClr val="black"/>
              </a:solidFill>
              <a:latin typeface="Arial" panose="020B0604020202020204" pitchFamily="34" charset="0"/>
            </a:endParaRPr>
          </a:p>
          <a:p>
            <a:pPr marL="342900" lvl="0" indent="-342900">
              <a:spcBef>
                <a:spcPts val="200"/>
              </a:spcBef>
              <a:buFont typeface="Arial"/>
              <a:buChar char="•"/>
            </a:pPr>
            <a:endParaRPr lang="en-US" sz="1400" dirty="0">
              <a:solidFill>
                <a:prstClr val="black"/>
              </a:solidFill>
              <a:latin typeface="Arial" panose="020B0604020202020204" pitchFamily="34" charset="0"/>
            </a:endParaRPr>
          </a:p>
        </p:txBody>
      </p:sp>
      <p:sp>
        <p:nvSpPr>
          <p:cNvPr id="11" name="TextBox 10"/>
          <p:cNvSpPr txBox="1"/>
          <p:nvPr/>
        </p:nvSpPr>
        <p:spPr>
          <a:xfrm>
            <a:off x="3192810" y="1111672"/>
            <a:ext cx="8922986" cy="2800767"/>
          </a:xfrm>
          <a:prstGeom prst="rect">
            <a:avLst/>
          </a:prstGeom>
          <a:noFill/>
        </p:spPr>
        <p:txBody>
          <a:bodyPr wrap="square" lIns="91440" tIns="45720" rIns="91440" bIns="45720" rtlCol="0">
            <a:spAutoFit/>
          </a:bodyPr>
          <a:lstStyle/>
          <a:p>
            <a:pPr defTabSz="609555"/>
            <a:r>
              <a:rPr lang="en-US" sz="8800" cap="all" dirty="0">
                <a:solidFill>
                  <a:srgbClr val="EE7860"/>
                </a:solidFill>
                <a:latin typeface="Impact" panose="020B0806030902050204" pitchFamily="34" charset="0"/>
                <a:cs typeface="Gotham Condensed Bold" pitchFamily="50" charset="0"/>
                <a:sym typeface="Arial"/>
                <a:rtl val="0"/>
              </a:rPr>
              <a:t>Measuring </a:t>
            </a:r>
          </a:p>
          <a:p>
            <a:pPr defTabSz="609555"/>
            <a:r>
              <a:rPr lang="en-US" sz="8800" cap="all" dirty="0" smtClean="0">
                <a:solidFill>
                  <a:srgbClr val="EE7860"/>
                </a:solidFill>
                <a:latin typeface="Impact" panose="020B0806030902050204" pitchFamily="34" charset="0"/>
                <a:cs typeface="Gotham Condensed Bold" pitchFamily="50" charset="0"/>
                <a:sym typeface="Arial"/>
                <a:rtl val="0"/>
              </a:rPr>
              <a:t>consciousness</a:t>
            </a:r>
            <a:endParaRPr lang="en-US" sz="8800" cap="all" dirty="0">
              <a:solidFill>
                <a:srgbClr val="EE7860"/>
              </a:solidFill>
              <a:latin typeface="Impact" panose="020B0806030902050204" pitchFamily="34" charset="0"/>
              <a:cs typeface="Gotham Condensed Bold" pitchFamily="50" charset="0"/>
              <a:sym typeface="Arial"/>
              <a:rtl val="0"/>
            </a:endParaRPr>
          </a:p>
        </p:txBody>
      </p:sp>
    </p:spTree>
    <p:extLst>
      <p:ext uri="{BB962C8B-B14F-4D97-AF65-F5344CB8AC3E}">
        <p14:creationId xmlns:p14="http://schemas.microsoft.com/office/powerpoint/2010/main" val="576869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8376" y="0"/>
            <a:ext cx="7751310" cy="24928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376" y="2492829"/>
            <a:ext cx="7751310" cy="4365171"/>
          </a:xfrm>
          <a:prstGeom prst="rect">
            <a:avLst/>
          </a:prstGeom>
        </p:spPr>
      </p:pic>
    </p:spTree>
    <p:extLst>
      <p:ext uri="{BB962C8B-B14F-4D97-AF65-F5344CB8AC3E}">
        <p14:creationId xmlns:p14="http://schemas.microsoft.com/office/powerpoint/2010/main" val="159504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528" y="215560"/>
            <a:ext cx="8661400" cy="3529126"/>
          </a:xfrm>
        </p:spPr>
      </p:pic>
      <p:sp>
        <p:nvSpPr>
          <p:cNvPr id="7" name="TextBox 6"/>
          <p:cNvSpPr txBox="1"/>
          <p:nvPr/>
        </p:nvSpPr>
        <p:spPr>
          <a:xfrm>
            <a:off x="348343" y="3907972"/>
            <a:ext cx="11092543" cy="2862322"/>
          </a:xfrm>
          <a:prstGeom prst="rect">
            <a:avLst/>
          </a:prstGeom>
          <a:noFill/>
        </p:spPr>
        <p:txBody>
          <a:bodyPr wrap="square" rtlCol="0">
            <a:spAutoFit/>
          </a:bodyPr>
          <a:lstStyle/>
          <a:p>
            <a:r>
              <a:rPr lang="en-US" dirty="0"/>
              <a:t>Other patterns or features, usually not very long-lasting, can occur during these brainwaves. </a:t>
            </a:r>
            <a:endParaRPr lang="en-US" dirty="0" smtClean="0"/>
          </a:p>
          <a:p>
            <a:r>
              <a:rPr lang="en-US" b="1" dirty="0" smtClean="0"/>
              <a:t>K-complexes </a:t>
            </a:r>
            <a:r>
              <a:rPr lang="en-US" dirty="0"/>
              <a:t>(sharp rise and fall in amplitude, </a:t>
            </a:r>
            <a:r>
              <a:rPr lang="en-US" dirty="0" smtClean="0"/>
              <a:t>lasting</a:t>
            </a:r>
            <a:r>
              <a:rPr lang="en-US" dirty="0"/>
              <a:t> </a:t>
            </a:r>
            <a:r>
              <a:rPr lang="en-US" dirty="0" smtClean="0"/>
              <a:t>or </a:t>
            </a:r>
            <a:r>
              <a:rPr lang="en-US" dirty="0"/>
              <a:t>about two seconds) </a:t>
            </a:r>
            <a:endParaRPr lang="en-US" dirty="0" smtClean="0"/>
          </a:p>
          <a:p>
            <a:endParaRPr lang="en-US" dirty="0" smtClean="0"/>
          </a:p>
          <a:p>
            <a:r>
              <a:rPr lang="en-US" b="1" dirty="0" smtClean="0"/>
              <a:t>sleep </a:t>
            </a:r>
            <a:r>
              <a:rPr lang="en-US" b="1" dirty="0"/>
              <a:t>spindles </a:t>
            </a:r>
            <a:r>
              <a:rPr lang="en-US" dirty="0"/>
              <a:t>(periodic bursts of rapid frequency) are indicative of stage 2 non–rapid eye movement (NREM) sleep. </a:t>
            </a:r>
            <a:endParaRPr lang="en-US" dirty="0" smtClean="0"/>
          </a:p>
          <a:p>
            <a:endParaRPr lang="en-US" b="1" dirty="0"/>
          </a:p>
          <a:p>
            <a:r>
              <a:rPr lang="en-US" b="1" dirty="0" err="1" smtClean="0"/>
              <a:t>Sawtooth</a:t>
            </a:r>
            <a:r>
              <a:rPr lang="en-US" b="1" dirty="0" smtClean="0"/>
              <a:t> </a:t>
            </a:r>
            <a:r>
              <a:rPr lang="en-US" b="1" dirty="0"/>
              <a:t>waves </a:t>
            </a:r>
            <a:r>
              <a:rPr lang="en-US" dirty="0"/>
              <a:t>are random, fast waves that are slightly bigger than alpha waves. They resemble waves for being awake but occur among the beta-like waves observed during rapid eye movement (REM) sleep. </a:t>
            </a:r>
            <a:r>
              <a:rPr lang="en-US" dirty="0" err="1"/>
              <a:t>Sawtooth</a:t>
            </a:r>
            <a:r>
              <a:rPr lang="en-US" dirty="0"/>
              <a:t> waves are associated with dreaming. </a:t>
            </a:r>
            <a:endParaRPr lang="en-US" dirty="0" smtClean="0"/>
          </a:p>
          <a:p>
            <a:endParaRPr lang="en-US" dirty="0"/>
          </a:p>
          <a:p>
            <a:endParaRPr lang="en-US" dirty="0" smtClean="0"/>
          </a:p>
        </p:txBody>
      </p:sp>
    </p:spTree>
    <p:extLst>
      <p:ext uri="{BB962C8B-B14F-4D97-AF65-F5344CB8AC3E}">
        <p14:creationId xmlns:p14="http://schemas.microsoft.com/office/powerpoint/2010/main" val="124525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74638"/>
            <a:ext cx="11255828" cy="1143000"/>
          </a:xfrm>
        </p:spPr>
        <p:txBody>
          <a:bodyPr/>
          <a:lstStyle/>
          <a:p>
            <a:r>
              <a:rPr lang="en-US" dirty="0" smtClean="0"/>
              <a:t>Summary of different brain waves</a:t>
            </a:r>
            <a:endParaRPr lang="en-US" dirty="0"/>
          </a:p>
        </p:txBody>
      </p:sp>
      <p:sp>
        <p:nvSpPr>
          <p:cNvPr id="5" name="Rectangle 4"/>
          <p:cNvSpPr/>
          <p:nvPr/>
        </p:nvSpPr>
        <p:spPr>
          <a:xfrm>
            <a:off x="326571" y="1094472"/>
            <a:ext cx="11070772" cy="461665"/>
          </a:xfrm>
          <a:prstGeom prst="rect">
            <a:avLst/>
          </a:prstGeom>
        </p:spPr>
        <p:txBody>
          <a:bodyPr wrap="square">
            <a:spAutoFit/>
          </a:bodyPr>
          <a:lstStyle/>
          <a:p>
            <a:r>
              <a:rPr lang="en-US" sz="2400" dirty="0">
                <a:latin typeface="Arial Hebrew" charset="-79"/>
                <a:ea typeface="Arial Hebrew" charset="-79"/>
                <a:cs typeface="Arial Hebrew" charset="-79"/>
              </a:rPr>
              <a:t>O</a:t>
            </a:r>
            <a:r>
              <a:rPr lang="en-US" sz="2400" dirty="0" smtClean="0">
                <a:latin typeface="Arial Hebrew" charset="-79"/>
                <a:ea typeface="Arial Hebrew" charset="-79"/>
                <a:cs typeface="Arial Hebrew" charset="-79"/>
              </a:rPr>
              <a:t>ur </a:t>
            </a:r>
            <a:r>
              <a:rPr lang="en-US" sz="2400" dirty="0">
                <a:latin typeface="Arial Hebrew" charset="-79"/>
                <a:ea typeface="Arial Hebrew" charset="-79"/>
                <a:cs typeface="Arial Hebrew" charset="-79"/>
              </a:rPr>
              <a:t>degree of alertness is associated with a range of </a:t>
            </a:r>
            <a:r>
              <a:rPr lang="en-US" sz="2400" dirty="0" smtClean="0">
                <a:latin typeface="Arial Hebrew" charset="-79"/>
                <a:ea typeface="Arial Hebrew" charset="-79"/>
                <a:cs typeface="Arial Hebrew" charset="-79"/>
              </a:rPr>
              <a:t>different </a:t>
            </a:r>
            <a:r>
              <a:rPr lang="en-US" sz="2400" dirty="0">
                <a:latin typeface="Arial Hebrew" charset="-79"/>
                <a:ea typeface="Arial Hebrew" charset="-79"/>
                <a:cs typeface="Arial Hebrew" charset="-79"/>
              </a:rPr>
              <a:t>brain wave patterns.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8257" y="1600200"/>
            <a:ext cx="6117772" cy="5105400"/>
          </a:xfrm>
        </p:spPr>
      </p:pic>
    </p:spTree>
    <p:extLst>
      <p:ext uri="{BB962C8B-B14F-4D97-AF65-F5344CB8AC3E}">
        <p14:creationId xmlns:p14="http://schemas.microsoft.com/office/powerpoint/2010/main" val="92439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p:cNvGraphicFramePr>
            <a:graphicFrameLocks/>
          </p:cNvGraphicFramePr>
          <p:nvPr>
            <p:extLst>
              <p:ext uri="{D42A27DB-BD31-4B8C-83A1-F6EECF244321}">
                <p14:modId xmlns:p14="http://schemas.microsoft.com/office/powerpoint/2010/main" val="715094884"/>
              </p:ext>
            </p:extLst>
          </p:nvPr>
        </p:nvGraphicFramePr>
        <p:xfrm>
          <a:off x="741203" y="699706"/>
          <a:ext cx="8005833" cy="1676400"/>
        </p:xfrm>
        <a:graphic>
          <a:graphicData uri="http://schemas.openxmlformats.org/drawingml/2006/table">
            <a:tbl>
              <a:tblPr firstRow="1" bandRow="1">
                <a:tableStyleId>{4C3C2611-4C71-4FC5-86AE-919BDF0F9419}</a:tableStyleId>
              </a:tblPr>
              <a:tblGrid>
                <a:gridCol w="2668611">
                  <a:extLst>
                    <a:ext uri="{9D8B030D-6E8A-4147-A177-3AD203B41FA5}">
                      <a16:colId xmlns:a16="http://schemas.microsoft.com/office/drawing/2014/main" xmlns="" val="20000"/>
                    </a:ext>
                  </a:extLst>
                </a:gridCol>
                <a:gridCol w="2668611">
                  <a:extLst>
                    <a:ext uri="{9D8B030D-6E8A-4147-A177-3AD203B41FA5}">
                      <a16:colId xmlns:a16="http://schemas.microsoft.com/office/drawing/2014/main" xmlns="" val="20001"/>
                    </a:ext>
                  </a:extLst>
                </a:gridCol>
                <a:gridCol w="2668611">
                  <a:extLst>
                    <a:ext uri="{9D8B030D-6E8A-4147-A177-3AD203B41FA5}">
                      <a16:colId xmlns:a16="http://schemas.microsoft.com/office/drawing/2014/main" xmlns="" val="20002"/>
                    </a:ext>
                  </a:extLst>
                </a:gridCol>
              </a:tblGrid>
              <a:tr h="118413">
                <a:tc>
                  <a:txBody>
                    <a:bodyPr/>
                    <a:lstStyle/>
                    <a:p>
                      <a:r>
                        <a:rPr lang="en-US" sz="1600" b="1" i="0" dirty="0">
                          <a:latin typeface="Arial" panose="020B0604020202020204" pitchFamily="34" charset="0"/>
                        </a:rPr>
                        <a:t>Brainwave</a:t>
                      </a:r>
                    </a:p>
                  </a:txBody>
                  <a:tcPr/>
                </a:tc>
                <a:tc>
                  <a:txBody>
                    <a:bodyPr/>
                    <a:lstStyle/>
                    <a:p>
                      <a:r>
                        <a:rPr lang="en-US" sz="1600" b="1" i="0" dirty="0">
                          <a:latin typeface="Arial" panose="020B0604020202020204" pitchFamily="34" charset="0"/>
                        </a:rPr>
                        <a:t>Frequency</a:t>
                      </a:r>
                    </a:p>
                  </a:txBody>
                  <a:tcPr/>
                </a:tc>
                <a:tc>
                  <a:txBody>
                    <a:bodyPr/>
                    <a:lstStyle/>
                    <a:p>
                      <a:r>
                        <a:rPr lang="en-US" sz="1600" b="1" i="0" dirty="0">
                          <a:latin typeface="Arial" panose="020B0604020202020204" pitchFamily="34" charset="0"/>
                        </a:rPr>
                        <a:t>Amplitude</a:t>
                      </a:r>
                    </a:p>
                  </a:txBody>
                  <a:tcPr/>
                </a:tc>
                <a:extLst>
                  <a:ext uri="{0D108BD9-81ED-4DB2-BD59-A6C34878D82A}">
                    <a16:rowId xmlns:a16="http://schemas.microsoft.com/office/drawing/2014/main" xmlns="" val="10000"/>
                  </a:ext>
                </a:extLst>
              </a:tr>
              <a:tr h="11841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xmlns="" val="10001"/>
                  </a:ext>
                </a:extLst>
              </a:tr>
              <a:tr h="11841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xmlns="" val="10002"/>
                  </a:ext>
                </a:extLst>
              </a:tr>
              <a:tr h="11841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xmlns="" val="10003"/>
                  </a:ext>
                </a:extLst>
              </a:tr>
              <a:tr h="11841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9826" y="3116826"/>
            <a:ext cx="5976618" cy="3131573"/>
          </a:xfrm>
          <a:prstGeom prst="rect">
            <a:avLst/>
          </a:prstGeom>
        </p:spPr>
      </p:pic>
    </p:spTree>
    <p:extLst>
      <p:ext uri="{BB962C8B-B14F-4D97-AF65-F5344CB8AC3E}">
        <p14:creationId xmlns:p14="http://schemas.microsoft.com/office/powerpoint/2010/main" val="109407325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438"/>
            <a:ext cx="8389589" cy="1143000"/>
          </a:xfrm>
        </p:spPr>
        <p:txBody>
          <a:bodyPr>
            <a:normAutofit fontScale="90000"/>
          </a:bodyPr>
          <a:lstStyle/>
          <a:p>
            <a:r>
              <a:rPr lang="en-US" dirty="0"/>
              <a:t>Electro-</a:t>
            </a:r>
            <a:r>
              <a:rPr lang="en-US" dirty="0" err="1"/>
              <a:t>oculograph</a:t>
            </a:r>
            <a:r>
              <a:rPr lang="en-US" dirty="0"/>
              <a:t> </a:t>
            </a:r>
            <a:br>
              <a:rPr lang="en-US" dirty="0"/>
            </a:br>
            <a:endParaRPr lang="en-US" dirty="0"/>
          </a:p>
        </p:txBody>
      </p:sp>
      <p:sp>
        <p:nvSpPr>
          <p:cNvPr id="3" name="Content Placeholder 2"/>
          <p:cNvSpPr>
            <a:spLocks noGrp="1"/>
          </p:cNvSpPr>
          <p:nvPr>
            <p:ph idx="1"/>
          </p:nvPr>
        </p:nvSpPr>
        <p:spPr>
          <a:xfrm>
            <a:off x="435428" y="936173"/>
            <a:ext cx="10972800" cy="5921827"/>
          </a:xfrm>
        </p:spPr>
        <p:txBody>
          <a:bodyPr>
            <a:normAutofit/>
          </a:bodyPr>
          <a:lstStyle/>
          <a:p>
            <a:r>
              <a:rPr lang="en-US" sz="2400" dirty="0"/>
              <a:t>The </a:t>
            </a:r>
            <a:r>
              <a:rPr lang="en-US" sz="2400" b="1" dirty="0"/>
              <a:t>electro-</a:t>
            </a:r>
            <a:r>
              <a:rPr lang="en-US" sz="2400" b="1" dirty="0" err="1"/>
              <a:t>oculograph</a:t>
            </a:r>
            <a:r>
              <a:rPr lang="en-US" sz="2400" b="1" dirty="0"/>
              <a:t> </a:t>
            </a:r>
            <a:r>
              <a:rPr lang="en-US" sz="2400" dirty="0"/>
              <a:t>(EOG) is a device that detects, </a:t>
            </a:r>
            <a:r>
              <a:rPr lang="en-US" sz="2400" dirty="0" smtClean="0"/>
              <a:t>amplifies </a:t>
            </a:r>
            <a:r>
              <a:rPr lang="en-US" sz="2400" dirty="0"/>
              <a:t>and records electrical activity in the muscles that allow the eye to move. It measures changes in voltage as the eyes move and rotate in their sockets. Electrodes are attached to areas on the face around the eyes and the recording procedure is similar to that used for the EEG. </a:t>
            </a:r>
          </a:p>
          <a:p>
            <a:r>
              <a:rPr lang="en-US" sz="2400" dirty="0"/>
              <a:t>The EOG is particularly useful to determine whether a person is in REM or NREM </a:t>
            </a:r>
            <a:r>
              <a:rPr lang="en-US" sz="2400" dirty="0" smtClean="0"/>
              <a:t>sleep.</a:t>
            </a:r>
          </a:p>
          <a:p>
            <a:r>
              <a:rPr lang="en-US" sz="2400" dirty="0" smtClean="0"/>
              <a:t>When </a:t>
            </a:r>
            <a:r>
              <a:rPr lang="en-US" sz="2400" dirty="0"/>
              <a:t>we are awake, our eyes may move rapidly </a:t>
            </a:r>
            <a:endParaRPr lang="en-US" sz="2400" dirty="0" smtClean="0"/>
          </a:p>
          <a:p>
            <a:pPr marL="0" indent="0">
              <a:buNone/>
            </a:pPr>
            <a:r>
              <a:rPr lang="en-US" sz="2400" dirty="0" smtClean="0"/>
              <a:t>     depending </a:t>
            </a:r>
            <a:r>
              <a:rPr lang="en-US" sz="2400" dirty="0"/>
              <a:t>on what we are doing visually at the </a:t>
            </a:r>
            <a:endParaRPr lang="en-US" sz="2400" dirty="0" smtClean="0"/>
          </a:p>
          <a:p>
            <a:pPr marL="0" indent="0">
              <a:buNone/>
            </a:pPr>
            <a:r>
              <a:rPr lang="en-US" sz="2400" dirty="0" smtClean="0"/>
              <a:t>     time</a:t>
            </a:r>
            <a:r>
              <a:rPr lang="en-US" sz="2400" dirty="0"/>
              <a:t>. </a:t>
            </a:r>
            <a:endParaRPr lang="en-US" sz="2400" dirty="0" smtClean="0"/>
          </a:p>
          <a:p>
            <a:pPr marL="0" indent="0" fontAlgn="base">
              <a:spcBef>
                <a:spcPts val="0"/>
              </a:spcBef>
              <a:buNone/>
            </a:pPr>
            <a:r>
              <a:rPr lang="en-US" sz="2400" dirty="0" smtClean="0"/>
              <a:t>EG. If </a:t>
            </a:r>
            <a:r>
              <a:rPr lang="en-US" sz="2400" dirty="0"/>
              <a:t>you are staring out a window </a:t>
            </a:r>
            <a:r>
              <a:rPr lang="en-US" sz="2400" dirty="0" smtClean="0"/>
              <a:t>or </a:t>
            </a:r>
            <a:r>
              <a:rPr lang="en-US" sz="2400" dirty="0"/>
              <a:t>thinking </a:t>
            </a:r>
            <a:r>
              <a:rPr lang="en-US" sz="2400" dirty="0" smtClean="0"/>
              <a:t>deeply</a:t>
            </a:r>
          </a:p>
          <a:p>
            <a:pPr marL="0" indent="0" fontAlgn="base">
              <a:spcBef>
                <a:spcPts val="0"/>
              </a:spcBef>
              <a:buNone/>
            </a:pPr>
            <a:r>
              <a:rPr lang="en-US" sz="2400" dirty="0" smtClean="0"/>
              <a:t>       about </a:t>
            </a:r>
            <a:r>
              <a:rPr lang="en-US" sz="2400" dirty="0"/>
              <a:t>an issue, there will be little </a:t>
            </a:r>
            <a:r>
              <a:rPr lang="en-US" sz="2400" dirty="0" smtClean="0"/>
              <a:t>eye </a:t>
            </a:r>
            <a:r>
              <a:rPr lang="en-US" sz="2400" dirty="0"/>
              <a:t>movement. </a:t>
            </a:r>
            <a:endParaRPr lang="en-US" sz="2400" dirty="0" smtClean="0"/>
          </a:p>
          <a:p>
            <a:pPr marL="0" indent="0" fontAlgn="base">
              <a:spcBef>
                <a:spcPts val="0"/>
              </a:spcBef>
              <a:buNone/>
            </a:pPr>
            <a:r>
              <a:rPr lang="en-US" sz="2400" dirty="0" smtClean="0"/>
              <a:t>      If </a:t>
            </a:r>
            <a:r>
              <a:rPr lang="en-US" sz="2400" dirty="0"/>
              <a:t>you are looking for a friend in </a:t>
            </a:r>
            <a:r>
              <a:rPr lang="en-US" sz="2400" dirty="0" smtClean="0"/>
              <a:t>a crowd</a:t>
            </a:r>
            <a:r>
              <a:rPr lang="en-US" sz="2400" dirty="0"/>
              <a:t>, you </a:t>
            </a:r>
          </a:p>
          <a:p>
            <a:pPr marL="0" indent="0" fontAlgn="base">
              <a:spcBef>
                <a:spcPts val="0"/>
              </a:spcBef>
              <a:buNone/>
            </a:pPr>
            <a:r>
              <a:rPr lang="en-US" sz="2400" dirty="0" smtClean="0"/>
              <a:t>      would expect </a:t>
            </a:r>
            <a:r>
              <a:rPr lang="en-US" sz="2400" dirty="0"/>
              <a:t>more eye movement</a:t>
            </a:r>
            <a:r>
              <a:rPr lang="en-US" dirty="0"/>
              <a:t>. </a:t>
            </a:r>
          </a:p>
          <a:p>
            <a:pPr>
              <a:spcBef>
                <a:spcPts val="0"/>
              </a:spcBef>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486" y="3233057"/>
            <a:ext cx="4967514" cy="3624943"/>
          </a:xfrm>
          <a:prstGeom prst="rect">
            <a:avLst/>
          </a:prstGeom>
        </p:spPr>
      </p:pic>
    </p:spTree>
    <p:extLst>
      <p:ext uri="{BB962C8B-B14F-4D97-AF65-F5344CB8AC3E}">
        <p14:creationId xmlns:p14="http://schemas.microsoft.com/office/powerpoint/2010/main" val="179584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318180"/>
            <a:ext cx="8389589" cy="1143000"/>
          </a:xfrm>
        </p:spPr>
        <p:txBody>
          <a:bodyPr/>
          <a:lstStyle/>
          <a:p>
            <a:r>
              <a:rPr lang="en-US" dirty="0" err="1" smtClean="0"/>
              <a:t>Electromyograph</a:t>
            </a:r>
            <a:endParaRPr lang="en-US" dirty="0"/>
          </a:p>
        </p:txBody>
      </p:sp>
      <p:sp>
        <p:nvSpPr>
          <p:cNvPr id="3" name="Content Placeholder 2"/>
          <p:cNvSpPr>
            <a:spLocks noGrp="1"/>
          </p:cNvSpPr>
          <p:nvPr>
            <p:ph idx="1"/>
          </p:nvPr>
        </p:nvSpPr>
        <p:spPr>
          <a:xfrm>
            <a:off x="337457" y="1153888"/>
            <a:ext cx="11419114" cy="5148940"/>
          </a:xfrm>
        </p:spPr>
        <p:txBody>
          <a:bodyPr>
            <a:normAutofit fontScale="77500" lnSpcReduction="20000"/>
          </a:bodyPr>
          <a:lstStyle/>
          <a:p>
            <a:endParaRPr lang="en-US" dirty="0" smtClean="0"/>
          </a:p>
          <a:p>
            <a:r>
              <a:rPr lang="en-US" dirty="0" smtClean="0"/>
              <a:t>Another device used to </a:t>
            </a:r>
            <a:r>
              <a:rPr lang="en-US" dirty="0"/>
              <a:t>measure the stages of sleep is the </a:t>
            </a:r>
            <a:r>
              <a:rPr lang="en-US" b="1" dirty="0" err="1"/>
              <a:t>electromyograph</a:t>
            </a:r>
            <a:r>
              <a:rPr lang="en-US" b="1" dirty="0"/>
              <a:t> (EMG)</a:t>
            </a:r>
            <a:r>
              <a:rPr lang="en-US" dirty="0"/>
              <a:t>. The </a:t>
            </a:r>
            <a:r>
              <a:rPr lang="en-US" dirty="0" err="1"/>
              <a:t>electromyograph</a:t>
            </a:r>
            <a:r>
              <a:rPr lang="en-US" dirty="0"/>
              <a:t> is a device that detects, </a:t>
            </a:r>
            <a:r>
              <a:rPr lang="en-US" dirty="0" smtClean="0"/>
              <a:t>amplifies </a:t>
            </a:r>
            <a:r>
              <a:rPr lang="en-US" dirty="0"/>
              <a:t>and records the electrical activity of muscles. Electrodes are attached to the skin directly above the muscles (usually the ones located under the chin) and the recording procedure is similar to that of an EEG </a:t>
            </a:r>
            <a:r>
              <a:rPr lang="en-US" dirty="0" smtClean="0"/>
              <a:t>and </a:t>
            </a:r>
            <a:r>
              <a:rPr lang="en-US" dirty="0"/>
              <a:t>EOG</a:t>
            </a:r>
            <a:r>
              <a:rPr lang="en-US" dirty="0" smtClean="0"/>
              <a:t>.</a:t>
            </a:r>
          </a:p>
          <a:p>
            <a:r>
              <a:rPr lang="en-US" dirty="0"/>
              <a:t>The EMG can be useful to determine whether a </a:t>
            </a:r>
            <a:r>
              <a:rPr lang="en-US" dirty="0" smtClean="0"/>
              <a:t>person </a:t>
            </a:r>
            <a:r>
              <a:rPr lang="en-US" dirty="0"/>
              <a:t>is awake or asleep and, if asleep, whether </a:t>
            </a:r>
            <a:r>
              <a:rPr lang="en-US" dirty="0" smtClean="0"/>
              <a:t>it is </a:t>
            </a:r>
            <a:r>
              <a:rPr lang="en-US" dirty="0"/>
              <a:t>REM or NREM sleep. When someone is awake, activity on the EMG recordings varies </a:t>
            </a:r>
            <a:r>
              <a:rPr lang="en-US" dirty="0" smtClean="0"/>
              <a:t>between </a:t>
            </a:r>
            <a:r>
              <a:rPr lang="en-US" dirty="0"/>
              <a:t>moderate and high, depending on the activity </a:t>
            </a:r>
            <a:r>
              <a:rPr lang="en-US" dirty="0" smtClean="0"/>
              <a:t>at the </a:t>
            </a:r>
            <a:r>
              <a:rPr lang="en-US" dirty="0"/>
              <a:t>time. </a:t>
            </a:r>
            <a:endParaRPr lang="en-US" dirty="0" smtClean="0"/>
          </a:p>
          <a:p>
            <a:r>
              <a:rPr lang="en-US" dirty="0" smtClean="0"/>
              <a:t>During </a:t>
            </a:r>
            <a:r>
              <a:rPr lang="en-US" dirty="0"/>
              <a:t>sleep, the activity is moderate to </a:t>
            </a:r>
            <a:endParaRPr lang="en-US" dirty="0" smtClean="0"/>
          </a:p>
          <a:p>
            <a:pPr marL="0" indent="0">
              <a:buNone/>
            </a:pPr>
            <a:r>
              <a:rPr lang="en-US" dirty="0" smtClean="0"/>
              <a:t>low </a:t>
            </a:r>
            <a:r>
              <a:rPr lang="en-US" dirty="0"/>
              <a:t>during NREM sleep (with some mild </a:t>
            </a:r>
            <a:endParaRPr lang="en-US" dirty="0" smtClean="0"/>
          </a:p>
          <a:p>
            <a:pPr marL="0" indent="0">
              <a:buNone/>
            </a:pPr>
            <a:r>
              <a:rPr lang="en-US" dirty="0" smtClean="0"/>
              <a:t>spasms </a:t>
            </a:r>
            <a:r>
              <a:rPr lang="en-US" dirty="0"/>
              <a:t>associated with light sleep) and </a:t>
            </a:r>
            <a:endParaRPr lang="en-US" dirty="0" smtClean="0"/>
          </a:p>
          <a:p>
            <a:pPr marL="0" indent="0">
              <a:buNone/>
            </a:pPr>
            <a:r>
              <a:rPr lang="en-US" dirty="0" smtClean="0"/>
              <a:t>virtually </a:t>
            </a:r>
            <a:r>
              <a:rPr lang="en-US" dirty="0"/>
              <a:t>non-existent during REM sleep. </a:t>
            </a:r>
            <a:br>
              <a:rPr lang="en-US" dirty="0"/>
            </a:b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115" y="4027715"/>
            <a:ext cx="5598885" cy="2656114"/>
          </a:xfrm>
          <a:prstGeom prst="rect">
            <a:avLst/>
          </a:prstGeom>
        </p:spPr>
      </p:pic>
    </p:spTree>
    <p:extLst>
      <p:ext uri="{BB962C8B-B14F-4D97-AF65-F5344CB8AC3E}">
        <p14:creationId xmlns:p14="http://schemas.microsoft.com/office/powerpoint/2010/main" val="201150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571" y="195262"/>
            <a:ext cx="9601199" cy="6575651"/>
          </a:xfrm>
        </p:spPr>
      </p:pic>
    </p:spTree>
    <p:extLst>
      <p:ext uri="{BB962C8B-B14F-4D97-AF65-F5344CB8AC3E}">
        <p14:creationId xmlns:p14="http://schemas.microsoft.com/office/powerpoint/2010/main" val="202671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96" y="187552"/>
            <a:ext cx="8389589" cy="1143000"/>
          </a:xfrm>
        </p:spPr>
        <p:txBody>
          <a:bodyPr>
            <a:normAutofit fontScale="90000"/>
          </a:bodyPr>
          <a:lstStyle/>
          <a:p>
            <a:r>
              <a:rPr lang="en-US" dirty="0" err="1"/>
              <a:t>Behavioural</a:t>
            </a:r>
            <a:r>
              <a:rPr lang="en-US" dirty="0"/>
              <a:t> and cognitive measurements </a:t>
            </a:r>
            <a:br>
              <a:rPr lang="en-US" dirty="0"/>
            </a:br>
            <a:endParaRPr lang="en-US" dirty="0"/>
          </a:p>
        </p:txBody>
      </p:sp>
      <p:sp>
        <p:nvSpPr>
          <p:cNvPr id="3" name="Content Placeholder 2"/>
          <p:cNvSpPr>
            <a:spLocks noGrp="1"/>
          </p:cNvSpPr>
          <p:nvPr>
            <p:ph idx="1"/>
          </p:nvPr>
        </p:nvSpPr>
        <p:spPr>
          <a:xfrm>
            <a:off x="460496" y="957946"/>
            <a:ext cx="10972800" cy="5802083"/>
          </a:xfrm>
        </p:spPr>
        <p:txBody>
          <a:bodyPr>
            <a:normAutofit/>
          </a:bodyPr>
          <a:lstStyle/>
          <a:p>
            <a:r>
              <a:rPr lang="en-US" dirty="0"/>
              <a:t>We can use </a:t>
            </a:r>
            <a:r>
              <a:rPr lang="en-US" dirty="0" err="1"/>
              <a:t>behavioural</a:t>
            </a:r>
            <a:r>
              <a:rPr lang="en-US" dirty="0"/>
              <a:t> and cognitive measures to study consciousness, such as measuring a person’s performance on certain tasks. </a:t>
            </a:r>
            <a:r>
              <a:rPr lang="en-US" dirty="0" err="1"/>
              <a:t>Behavioural</a:t>
            </a:r>
            <a:r>
              <a:rPr lang="en-US" dirty="0"/>
              <a:t> and cognitive measures are more objective measurements than self-reports </a:t>
            </a:r>
          </a:p>
          <a:p>
            <a:pPr marL="0" indent="0">
              <a:buNone/>
            </a:pPr>
            <a:endParaRPr lang="en-US" dirty="0"/>
          </a:p>
          <a:p>
            <a:pPr marL="0" indent="0">
              <a:buNone/>
            </a:pPr>
            <a:r>
              <a:rPr lang="en-US" b="1" dirty="0" smtClean="0">
                <a:solidFill>
                  <a:srgbClr val="0070C0"/>
                </a:solidFill>
              </a:rPr>
              <a:t>Speed </a:t>
            </a:r>
            <a:r>
              <a:rPr lang="en-US" b="1" dirty="0">
                <a:solidFill>
                  <a:srgbClr val="0070C0"/>
                </a:solidFill>
              </a:rPr>
              <a:t>and accuracy on cognitive tasks </a:t>
            </a:r>
          </a:p>
          <a:p>
            <a:r>
              <a:rPr lang="en-US" dirty="0"/>
              <a:t>Measuring the speed and accuracy of cognitive tasks such as thinking, problem solving, language and reasoning during </a:t>
            </a:r>
            <a:r>
              <a:rPr lang="en-US" dirty="0" smtClean="0"/>
              <a:t>different </a:t>
            </a:r>
            <a:r>
              <a:rPr lang="en-US" dirty="0"/>
              <a:t>times of the day or </a:t>
            </a:r>
            <a:r>
              <a:rPr lang="en-US" dirty="0" smtClean="0"/>
              <a:t>different </a:t>
            </a:r>
            <a:r>
              <a:rPr lang="en-US" dirty="0"/>
              <a:t>states of consciousness can inform us of the characteristics associated with normal waking consciousness and altered states </a:t>
            </a:r>
          </a:p>
          <a:p>
            <a:endParaRPr lang="en-US" dirty="0"/>
          </a:p>
        </p:txBody>
      </p:sp>
    </p:spTree>
    <p:extLst>
      <p:ext uri="{BB962C8B-B14F-4D97-AF65-F5344CB8AC3E}">
        <p14:creationId xmlns:p14="http://schemas.microsoft.com/office/powerpoint/2010/main" val="26167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581"/>
            <a:ext cx="8389589" cy="1143000"/>
          </a:xfrm>
        </p:spPr>
        <p:txBody>
          <a:bodyPr>
            <a:normAutofit fontScale="90000"/>
          </a:bodyPr>
          <a:lstStyle/>
          <a:p>
            <a:r>
              <a:rPr lang="en-US" dirty="0">
                <a:solidFill>
                  <a:srgbClr val="0070C0"/>
                </a:solidFill>
              </a:rPr>
              <a:t>Speed and accuracy on cognitive tasks </a:t>
            </a:r>
            <a:br>
              <a:rPr lang="en-US" dirty="0">
                <a:solidFill>
                  <a:srgbClr val="0070C0"/>
                </a:solidFill>
              </a:rPr>
            </a:br>
            <a:endParaRPr lang="en-US" dirty="0"/>
          </a:p>
        </p:txBody>
      </p:sp>
      <p:sp>
        <p:nvSpPr>
          <p:cNvPr id="3" name="Content Placeholder 2"/>
          <p:cNvSpPr>
            <a:spLocks noGrp="1"/>
          </p:cNvSpPr>
          <p:nvPr>
            <p:ph idx="1"/>
          </p:nvPr>
        </p:nvSpPr>
        <p:spPr>
          <a:xfrm>
            <a:off x="315686" y="827318"/>
            <a:ext cx="10972800" cy="5682339"/>
          </a:xfrm>
        </p:spPr>
        <p:txBody>
          <a:bodyPr>
            <a:normAutofit fontScale="85000" lnSpcReduction="20000"/>
          </a:bodyPr>
          <a:lstStyle/>
          <a:p>
            <a:pPr marL="0" indent="0">
              <a:buNone/>
            </a:pPr>
            <a:r>
              <a:rPr lang="en-US" dirty="0" smtClean="0"/>
              <a:t>We </a:t>
            </a:r>
            <a:r>
              <a:rPr lang="en-US" dirty="0"/>
              <a:t>can measure the speed and accuracy on performing the task over time, with the idea that as the task becomes more </a:t>
            </a:r>
            <a:r>
              <a:rPr lang="en-US" dirty="0" smtClean="0"/>
              <a:t>aut</a:t>
            </a:r>
            <a:r>
              <a:rPr lang="en-US" dirty="0"/>
              <a:t>omatic, we become quicker and more </a:t>
            </a:r>
            <a:r>
              <a:rPr lang="en-US" dirty="0" smtClean="0"/>
              <a:t>accurate</a:t>
            </a:r>
          </a:p>
          <a:p>
            <a:pPr marL="0" indent="0">
              <a:buNone/>
            </a:pPr>
            <a:r>
              <a:rPr lang="en-AU" dirty="0">
                <a:solidFill>
                  <a:srgbClr val="FF0000"/>
                </a:solidFill>
              </a:rPr>
              <a:t>Cognitive tasks: </a:t>
            </a:r>
            <a:r>
              <a:rPr lang="en-AU" dirty="0"/>
              <a:t>tasks that require mental processes and that have an easily specified correct outcome.</a:t>
            </a:r>
          </a:p>
          <a:p>
            <a:pPr marL="0" indent="0">
              <a:buNone/>
            </a:pPr>
            <a:r>
              <a:rPr lang="en-AU" dirty="0"/>
              <a:t>The speed and accuracy of responding are two measurements that are commonly used with cognitive tasks.</a:t>
            </a:r>
          </a:p>
          <a:p>
            <a:pPr marL="0" indent="0">
              <a:buNone/>
            </a:pPr>
            <a:r>
              <a:rPr lang="en-AU" b="1" dirty="0"/>
              <a:t>Measurement of speed: </a:t>
            </a:r>
            <a:r>
              <a:rPr lang="en-AU" dirty="0"/>
              <a:t>involves response or reaction time to a stimulus, usually measured in milliseconds.</a:t>
            </a:r>
          </a:p>
          <a:p>
            <a:pPr marL="0" indent="0">
              <a:buNone/>
            </a:pPr>
            <a:r>
              <a:rPr lang="en-AU" b="1" i="1" dirty="0"/>
              <a:t>For example: </a:t>
            </a:r>
            <a:r>
              <a:rPr lang="en-AU" dirty="0"/>
              <a:t>recording the time it takes to identify a hazard in a driving simulator and respond accordingly (hit the brakes or course correct).</a:t>
            </a:r>
          </a:p>
          <a:p>
            <a:pPr marL="0" indent="0">
              <a:buNone/>
            </a:pPr>
            <a:r>
              <a:rPr lang="en-AU" b="1" dirty="0"/>
              <a:t>Measurement of accuracy: </a:t>
            </a:r>
            <a:r>
              <a:rPr lang="en-AU" dirty="0"/>
              <a:t>the number of correct responses and incorrect responses (errors) made by the individual.</a:t>
            </a:r>
          </a:p>
          <a:p>
            <a:pPr marL="0" indent="0">
              <a:buNone/>
            </a:pPr>
            <a:r>
              <a:rPr lang="en-AU" b="1" i="1" dirty="0"/>
              <a:t>For example: </a:t>
            </a:r>
            <a:r>
              <a:rPr lang="en-AU" dirty="0"/>
              <a:t>the number of road stimuli correctly attended to in a driving simulator</a:t>
            </a:r>
            <a:r>
              <a:rPr lang="en-AU" dirty="0" smtClean="0"/>
              <a:t>.</a:t>
            </a:r>
            <a:endParaRPr lang="en-AU" dirty="0"/>
          </a:p>
        </p:txBody>
      </p:sp>
    </p:spTree>
    <p:extLst>
      <p:ext uri="{BB962C8B-B14F-4D97-AF65-F5344CB8AC3E}">
        <p14:creationId xmlns:p14="http://schemas.microsoft.com/office/powerpoint/2010/main" val="185347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056914" cy="770391"/>
          </a:xfrm>
        </p:spPr>
        <p:txBody>
          <a:bodyPr>
            <a:noAutofit/>
          </a:bodyPr>
          <a:lstStyle/>
          <a:p>
            <a:r>
              <a:rPr lang="en-US" sz="4000" dirty="0" smtClean="0"/>
              <a:t/>
            </a:r>
            <a:br>
              <a:rPr lang="en-US" sz="4000" dirty="0" smtClean="0"/>
            </a:br>
            <a:r>
              <a:rPr lang="en-US" sz="4000" dirty="0" smtClean="0"/>
              <a:t>Subjective </a:t>
            </a:r>
            <a:r>
              <a:rPr lang="en-US" sz="4000" dirty="0"/>
              <a:t>reporting </a:t>
            </a:r>
            <a:br>
              <a:rPr lang="en-US" sz="4000" dirty="0"/>
            </a:br>
            <a:endParaRPr lang="en-US" sz="4000" dirty="0"/>
          </a:p>
        </p:txBody>
      </p:sp>
      <p:sp>
        <p:nvSpPr>
          <p:cNvPr id="3" name="Content Placeholder 2"/>
          <p:cNvSpPr>
            <a:spLocks noGrp="1"/>
          </p:cNvSpPr>
          <p:nvPr>
            <p:ph idx="1"/>
          </p:nvPr>
        </p:nvSpPr>
        <p:spPr>
          <a:xfrm>
            <a:off x="609600" y="936171"/>
            <a:ext cx="10972800" cy="5189995"/>
          </a:xfrm>
        </p:spPr>
        <p:txBody>
          <a:bodyPr>
            <a:normAutofit/>
          </a:bodyPr>
          <a:lstStyle/>
          <a:p>
            <a:r>
              <a:rPr lang="en-US" dirty="0"/>
              <a:t>Subjective reporting measures, such as self-reporting or video monitoring, are also used to measure states of consciousness. While they may not be as accurate as EEG, EMG and EOG, they can still provide </a:t>
            </a:r>
            <a:r>
              <a:rPr lang="en-US" dirty="0" smtClean="0"/>
              <a:t>significant </a:t>
            </a:r>
            <a:r>
              <a:rPr lang="en-US" dirty="0"/>
              <a:t>insight into our experience of consciousness. </a:t>
            </a:r>
          </a:p>
          <a:p>
            <a:r>
              <a:rPr lang="en-US" b="1" dirty="0"/>
              <a:t>Sleep diaries </a:t>
            </a:r>
            <a:r>
              <a:rPr lang="en-US" dirty="0"/>
              <a:t>are often used when a person is experiencing sleep troubles such as sleep </a:t>
            </a:r>
            <a:r>
              <a:rPr lang="en-US" dirty="0" err="1"/>
              <a:t>apnoea</a:t>
            </a:r>
            <a:r>
              <a:rPr lang="en-US" dirty="0"/>
              <a:t> or insomnia </a:t>
            </a:r>
            <a:r>
              <a:rPr lang="en-US" dirty="0" smtClean="0"/>
              <a:t>and </a:t>
            </a:r>
            <a:r>
              <a:rPr lang="en-US" dirty="0"/>
              <a:t>these can help sleep experts understand the participant’s experience. T</a:t>
            </a:r>
            <a:r>
              <a:rPr lang="en-US" dirty="0" smtClean="0"/>
              <a:t>hese are one form of self report</a:t>
            </a:r>
            <a:endParaRPr lang="en-US" dirty="0"/>
          </a:p>
          <a:p>
            <a:endParaRPr lang="en-US" dirty="0"/>
          </a:p>
          <a:p>
            <a:endParaRPr lang="en-US" dirty="0"/>
          </a:p>
        </p:txBody>
      </p:sp>
    </p:spTree>
    <p:extLst>
      <p:ext uri="{BB962C8B-B14F-4D97-AF65-F5344CB8AC3E}">
        <p14:creationId xmlns:p14="http://schemas.microsoft.com/office/powerpoint/2010/main" val="88905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106" y="599440"/>
            <a:ext cx="8207196" cy="5469326"/>
          </a:xfrm>
          <a:prstGeom prst="rect">
            <a:avLst/>
          </a:prstGeom>
        </p:spPr>
      </p:pic>
      <p:sp>
        <p:nvSpPr>
          <p:cNvPr id="4" name="Rectangle 3"/>
          <p:cNvSpPr/>
          <p:nvPr/>
        </p:nvSpPr>
        <p:spPr>
          <a:xfrm>
            <a:off x="3200868" y="6110644"/>
            <a:ext cx="2542684" cy="215444"/>
          </a:xfrm>
          <a:prstGeom prst="rect">
            <a:avLst/>
          </a:prstGeom>
        </p:spPr>
        <p:txBody>
          <a:bodyPr wrap="none">
            <a:spAutoFit/>
          </a:bodyPr>
          <a:lstStyle/>
          <a:p>
            <a:r>
              <a:rPr lang="en-US" sz="800" dirty="0">
                <a:solidFill>
                  <a:schemeClr val="tx1">
                    <a:lumMod val="95000"/>
                    <a:lumOff val="5000"/>
                  </a:schemeClr>
                </a:solidFill>
                <a:latin typeface="Arial" panose="020B0604020202020204" pitchFamily="34" charset="0"/>
              </a:rPr>
              <a:t>Images used under license from </a:t>
            </a:r>
            <a:r>
              <a:rPr lang="en-US" sz="800" dirty="0">
                <a:latin typeface="Arial" panose="020B0604020202020204" pitchFamily="34" charset="0"/>
              </a:rPr>
              <a:t>en.wikimedia.org</a:t>
            </a:r>
          </a:p>
        </p:txBody>
      </p:sp>
    </p:spTree>
    <p:extLst>
      <p:ext uri="{BB962C8B-B14F-4D97-AF65-F5344CB8AC3E}">
        <p14:creationId xmlns:p14="http://schemas.microsoft.com/office/powerpoint/2010/main" val="176562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799" cy="530905"/>
          </a:xfrm>
        </p:spPr>
        <p:txBody>
          <a:bodyPr>
            <a:noAutofit/>
          </a:bodyPr>
          <a:lstStyle/>
          <a:p>
            <a:r>
              <a:rPr lang="en-US" sz="4400" dirty="0" smtClean="0"/>
              <a:t/>
            </a:r>
            <a:br>
              <a:rPr lang="en-US" sz="4400" dirty="0" smtClean="0"/>
            </a:br>
            <a:r>
              <a:rPr lang="en-US" sz="4400" dirty="0" smtClean="0"/>
              <a:t>Self-reporting </a:t>
            </a:r>
            <a:r>
              <a:rPr lang="en-US" sz="4400" dirty="0"/>
              <a:t/>
            </a:r>
            <a:br>
              <a:rPr lang="en-US" sz="4400" dirty="0"/>
            </a:br>
            <a:endParaRPr lang="en-US" sz="4400" dirty="0"/>
          </a:p>
        </p:txBody>
      </p:sp>
      <p:sp>
        <p:nvSpPr>
          <p:cNvPr id="3" name="Content Placeholder 2"/>
          <p:cNvSpPr>
            <a:spLocks noGrp="1"/>
          </p:cNvSpPr>
          <p:nvPr>
            <p:ph idx="1"/>
          </p:nvPr>
        </p:nvSpPr>
        <p:spPr>
          <a:xfrm>
            <a:off x="283029" y="805544"/>
            <a:ext cx="11669485" cy="6052456"/>
          </a:xfrm>
        </p:spPr>
        <p:txBody>
          <a:bodyPr>
            <a:normAutofit fontScale="85000" lnSpcReduction="20000"/>
          </a:bodyPr>
          <a:lstStyle/>
          <a:p>
            <a:pPr marL="0" indent="0">
              <a:buNone/>
            </a:pPr>
            <a:r>
              <a:rPr lang="en-AU" b="1" dirty="0">
                <a:solidFill>
                  <a:srgbClr val="0070C0"/>
                </a:solidFill>
              </a:rPr>
              <a:t>Subjective reporting</a:t>
            </a:r>
            <a:r>
              <a:rPr lang="en-AU" dirty="0"/>
              <a:t> involves using self-reporting methods to obtain data. This data is considered subjective as it is based on a person’s opinion, interpretation, point or view or judgement. This type of data can be biased and inaccurate.</a:t>
            </a:r>
          </a:p>
          <a:p>
            <a:pPr marL="0" indent="0">
              <a:buNone/>
            </a:pPr>
            <a:r>
              <a:rPr lang="en-AU" dirty="0"/>
              <a:t>One type of subjective report to measure consciousness is a sleep diary.</a:t>
            </a:r>
          </a:p>
          <a:p>
            <a:pPr marL="0" indent="0">
              <a:buNone/>
            </a:pPr>
            <a:r>
              <a:rPr lang="en-AU" dirty="0">
                <a:solidFill>
                  <a:srgbClr val="0070C0"/>
                </a:solidFill>
              </a:rPr>
              <a:t>Sleep diary: </a:t>
            </a:r>
            <a:r>
              <a:rPr lang="en-AU" dirty="0"/>
              <a:t>a self-reported record of an individual’s sleep and waking time activities, usually over the course of several weeks.</a:t>
            </a:r>
          </a:p>
          <a:p>
            <a:pPr marL="0" indent="0">
              <a:buNone/>
            </a:pPr>
            <a:r>
              <a:rPr lang="en-AU" u="sng" dirty="0"/>
              <a:t>Sleep diaries </a:t>
            </a:r>
            <a:r>
              <a:rPr lang="en-AU" dirty="0"/>
              <a:t>are used to record information such as:</a:t>
            </a:r>
          </a:p>
          <a:p>
            <a:pPr marL="0" indent="0">
              <a:buNone/>
            </a:pPr>
            <a:r>
              <a:rPr lang="en-AU" dirty="0"/>
              <a:t>-Time of going to bed</a:t>
            </a:r>
          </a:p>
          <a:p>
            <a:pPr marL="0" indent="0">
              <a:buNone/>
            </a:pPr>
            <a:r>
              <a:rPr lang="en-AU" dirty="0"/>
              <a:t>-Time sleep began</a:t>
            </a:r>
          </a:p>
          <a:p>
            <a:pPr marL="0" indent="0">
              <a:buNone/>
            </a:pPr>
            <a:r>
              <a:rPr lang="en-AU" dirty="0"/>
              <a:t>-Number and length of time when waking during a night’s sleep</a:t>
            </a:r>
          </a:p>
          <a:p>
            <a:pPr marL="0" indent="0">
              <a:buNone/>
            </a:pPr>
            <a:r>
              <a:rPr lang="en-AU" dirty="0"/>
              <a:t>-Time of waking up in the morning</a:t>
            </a:r>
          </a:p>
          <a:p>
            <a:pPr marL="0" indent="0">
              <a:buNone/>
            </a:pPr>
            <a:r>
              <a:rPr lang="en-AU" dirty="0"/>
              <a:t>-How rested the person feels</a:t>
            </a:r>
          </a:p>
          <a:p>
            <a:pPr marL="0" indent="0">
              <a:buNone/>
            </a:pPr>
            <a:r>
              <a:rPr lang="en-AU" dirty="0"/>
              <a:t>-How tired they feel during the day</a:t>
            </a:r>
          </a:p>
          <a:p>
            <a:pPr marL="0" indent="0">
              <a:buNone/>
            </a:pPr>
            <a:r>
              <a:rPr lang="en-AU" dirty="0"/>
              <a:t>-Medications, stimulants or depressants taken</a:t>
            </a:r>
          </a:p>
          <a:p>
            <a:pPr marL="0" indent="0">
              <a:buNone/>
            </a:pPr>
            <a:r>
              <a:rPr lang="en-AU" dirty="0"/>
              <a:t>-Diet</a:t>
            </a:r>
          </a:p>
          <a:p>
            <a:pPr marL="0" indent="0">
              <a:buNone/>
            </a:pPr>
            <a:endParaRPr lang="en-US" dirty="0"/>
          </a:p>
        </p:txBody>
      </p:sp>
    </p:spTree>
    <p:extLst>
      <p:ext uri="{BB962C8B-B14F-4D97-AF65-F5344CB8AC3E}">
        <p14:creationId xmlns:p14="http://schemas.microsoft.com/office/powerpoint/2010/main" val="1733173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30" y="274638"/>
            <a:ext cx="10842170" cy="1143000"/>
          </a:xfrm>
        </p:spPr>
        <p:txBody>
          <a:bodyPr>
            <a:normAutofit fontScale="90000"/>
          </a:bodyPr>
          <a:lstStyle/>
          <a:p>
            <a:r>
              <a:rPr lang="en-US"/>
              <a:t/>
            </a:r>
            <a:br>
              <a:rPr lang="en-US"/>
            </a:br>
            <a:r>
              <a:rPr lang="en-US"/>
              <a:t>Video monitoring </a:t>
            </a:r>
            <a:br>
              <a:rPr lang="en-US"/>
            </a:br>
            <a:endParaRPr lang="en-US"/>
          </a:p>
        </p:txBody>
      </p:sp>
      <p:sp>
        <p:nvSpPr>
          <p:cNvPr id="3" name="Content Placeholder 2"/>
          <p:cNvSpPr>
            <a:spLocks noGrp="1"/>
          </p:cNvSpPr>
          <p:nvPr>
            <p:ph idx="1"/>
          </p:nvPr>
        </p:nvSpPr>
        <p:spPr>
          <a:xfrm>
            <a:off x="424542" y="1262746"/>
            <a:ext cx="10972800" cy="5355768"/>
          </a:xfrm>
        </p:spPr>
        <p:txBody>
          <a:bodyPr>
            <a:normAutofit fontScale="77500" lnSpcReduction="20000"/>
          </a:bodyPr>
          <a:lstStyle/>
          <a:p>
            <a:pPr marL="0" indent="0">
              <a:buNone/>
            </a:pPr>
            <a:r>
              <a:rPr lang="en-AU" dirty="0">
                <a:solidFill>
                  <a:srgbClr val="0070C0"/>
                </a:solidFill>
              </a:rPr>
              <a:t>Video monitoring: </a:t>
            </a:r>
            <a:r>
              <a:rPr lang="en-AU" dirty="0"/>
              <a:t>most commonly used in the study of sleep and sleep disturbances or disorders</a:t>
            </a:r>
            <a:r>
              <a:rPr lang="en-AU" dirty="0" smtClean="0"/>
              <a:t>.</a:t>
            </a:r>
          </a:p>
          <a:p>
            <a:pPr marL="0" indent="0">
              <a:buNone/>
            </a:pPr>
            <a:r>
              <a:rPr lang="en-US" b="1" dirty="0"/>
              <a:t>Video monitoring</a:t>
            </a:r>
            <a:r>
              <a:rPr lang="en-US" dirty="0"/>
              <a:t>, can provide an insight into how we behave in different states of consciousness.</a:t>
            </a:r>
            <a:endParaRPr lang="en-AU" dirty="0"/>
          </a:p>
          <a:p>
            <a:pPr marL="0" indent="0">
              <a:buNone/>
            </a:pPr>
            <a:endParaRPr lang="en-AU" dirty="0"/>
          </a:p>
          <a:p>
            <a:pPr marL="0" indent="0">
              <a:buNone/>
            </a:pPr>
            <a:r>
              <a:rPr lang="en-AU" dirty="0"/>
              <a:t>Sleep labs or sleep centres will have a room with a camera installed. A person is then recorded as they sleep as normal.</a:t>
            </a:r>
          </a:p>
          <a:p>
            <a:pPr marL="0" indent="0">
              <a:buNone/>
            </a:pPr>
            <a:r>
              <a:rPr lang="en-AU" dirty="0"/>
              <a:t>Physiological changes are recorded on video to be examined by professionals.</a:t>
            </a:r>
          </a:p>
          <a:p>
            <a:pPr marL="0" indent="0">
              <a:buNone/>
            </a:pPr>
            <a:r>
              <a:rPr lang="en-AU" u="sng" dirty="0"/>
              <a:t>Responses commonly observed include:</a:t>
            </a:r>
          </a:p>
          <a:p>
            <a:pPr marL="0" indent="0">
              <a:buNone/>
            </a:pPr>
            <a:r>
              <a:rPr lang="en-AU" dirty="0"/>
              <a:t>-Changes in posture or body position</a:t>
            </a:r>
          </a:p>
          <a:p>
            <a:pPr marL="0" indent="0">
              <a:buNone/>
            </a:pPr>
            <a:r>
              <a:rPr lang="en-AU" dirty="0"/>
              <a:t>-Amount of ‘tossing and turning’</a:t>
            </a:r>
          </a:p>
          <a:p>
            <a:pPr marL="0" indent="0">
              <a:buNone/>
            </a:pPr>
            <a:r>
              <a:rPr lang="en-AU" dirty="0"/>
              <a:t>-Sleep-related breathing problems</a:t>
            </a:r>
          </a:p>
          <a:p>
            <a:pPr marL="0" indent="0">
              <a:buNone/>
            </a:pPr>
            <a:r>
              <a:rPr lang="en-AU" dirty="0"/>
              <a:t>-What happens when waking from a nightmare or night terror</a:t>
            </a:r>
          </a:p>
          <a:p>
            <a:pPr marL="0" indent="0">
              <a:buNone/>
            </a:pPr>
            <a:r>
              <a:rPr lang="en-AU" dirty="0"/>
              <a:t>-Behaviours associated with </a:t>
            </a:r>
            <a:r>
              <a:rPr lang="en-AU" dirty="0" smtClean="0"/>
              <a:t>sleepwalking</a:t>
            </a:r>
          </a:p>
        </p:txBody>
      </p:sp>
    </p:spTree>
    <p:extLst>
      <p:ext uri="{BB962C8B-B14F-4D97-AF65-F5344CB8AC3E}">
        <p14:creationId xmlns:p14="http://schemas.microsoft.com/office/powerpoint/2010/main" val="194438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50493623"/>
              </p:ext>
            </p:extLst>
          </p:nvPr>
        </p:nvGraphicFramePr>
        <p:xfrm>
          <a:off x="321885" y="634274"/>
          <a:ext cx="7920880" cy="6080248"/>
        </p:xfrm>
        <a:graphic>
          <a:graphicData uri="http://schemas.openxmlformats.org/drawingml/2006/table">
            <a:tbl>
              <a:tblPr firstRow="1" bandRow="1">
                <a:tableStyleId>{4C3C2611-4C71-4FC5-86AE-919BDF0F9419}</a:tableStyleId>
              </a:tblPr>
              <a:tblGrid>
                <a:gridCol w="1540139">
                  <a:extLst>
                    <a:ext uri="{9D8B030D-6E8A-4147-A177-3AD203B41FA5}">
                      <a16:colId xmlns:a16="http://schemas.microsoft.com/office/drawing/2014/main" xmlns="" val="20000"/>
                    </a:ext>
                  </a:extLst>
                </a:gridCol>
                <a:gridCol w="2420301">
                  <a:extLst>
                    <a:ext uri="{9D8B030D-6E8A-4147-A177-3AD203B41FA5}">
                      <a16:colId xmlns:a16="http://schemas.microsoft.com/office/drawing/2014/main" xmlns="" val="20001"/>
                    </a:ext>
                  </a:extLst>
                </a:gridCol>
                <a:gridCol w="1980220">
                  <a:extLst>
                    <a:ext uri="{9D8B030D-6E8A-4147-A177-3AD203B41FA5}">
                      <a16:colId xmlns:a16="http://schemas.microsoft.com/office/drawing/2014/main" xmlns="" val="20002"/>
                    </a:ext>
                  </a:extLst>
                </a:gridCol>
                <a:gridCol w="1980220">
                  <a:extLst>
                    <a:ext uri="{9D8B030D-6E8A-4147-A177-3AD203B41FA5}">
                      <a16:colId xmlns:a16="http://schemas.microsoft.com/office/drawing/2014/main" xmlns="" val="20003"/>
                    </a:ext>
                  </a:extLst>
                </a:gridCol>
              </a:tblGrid>
              <a:tr h="507174">
                <a:tc>
                  <a:txBody>
                    <a:bodyPr/>
                    <a:lstStyle/>
                    <a:p>
                      <a:pPr algn="l"/>
                      <a:r>
                        <a:rPr lang="en-US" sz="1600" b="0" i="0" dirty="0" smtClean="0">
                          <a:latin typeface="Arial" panose="020B0604020202020204" pitchFamily="34" charset="0"/>
                          <a:ea typeface="Whitney Office" charset="0"/>
                          <a:cs typeface="Arial" panose="020B0604020202020204" pitchFamily="34" charset="0"/>
                        </a:rPr>
                        <a:t>Research Method</a:t>
                      </a:r>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r>
                        <a:rPr lang="en-US" sz="1600" b="1" i="0" dirty="0" smtClean="0">
                          <a:latin typeface="Arial" panose="020B0604020202020204" pitchFamily="34" charset="0"/>
                          <a:ea typeface="Calibri"/>
                          <a:cs typeface="Calibri"/>
                        </a:rPr>
                        <a:t>Description</a:t>
                      </a:r>
                      <a:endParaRPr lang="en-US" sz="1600" b="1" i="0" dirty="0">
                        <a:latin typeface="Arial" panose="020B0604020202020204" pitchFamily="34" charset="0"/>
                        <a:ea typeface="Whitney Office" charset="0"/>
                        <a:cs typeface="Arial" panose="020B0604020202020204" pitchFamily="34" charset="0"/>
                      </a:endParaRPr>
                    </a:p>
                  </a:txBody>
                  <a:tcPr/>
                </a:tc>
                <a:tc>
                  <a:txBody>
                    <a:bodyPr/>
                    <a:lstStyle/>
                    <a:p>
                      <a:pPr algn="l"/>
                      <a:r>
                        <a:rPr lang="en-US" sz="1600" b="1" i="0" dirty="0">
                          <a:latin typeface="Arial" panose="020B0604020202020204" pitchFamily="34" charset="0"/>
                        </a:rPr>
                        <a:t>Advantages</a:t>
                      </a:r>
                      <a:endParaRPr lang="en-US" sz="1600" b="1" i="0" dirty="0">
                        <a:latin typeface="Arial" panose="020B0604020202020204" pitchFamily="34" charset="0"/>
                        <a:ea typeface="Whitney Office" charset="0"/>
                        <a:cs typeface="Arial" panose="020B0604020202020204" pitchFamily="34" charset="0"/>
                      </a:endParaRPr>
                    </a:p>
                  </a:txBody>
                  <a:tcPr/>
                </a:tc>
                <a:tc>
                  <a:txBody>
                    <a:bodyPr/>
                    <a:lstStyle/>
                    <a:p>
                      <a:pPr algn="l"/>
                      <a:r>
                        <a:rPr lang="en-US" sz="1600" b="1" i="0" dirty="0">
                          <a:latin typeface="Arial" panose="020B0604020202020204" pitchFamily="34" charset="0"/>
                        </a:rPr>
                        <a:t>Limitations</a:t>
                      </a:r>
                      <a:endParaRPr lang="en-US" sz="1600" b="1" i="0" dirty="0">
                        <a:latin typeface="Arial" panose="020B0604020202020204" pitchFamily="34" charset="0"/>
                        <a:ea typeface="Whitney Office" charset="0"/>
                        <a:cs typeface="Arial" panose="020B0604020202020204" pitchFamily="34" charset="0"/>
                      </a:endParaRPr>
                    </a:p>
                  </a:txBody>
                  <a:tcPr/>
                </a:tc>
                <a:extLst>
                  <a:ext uri="{0D108BD9-81ED-4DB2-BD59-A6C34878D82A}">
                    <a16:rowId xmlns:a16="http://schemas.microsoft.com/office/drawing/2014/main" xmlns="" val="10000"/>
                  </a:ext>
                </a:extLst>
              </a:tr>
              <a:tr h="14948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1" kern="1200" dirty="0" smtClean="0">
                          <a:solidFill>
                            <a:srgbClr val="000000"/>
                          </a:solidFill>
                          <a:effectLst/>
                          <a:latin typeface="Calibri"/>
                          <a:ea typeface="Calibri"/>
                          <a:cs typeface="Calibri"/>
                        </a:rPr>
                        <a:t>Physiological measurements, including EEG, EOG and EMG </a:t>
                      </a:r>
                      <a:endParaRPr lang="en-US" sz="1600" dirty="0" smtClean="0">
                        <a:effectLst/>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extLst>
                  <a:ext uri="{0D108BD9-81ED-4DB2-BD59-A6C34878D82A}">
                    <a16:rowId xmlns:a16="http://schemas.microsoft.com/office/drawing/2014/main" xmlns="" val="10001"/>
                  </a:ext>
                </a:extLst>
              </a:tr>
              <a:tr h="14948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1" kern="1200" dirty="0" smtClean="0">
                          <a:solidFill>
                            <a:srgbClr val="000000"/>
                          </a:solidFill>
                          <a:effectLst/>
                          <a:latin typeface="Calibri"/>
                          <a:ea typeface="Calibri"/>
                          <a:cs typeface="Calibri"/>
                        </a:rPr>
                        <a:t>Measurement of speed and accuracy on cognitive tasks </a:t>
                      </a:r>
                      <a:endParaRPr lang="en-US" sz="1600" dirty="0" smtClean="0">
                        <a:effectLst/>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extLst>
                  <a:ext uri="{0D108BD9-81ED-4DB2-BD59-A6C34878D82A}">
                    <a16:rowId xmlns:a16="http://schemas.microsoft.com/office/drawing/2014/main" xmlns="" val="10002"/>
                  </a:ext>
                </a:extLst>
              </a:tr>
              <a:tr h="7741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1" kern="1200" dirty="0" smtClean="0">
                          <a:solidFill>
                            <a:srgbClr val="000000"/>
                          </a:solidFill>
                          <a:effectLst/>
                          <a:latin typeface="Calibri"/>
                          <a:ea typeface="Calibri"/>
                          <a:cs typeface="Calibri"/>
                        </a:rPr>
                        <a:t>Video monitoring </a:t>
                      </a:r>
                      <a:endParaRPr lang="en-US" sz="1600" dirty="0" smtClean="0">
                        <a:effectLst/>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extLst>
                  <a:ext uri="{0D108BD9-81ED-4DB2-BD59-A6C34878D82A}">
                    <a16:rowId xmlns:a16="http://schemas.microsoft.com/office/drawing/2014/main" xmlns="" val="10003"/>
                  </a:ext>
                </a:extLst>
              </a:tr>
              <a:tr h="17350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1" kern="1200" dirty="0" smtClean="0">
                          <a:solidFill>
                            <a:srgbClr val="000000"/>
                          </a:solidFill>
                          <a:effectLst/>
                          <a:latin typeface="Calibri"/>
                          <a:ea typeface="Calibri"/>
                          <a:cs typeface="Calibri"/>
                        </a:rPr>
                        <a:t>Self-reports, including subjective measures such as sleep diaries </a:t>
                      </a:r>
                      <a:endParaRPr lang="en-US" sz="1600" dirty="0" smtClean="0">
                        <a:effectLst/>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c>
                  <a:txBody>
                    <a:bodyPr/>
                    <a:lstStyle/>
                    <a:p>
                      <a:pPr algn="l"/>
                      <a:endParaRPr lang="en-US" sz="1600" b="0" i="0" dirty="0">
                        <a:latin typeface="Arial" panose="020B0604020202020204" pitchFamily="34" charset="0"/>
                        <a:ea typeface="Whitney Office" charset="0"/>
                        <a:cs typeface="Arial" panose="020B0604020202020204" pitchFamily="34" charset="0"/>
                      </a:endParaRPr>
                    </a:p>
                  </a:txBody>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057" y="4464824"/>
            <a:ext cx="3612990" cy="2393176"/>
          </a:xfrm>
          <a:prstGeom prst="rect">
            <a:avLst/>
          </a:prstGeom>
        </p:spPr>
      </p:pic>
      <p:sp>
        <p:nvSpPr>
          <p:cNvPr id="9" name="Rectangle 2"/>
          <p:cNvSpPr txBox="1">
            <a:spLocks noChangeArrowheads="1"/>
          </p:cNvSpPr>
          <p:nvPr/>
        </p:nvSpPr>
        <p:spPr>
          <a:xfrm>
            <a:off x="239486" y="0"/>
            <a:ext cx="11215582" cy="7794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rgbClr val="EE7860"/>
                </a:solidFill>
                <a:latin typeface="Gotham Condensed Bold"/>
                <a:ea typeface="+mj-ea"/>
                <a:cs typeface="Gotham Condensed Bold"/>
              </a:defRPr>
            </a:lvl1pPr>
          </a:lstStyle>
          <a:p>
            <a:pPr>
              <a:defRPr/>
            </a:pPr>
            <a:r>
              <a:rPr lang="en-AU" sz="3600" b="1" dirty="0">
                <a:latin typeface="Arial" panose="020B0604020202020204" pitchFamily="34" charset="0"/>
              </a:rPr>
              <a:t>Measuring </a:t>
            </a:r>
            <a:r>
              <a:rPr lang="en-AU" sz="3600" b="1" dirty="0" smtClean="0">
                <a:latin typeface="Arial" panose="020B0604020202020204" pitchFamily="34" charset="0"/>
              </a:rPr>
              <a:t>sleep Summary</a:t>
            </a:r>
            <a:endParaRPr lang="en-AU" sz="3600" b="1" dirty="0">
              <a:latin typeface="Arial" panose="020B0604020202020204" pitchFamily="34" charset="0"/>
            </a:endParaRPr>
          </a:p>
        </p:txBody>
      </p:sp>
    </p:spTree>
    <p:extLst>
      <p:ext uri="{BB962C8B-B14F-4D97-AF65-F5344CB8AC3E}">
        <p14:creationId xmlns:p14="http://schemas.microsoft.com/office/powerpoint/2010/main" val="126117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35"/>
          <p:cNvSpPr txBox="1">
            <a:spLocks/>
          </p:cNvSpPr>
          <p:nvPr/>
        </p:nvSpPr>
        <p:spPr>
          <a:xfrm>
            <a:off x="359230" y="1050836"/>
            <a:ext cx="11691256" cy="58942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800" b="0" i="0" u="none" strike="noStrike" cap="none" spc="0" baseline="0">
                <a:ln>
                  <a:noFill/>
                </a:ln>
                <a:solidFill>
                  <a:srgbClr val="000000"/>
                </a:solidFill>
                <a:uFillTx/>
                <a:latin typeface="Whitney"/>
                <a:ea typeface="Whitney"/>
                <a:cs typeface="Whitney"/>
                <a:sym typeface="Whitney"/>
              </a:defRPr>
            </a:lvl1pPr>
            <a:lvl2pPr marL="742950" marR="0" indent="-2857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2pPr>
            <a:lvl3pPr marL="1143000" marR="0" indent="-228600" algn="l" defTabSz="4572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0000"/>
                </a:solidFill>
                <a:uFillTx/>
                <a:latin typeface="Whitney"/>
                <a:ea typeface="Whitney"/>
                <a:cs typeface="Whitney"/>
                <a:sym typeface="Whitney"/>
              </a:defRPr>
            </a:lvl3pPr>
            <a:lvl4pPr marL="1600200" marR="0" indent="-22860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4pPr>
            <a:lvl5pPr marL="2057400" marR="0" indent="-22860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5pPr>
            <a:lvl6pPr marL="2560320" marR="0" indent="-27432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6pPr>
            <a:lvl7pPr marL="3017520" marR="0" indent="-27432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7pPr>
            <a:lvl8pPr marL="3474720" marR="0" indent="-27432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8pPr>
            <a:lvl9pPr marL="3931920" marR="0" indent="-27432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9pPr>
          </a:lstStyle>
          <a:p>
            <a:pPr hangingPunct="1">
              <a:spcBef>
                <a:spcPts val="0"/>
              </a:spcBef>
              <a:buSzTx/>
              <a:defRPr sz="1800"/>
            </a:pPr>
            <a:r>
              <a:rPr lang="en-US" sz="2400" dirty="0">
                <a:latin typeface="Arial Hebrew" charset="-79"/>
                <a:ea typeface="Arial Hebrew" charset="-79"/>
                <a:cs typeface="Arial Hebrew" charset="-79"/>
              </a:rPr>
              <a:t>Prescribed and legal drugs play a central role in our medical practice, having enormous </a:t>
            </a:r>
            <a:r>
              <a:rPr lang="en-US" sz="2400" dirty="0" smtClean="0">
                <a:latin typeface="Arial Hebrew" charset="-79"/>
                <a:ea typeface="Arial Hebrew" charset="-79"/>
                <a:cs typeface="Arial Hebrew" charset="-79"/>
              </a:rPr>
              <a:t>benefits </a:t>
            </a:r>
            <a:r>
              <a:rPr lang="en-US" sz="2400" dirty="0">
                <a:latin typeface="Arial Hebrew" charset="-79"/>
                <a:ea typeface="Arial Hebrew" charset="-79"/>
                <a:cs typeface="Arial Hebrew" charset="-79"/>
              </a:rPr>
              <a:t>for our health and wellbeing, but also serious side effects as all drugs have hidden (or not so hidden) dangers. Illegal and prohibited substances have also infiltrated our society, often in </a:t>
            </a:r>
            <a:r>
              <a:rPr lang="en-US" sz="2400" dirty="0" smtClean="0">
                <a:latin typeface="Arial Hebrew" charset="-79"/>
                <a:ea typeface="Arial Hebrew" charset="-79"/>
                <a:cs typeface="Arial Hebrew" charset="-79"/>
              </a:rPr>
              <a:t>unsavory </a:t>
            </a:r>
            <a:r>
              <a:rPr lang="en-US" sz="2400" dirty="0">
                <a:latin typeface="Arial Hebrew" charset="-79"/>
                <a:ea typeface="Arial Hebrew" charset="-79"/>
                <a:cs typeface="Arial Hebrew" charset="-79"/>
              </a:rPr>
              <a:t>and dangerous ways. </a:t>
            </a:r>
          </a:p>
          <a:p>
            <a:pPr hangingPunct="1">
              <a:lnSpc>
                <a:spcPct val="150000"/>
              </a:lnSpc>
              <a:spcBef>
                <a:spcPts val="0"/>
              </a:spcBef>
              <a:buSzTx/>
              <a:defRPr sz="1800"/>
            </a:pPr>
            <a:endParaRPr lang="en-US" sz="2000" dirty="0">
              <a:latin typeface="Arial Hebrew" charset="-79"/>
              <a:ea typeface="Arial Hebrew" charset="-79"/>
              <a:cs typeface="Arial Hebrew" charset="-79"/>
            </a:endParaRPr>
          </a:p>
          <a:p>
            <a:pPr hangingPunct="1">
              <a:spcBef>
                <a:spcPts val="0"/>
              </a:spcBef>
              <a:buSzTx/>
              <a:defRPr sz="1800"/>
            </a:pPr>
            <a:r>
              <a:rPr lang="en-US" sz="2400" b="1" dirty="0">
                <a:latin typeface="Arial Hebrew" charset="-79"/>
                <a:ea typeface="Arial Hebrew" charset="-79"/>
                <a:cs typeface="Arial Hebrew" charset="-79"/>
              </a:rPr>
              <a:t>Psychoactive drugs </a:t>
            </a:r>
            <a:r>
              <a:rPr lang="en-US" sz="2400" dirty="0">
                <a:latin typeface="Arial Hebrew" charset="-79"/>
                <a:ea typeface="Arial Hebrew" charset="-79"/>
                <a:cs typeface="Arial Hebrew" charset="-79"/>
              </a:rPr>
              <a:t>are chemical substances that </a:t>
            </a:r>
            <a:r>
              <a:rPr lang="en-US" sz="2400" dirty="0" smtClean="0">
                <a:latin typeface="Arial Hebrew" charset="-79"/>
                <a:ea typeface="Arial Hebrew" charset="-79"/>
                <a:cs typeface="Arial Hebrew" charset="-79"/>
              </a:rPr>
              <a:t>affect </a:t>
            </a:r>
            <a:r>
              <a:rPr lang="en-US" sz="2400" dirty="0">
                <a:latin typeface="Arial Hebrew" charset="-79"/>
                <a:ea typeface="Arial Hebrew" charset="-79"/>
                <a:cs typeface="Arial Hebrew" charset="-79"/>
              </a:rPr>
              <a:t>the nervous system</a:t>
            </a:r>
            <a:br>
              <a:rPr lang="en-US" sz="2400" dirty="0">
                <a:latin typeface="Arial Hebrew" charset="-79"/>
                <a:ea typeface="Arial Hebrew" charset="-79"/>
                <a:cs typeface="Arial Hebrew" charset="-79"/>
              </a:rPr>
            </a:br>
            <a:r>
              <a:rPr lang="en-US" sz="2400" dirty="0">
                <a:latin typeface="Arial Hebrew" charset="-79"/>
                <a:ea typeface="Arial Hebrew" charset="-79"/>
                <a:cs typeface="Arial Hebrew" charset="-79"/>
              </a:rPr>
              <a:t>and brain activity. They cross the blood–brain barrier and then alter our brain chemistry, usually by modifying </a:t>
            </a:r>
            <a:r>
              <a:rPr lang="en-US" sz="2400" dirty="0" smtClean="0">
                <a:latin typeface="Arial Hebrew" charset="-79"/>
                <a:ea typeface="Arial Hebrew" charset="-79"/>
                <a:cs typeface="Arial Hebrew" charset="-79"/>
              </a:rPr>
              <a:t>(</a:t>
            </a:r>
            <a:r>
              <a:rPr lang="en-US" sz="2400" dirty="0">
                <a:latin typeface="Arial Hebrew" charset="-79"/>
                <a:ea typeface="Arial Hebrew" charset="-79"/>
                <a:cs typeface="Arial Hebrew" charset="-79"/>
              </a:rPr>
              <a:t>increasing or decreasing) </a:t>
            </a:r>
            <a:endParaRPr lang="en-US" sz="2400" dirty="0" smtClean="0">
              <a:latin typeface="Arial Hebrew" charset="-79"/>
              <a:ea typeface="Arial Hebrew" charset="-79"/>
              <a:cs typeface="Arial Hebrew" charset="-79"/>
            </a:endParaRPr>
          </a:p>
          <a:p>
            <a:pPr marL="0" indent="0" hangingPunct="1">
              <a:spcBef>
                <a:spcPts val="0"/>
              </a:spcBef>
              <a:buSzTx/>
              <a:buNone/>
              <a:defRPr sz="1800"/>
            </a:pPr>
            <a:r>
              <a:rPr lang="en-US" sz="2400" dirty="0" smtClean="0">
                <a:latin typeface="Arial Hebrew" charset="-79"/>
                <a:ea typeface="Arial Hebrew" charset="-79"/>
                <a:cs typeface="Arial Hebrew" charset="-79"/>
              </a:rPr>
              <a:t>    the </a:t>
            </a:r>
            <a:r>
              <a:rPr lang="en-US" sz="2400" dirty="0">
                <a:latin typeface="Arial Hebrew" charset="-79"/>
                <a:ea typeface="Arial Hebrew" charset="-79"/>
                <a:cs typeface="Arial Hebrew" charset="-79"/>
              </a:rPr>
              <a:t>activity of certain neurotransmitters </a:t>
            </a:r>
            <a:endParaRPr lang="en-US" sz="2400" dirty="0" smtClean="0">
              <a:latin typeface="Arial Hebrew" charset="-79"/>
              <a:ea typeface="Arial Hebrew" charset="-79"/>
              <a:cs typeface="Arial Hebrew" charset="-79"/>
            </a:endParaRPr>
          </a:p>
          <a:p>
            <a:pPr hangingPunct="1">
              <a:spcBef>
                <a:spcPts val="0"/>
              </a:spcBef>
              <a:buSzTx/>
              <a:defRPr sz="1800"/>
            </a:pPr>
            <a:r>
              <a:rPr lang="en-US" sz="2400" dirty="0" smtClean="0">
                <a:latin typeface="Arial Hebrew" charset="-79"/>
                <a:ea typeface="Arial Hebrew" charset="-79"/>
                <a:cs typeface="Arial Hebrew" charset="-79"/>
              </a:rPr>
              <a:t>As </a:t>
            </a:r>
            <a:r>
              <a:rPr lang="en-US" sz="2400" dirty="0">
                <a:latin typeface="Arial Hebrew" charset="-79"/>
                <a:ea typeface="Arial Hebrew" charset="-79"/>
                <a:cs typeface="Arial Hebrew" charset="-79"/>
              </a:rPr>
              <a:t>a result, they impact on our consciousness by </a:t>
            </a:r>
            <a:endParaRPr lang="en-US" sz="2400" dirty="0" smtClean="0">
              <a:latin typeface="Arial Hebrew" charset="-79"/>
              <a:ea typeface="Arial Hebrew" charset="-79"/>
              <a:cs typeface="Arial Hebrew" charset="-79"/>
            </a:endParaRPr>
          </a:p>
          <a:p>
            <a:pPr marL="0" indent="0" hangingPunct="1">
              <a:spcBef>
                <a:spcPts val="0"/>
              </a:spcBef>
              <a:buSzTx/>
              <a:buNone/>
              <a:defRPr sz="1800"/>
            </a:pPr>
            <a:r>
              <a:rPr lang="en-US" sz="2400" dirty="0" smtClean="0">
                <a:latin typeface="Arial Hebrew" charset="-79"/>
                <a:ea typeface="Arial Hebrew" charset="-79"/>
                <a:cs typeface="Arial Hebrew" charset="-79"/>
              </a:rPr>
              <a:t>    altering </a:t>
            </a:r>
            <a:r>
              <a:rPr lang="en-US" sz="2400" dirty="0">
                <a:latin typeface="Arial Hebrew" charset="-79"/>
                <a:ea typeface="Arial Hebrew" charset="-79"/>
                <a:cs typeface="Arial Hebrew" charset="-79"/>
              </a:rPr>
              <a:t>thoughts, feelings, perceptions and </a:t>
            </a:r>
            <a:r>
              <a:rPr lang="en-US" sz="2400" dirty="0" err="1">
                <a:latin typeface="Arial Hebrew" charset="-79"/>
                <a:ea typeface="Arial Hebrew" charset="-79"/>
                <a:cs typeface="Arial Hebrew" charset="-79"/>
              </a:rPr>
              <a:t>behaviours</a:t>
            </a:r>
            <a:r>
              <a:rPr lang="en-US" sz="2400" dirty="0">
                <a:latin typeface="Arial Hebrew" charset="-79"/>
                <a:ea typeface="Arial Hebrew" charset="-79"/>
                <a:cs typeface="Arial Hebrew" charset="-79"/>
              </a:rPr>
              <a:t>. </a:t>
            </a:r>
          </a:p>
          <a:p>
            <a:pPr hangingPunct="1">
              <a:spcBef>
                <a:spcPts val="0"/>
              </a:spcBef>
              <a:buSzTx/>
              <a:defRPr sz="1800"/>
            </a:pPr>
            <a:endParaRPr lang="en-US" sz="2400" dirty="0">
              <a:latin typeface="Arial Hebrew" charset="-79"/>
              <a:ea typeface="Arial Hebrew" charset="-79"/>
              <a:cs typeface="Arial Hebrew" charset="-79"/>
            </a:endParaRPr>
          </a:p>
          <a:p>
            <a:pPr hangingPunct="1">
              <a:spcBef>
                <a:spcPts val="0"/>
              </a:spcBef>
              <a:buSzTx/>
              <a:defRPr sz="1800"/>
            </a:pPr>
            <a:endParaRPr lang="en-AU" sz="2400" dirty="0">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944" y="3556072"/>
            <a:ext cx="4637314" cy="3563186"/>
          </a:xfrm>
          <a:prstGeom prst="rect">
            <a:avLst/>
          </a:prstGeom>
        </p:spPr>
      </p:pic>
      <p:sp>
        <p:nvSpPr>
          <p:cNvPr id="6" name="Rectangle 2"/>
          <p:cNvSpPr txBox="1">
            <a:spLocks noChangeArrowheads="1"/>
          </p:cNvSpPr>
          <p:nvPr/>
        </p:nvSpPr>
        <p:spPr>
          <a:xfrm>
            <a:off x="525811" y="372888"/>
            <a:ext cx="8229600" cy="7794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rgbClr val="EE7860"/>
                </a:solidFill>
                <a:latin typeface="Gotham Condensed Bold"/>
                <a:ea typeface="+mj-ea"/>
                <a:cs typeface="Gotham Condensed Bold"/>
              </a:defRPr>
            </a:lvl1pPr>
          </a:lstStyle>
          <a:p>
            <a:pPr>
              <a:defRPr/>
            </a:pPr>
            <a:r>
              <a:rPr lang="en-AU" sz="3600" b="1" dirty="0">
                <a:latin typeface="Arial" panose="020B0604020202020204" pitchFamily="34" charset="0"/>
              </a:rPr>
              <a:t>Drug use and brainwaves</a:t>
            </a:r>
          </a:p>
        </p:txBody>
      </p:sp>
    </p:spTree>
    <p:extLst>
      <p:ext uri="{BB962C8B-B14F-4D97-AF65-F5344CB8AC3E}">
        <p14:creationId xmlns:p14="http://schemas.microsoft.com/office/powerpoint/2010/main" val="121357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44009"/>
            <a:ext cx="8389589" cy="1143000"/>
          </a:xfrm>
        </p:spPr>
        <p:txBody>
          <a:bodyPr>
            <a:normAutofit fontScale="90000"/>
          </a:bodyPr>
          <a:lstStyle/>
          <a:p>
            <a:r>
              <a:rPr lang="en-US" dirty="0"/>
              <a:t>DEPRESSANTS </a:t>
            </a:r>
            <a:br>
              <a:rPr lang="en-US" dirty="0"/>
            </a:br>
            <a:endParaRPr lang="en-US" dirty="0"/>
          </a:p>
        </p:txBody>
      </p:sp>
      <p:sp>
        <p:nvSpPr>
          <p:cNvPr id="6" name="Content Placeholder 5"/>
          <p:cNvSpPr>
            <a:spLocks noGrp="1"/>
          </p:cNvSpPr>
          <p:nvPr>
            <p:ph idx="1"/>
          </p:nvPr>
        </p:nvSpPr>
        <p:spPr>
          <a:xfrm>
            <a:off x="609600" y="881744"/>
            <a:ext cx="10972800" cy="5540827"/>
          </a:xfrm>
        </p:spPr>
        <p:txBody>
          <a:bodyPr/>
          <a:lstStyle/>
          <a:p>
            <a:r>
              <a:rPr lang="en-US" sz="2400" dirty="0">
                <a:latin typeface="Arial" charset="0"/>
                <a:ea typeface="Arial" charset="0"/>
                <a:cs typeface="Arial" charset="0"/>
              </a:rPr>
              <a:t>Depressants decrease (depress) nervous system activity. As such, they tend to decrease levels of alertness and can increase the presence of lower frequency brainwaves, such as delta, theta and alpha. </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Depressants </a:t>
            </a:r>
            <a:r>
              <a:rPr lang="en-US" sz="2400" dirty="0">
                <a:latin typeface="Arial" charset="0"/>
                <a:ea typeface="Arial" charset="0"/>
                <a:cs typeface="Arial" charset="0"/>
              </a:rPr>
              <a:t>can be prescribed to help treat anxiety and insomnia and play a role in </a:t>
            </a:r>
            <a:r>
              <a:rPr lang="en-US" sz="2400" dirty="0" err="1">
                <a:latin typeface="Arial" charset="0"/>
                <a:ea typeface="Arial" charset="0"/>
                <a:cs typeface="Arial" charset="0"/>
              </a:rPr>
              <a:t>anaesthetics</a:t>
            </a:r>
            <a:r>
              <a:rPr lang="en-US" sz="2400" dirty="0">
                <a:latin typeface="Arial" charset="0"/>
                <a:ea typeface="Arial" charset="0"/>
                <a:cs typeface="Arial" charset="0"/>
              </a:rPr>
              <a:t>. They are dangerous in high doses as they may slow down the nervous system to the point of death. </a:t>
            </a:r>
            <a:r>
              <a:rPr lang="en-US" sz="2400" dirty="0">
                <a:solidFill>
                  <a:srgbClr val="FF0000"/>
                </a:solidFill>
                <a:latin typeface="Arial" charset="0"/>
                <a:ea typeface="Arial" charset="0"/>
                <a:cs typeface="Arial" charset="0"/>
              </a:rPr>
              <a:t>Alcohol, barbiturates and benzodiazepines</a:t>
            </a:r>
            <a:r>
              <a:rPr lang="en-US" sz="2400" dirty="0">
                <a:latin typeface="Arial" charset="0"/>
                <a:ea typeface="Arial" charset="0"/>
                <a:cs typeface="Arial" charset="0"/>
              </a:rPr>
              <a:t> are depressants commonly used in our society </a:t>
            </a:r>
            <a:endParaRPr lang="en-US" sz="2400" dirty="0" smtClean="0">
              <a:latin typeface="Arial" charset="0"/>
              <a:ea typeface="Arial" charset="0"/>
              <a:cs typeface="Arial" charset="0"/>
            </a:endParaRPr>
          </a:p>
          <a:p>
            <a:r>
              <a:rPr lang="en-US" sz="2400" dirty="0">
                <a:latin typeface="Arial" charset="0"/>
                <a:ea typeface="Arial" charset="0"/>
                <a:cs typeface="Arial" charset="0"/>
              </a:rPr>
              <a:t>Alcohol is often consumed to deliberately alter that person’s state of consciousness. The degree to which a person experiences the </a:t>
            </a:r>
            <a:r>
              <a:rPr lang="en-US" sz="2400" dirty="0" smtClean="0">
                <a:latin typeface="Arial" charset="0"/>
                <a:ea typeface="Arial" charset="0"/>
                <a:cs typeface="Arial" charset="0"/>
              </a:rPr>
              <a:t>effects </a:t>
            </a:r>
            <a:r>
              <a:rPr lang="en-US" sz="2400" dirty="0">
                <a:latin typeface="Arial" charset="0"/>
                <a:ea typeface="Arial" charset="0"/>
                <a:cs typeface="Arial" charset="0"/>
              </a:rPr>
              <a:t>of alcohol depends on the rate of </a:t>
            </a:r>
            <a:r>
              <a:rPr lang="en-US" sz="2400" dirty="0" smtClean="0">
                <a:latin typeface="Arial" charset="0"/>
                <a:ea typeface="Arial" charset="0"/>
                <a:cs typeface="Arial" charset="0"/>
              </a:rPr>
              <a:t>consumption, but generally as the level of alcohol in the blood increases</a:t>
            </a:r>
            <a:r>
              <a:rPr lang="en-US" sz="2400" smtClean="0">
                <a:latin typeface="Arial" charset="0"/>
                <a:ea typeface="Arial" charset="0"/>
                <a:cs typeface="Arial" charset="0"/>
              </a:rPr>
              <a:t>, alertness decreases. </a:t>
            </a:r>
            <a:endParaRPr lang="en-US" sz="2400" dirty="0">
              <a:latin typeface="Arial" charset="0"/>
              <a:ea typeface="Arial" charset="0"/>
              <a:cs typeface="Arial" charset="0"/>
            </a:endParaRPr>
          </a:p>
          <a:p>
            <a:endParaRPr lang="en-US" sz="2400" dirty="0">
              <a:latin typeface="Arial" charset="0"/>
              <a:ea typeface="Arial" charset="0"/>
              <a:cs typeface="Arial" charset="0"/>
            </a:endParaRPr>
          </a:p>
          <a:p>
            <a:endParaRPr lang="en-US" dirty="0"/>
          </a:p>
        </p:txBody>
      </p:sp>
    </p:spTree>
    <p:extLst>
      <p:ext uri="{BB962C8B-B14F-4D97-AF65-F5344CB8AC3E}">
        <p14:creationId xmlns:p14="http://schemas.microsoft.com/office/powerpoint/2010/main" val="2088412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0838"/>
            <a:ext cx="8389589" cy="922791"/>
          </a:xfrm>
        </p:spPr>
        <p:txBody>
          <a:bodyPr>
            <a:normAutofit fontScale="90000"/>
          </a:bodyPr>
          <a:lstStyle/>
          <a:p>
            <a:r>
              <a:rPr lang="en-US"/>
              <a:t>STIMULANTS </a:t>
            </a:r>
            <a:br>
              <a:rPr lang="en-US"/>
            </a:br>
            <a:endParaRPr lang="en-US"/>
          </a:p>
        </p:txBody>
      </p:sp>
      <p:sp>
        <p:nvSpPr>
          <p:cNvPr id="3" name="Content Placeholder 2"/>
          <p:cNvSpPr>
            <a:spLocks noGrp="1"/>
          </p:cNvSpPr>
          <p:nvPr>
            <p:ph idx="1"/>
          </p:nvPr>
        </p:nvSpPr>
        <p:spPr>
          <a:xfrm>
            <a:off x="402772" y="953746"/>
            <a:ext cx="10972800" cy="5436167"/>
          </a:xfrm>
        </p:spPr>
        <p:txBody>
          <a:bodyPr>
            <a:normAutofit/>
          </a:bodyPr>
          <a:lstStyle/>
          <a:p>
            <a:r>
              <a:rPr lang="en-US" sz="2400" dirty="0">
                <a:latin typeface="Arial" charset="0"/>
                <a:ea typeface="Arial" charset="0"/>
                <a:cs typeface="Arial" charset="0"/>
              </a:rPr>
              <a:t>Stimulants increase (stimulate) nervous system activity. As such, they tend to increase the level of alertness and the presence of higher frequency brainwaves, such as alpha, beta and gamma. </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They </a:t>
            </a:r>
            <a:r>
              <a:rPr lang="en-US" sz="2400" dirty="0">
                <a:latin typeface="Arial" charset="0"/>
                <a:ea typeface="Arial" charset="0"/>
                <a:cs typeface="Arial" charset="0"/>
              </a:rPr>
              <a:t>also increase autonomic nervous system activity, such as blood pressure and heart rate. There is a wide range of stimulants and how and why they are used and the dangers involved vary. Some stimulants, including </a:t>
            </a:r>
            <a:r>
              <a:rPr lang="en-US" sz="2400" dirty="0">
                <a:solidFill>
                  <a:srgbClr val="FF0000"/>
                </a:solidFill>
                <a:latin typeface="Arial" charset="0"/>
                <a:ea typeface="Arial" charset="0"/>
                <a:cs typeface="Arial" charset="0"/>
              </a:rPr>
              <a:t>nicotine, cocaine and amphetamines</a:t>
            </a:r>
            <a:r>
              <a:rPr lang="en-US" sz="2400" dirty="0">
                <a:latin typeface="Arial" charset="0"/>
                <a:ea typeface="Arial" charset="0"/>
                <a:cs typeface="Arial" charset="0"/>
              </a:rPr>
              <a:t>, are highly addictive and pose very serious and life-threatening side </a:t>
            </a:r>
            <a:r>
              <a:rPr lang="en-US" sz="2400" dirty="0" smtClean="0">
                <a:latin typeface="Arial" charset="0"/>
                <a:ea typeface="Arial" charset="0"/>
                <a:cs typeface="Arial" charset="0"/>
              </a:rPr>
              <a:t>effects</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endParaRPr lang="en-US" sz="2400" dirty="0">
              <a:latin typeface="Arial" charset="0"/>
              <a:ea typeface="Arial" charset="0"/>
              <a:cs typeface="Arial" charset="0"/>
            </a:endParaRPr>
          </a:p>
          <a:p>
            <a:endParaRPr lang="en-US" sz="2400" dirty="0">
              <a:latin typeface="Arial" charset="0"/>
              <a:ea typeface="Arial" charset="0"/>
              <a:cs typeface="Arial" charset="0"/>
            </a:endParaRPr>
          </a:p>
          <a:p>
            <a:endParaRPr lang="en-US" sz="2400" dirty="0">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14" y="3962400"/>
            <a:ext cx="11898086" cy="2895600"/>
          </a:xfrm>
          <a:prstGeom prst="rect">
            <a:avLst/>
          </a:prstGeom>
        </p:spPr>
      </p:pic>
    </p:spTree>
    <p:extLst>
      <p:ext uri="{BB962C8B-B14F-4D97-AF65-F5344CB8AC3E}">
        <p14:creationId xmlns:p14="http://schemas.microsoft.com/office/powerpoint/2010/main" val="94823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27" y="762003"/>
            <a:ext cx="11321143" cy="5040083"/>
          </a:xfrm>
        </p:spPr>
        <p:txBody>
          <a:bodyPr>
            <a:normAutofit lnSpcReduction="10000"/>
          </a:bodyPr>
          <a:lstStyle/>
          <a:p>
            <a:r>
              <a:rPr lang="en-US" dirty="0"/>
              <a:t>As we know </a:t>
            </a:r>
            <a:r>
              <a:rPr lang="en-US" dirty="0" smtClean="0"/>
              <a:t>consciousness </a:t>
            </a:r>
            <a:r>
              <a:rPr lang="en-US" dirty="0"/>
              <a:t>is a subjective and private experience and is ever-changing (dynamic), </a:t>
            </a:r>
            <a:r>
              <a:rPr lang="en-US" dirty="0" smtClean="0"/>
              <a:t>self-reflective </a:t>
            </a:r>
            <a:r>
              <a:rPr lang="en-US" dirty="0"/>
              <a:t>and central to our sense of self. But how do psychologists study consciousness? </a:t>
            </a:r>
          </a:p>
          <a:p>
            <a:r>
              <a:rPr lang="en-US" dirty="0"/>
              <a:t>The methods used can include (but are not limited to): </a:t>
            </a:r>
            <a:endParaRPr lang="en-US" dirty="0" smtClean="0"/>
          </a:p>
          <a:p>
            <a:pPr>
              <a:buFont typeface="Wingdings" charset="2"/>
              <a:buChar char="Ø"/>
            </a:pPr>
            <a:r>
              <a:rPr lang="en-US" dirty="0" smtClean="0">
                <a:solidFill>
                  <a:srgbClr val="FF0000"/>
                </a:solidFill>
              </a:rPr>
              <a:t>measurement </a:t>
            </a:r>
            <a:r>
              <a:rPr lang="en-US" dirty="0">
                <a:solidFill>
                  <a:srgbClr val="FF0000"/>
                </a:solidFill>
              </a:rPr>
              <a:t>of physiological responses</a:t>
            </a:r>
            <a:r>
              <a:rPr lang="en-US" dirty="0"/>
              <a:t>, such as </a:t>
            </a:r>
            <a:r>
              <a:rPr lang="en-US" dirty="0" err="1"/>
              <a:t>electroencepholgraphy</a:t>
            </a:r>
            <a:r>
              <a:rPr lang="en-US" dirty="0"/>
              <a:t> (EEG), </a:t>
            </a:r>
            <a:r>
              <a:rPr lang="en-US" dirty="0" smtClean="0"/>
              <a:t>electro-</a:t>
            </a:r>
            <a:r>
              <a:rPr lang="en-US" dirty="0" err="1" smtClean="0"/>
              <a:t>oculography</a:t>
            </a:r>
            <a:r>
              <a:rPr lang="en-US" dirty="0" smtClean="0"/>
              <a:t> </a:t>
            </a:r>
            <a:r>
              <a:rPr lang="en-US" dirty="0"/>
              <a:t>(EOG) and electromyography (EMG) </a:t>
            </a:r>
          </a:p>
          <a:p>
            <a:pPr>
              <a:buFont typeface="Wingdings" charset="2"/>
              <a:buChar char="Ø"/>
            </a:pPr>
            <a:r>
              <a:rPr lang="en-US" dirty="0"/>
              <a:t> </a:t>
            </a:r>
            <a:r>
              <a:rPr lang="en-US" dirty="0" err="1">
                <a:solidFill>
                  <a:srgbClr val="FF0000"/>
                </a:solidFill>
              </a:rPr>
              <a:t>behavioural</a:t>
            </a:r>
            <a:r>
              <a:rPr lang="en-US" dirty="0">
                <a:solidFill>
                  <a:srgbClr val="FF0000"/>
                </a:solidFill>
              </a:rPr>
              <a:t> and cognitive measures</a:t>
            </a:r>
            <a:r>
              <a:rPr lang="en-US" dirty="0"/>
              <a:t>, such as measurement of speed and accuracy </a:t>
            </a:r>
            <a:r>
              <a:rPr lang="en-US" dirty="0" smtClean="0"/>
              <a:t>on </a:t>
            </a:r>
            <a:r>
              <a:rPr lang="en-US" dirty="0"/>
              <a:t>cognitive tasks and video monitoring </a:t>
            </a:r>
            <a:endParaRPr lang="en-US" dirty="0" smtClean="0"/>
          </a:p>
          <a:p>
            <a:pPr>
              <a:buFont typeface="Wingdings" charset="2"/>
              <a:buChar char="Ø"/>
            </a:pPr>
            <a:r>
              <a:rPr lang="en-US" dirty="0" smtClean="0">
                <a:solidFill>
                  <a:srgbClr val="FF0000"/>
                </a:solidFill>
              </a:rPr>
              <a:t>self-report </a:t>
            </a:r>
            <a:r>
              <a:rPr lang="en-US" dirty="0">
                <a:solidFill>
                  <a:srgbClr val="FF0000"/>
                </a:solidFill>
              </a:rPr>
              <a:t>(subjective) measures</a:t>
            </a:r>
            <a:r>
              <a:rPr lang="en-US" dirty="0"/>
              <a:t>, such as sleep diaries. </a:t>
            </a:r>
          </a:p>
          <a:p>
            <a:endParaRPr lang="en-US" dirty="0"/>
          </a:p>
        </p:txBody>
      </p:sp>
    </p:spTree>
    <p:extLst>
      <p:ext uri="{BB962C8B-B14F-4D97-AF65-F5344CB8AC3E}">
        <p14:creationId xmlns:p14="http://schemas.microsoft.com/office/powerpoint/2010/main" val="144080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8363" y="1271729"/>
            <a:ext cx="2526386" cy="2418965"/>
          </a:xfrm>
          <a:prstGeom prst="rect">
            <a:avLst/>
          </a:prstGeom>
        </p:spPr>
      </p:pic>
      <p:sp>
        <p:nvSpPr>
          <p:cNvPr id="4" name="Title 1"/>
          <p:cNvSpPr>
            <a:spLocks noGrp="1"/>
          </p:cNvSpPr>
          <p:nvPr>
            <p:ph type="title"/>
          </p:nvPr>
        </p:nvSpPr>
        <p:spPr>
          <a:xfrm>
            <a:off x="190367" y="128729"/>
            <a:ext cx="8229600" cy="1143000"/>
          </a:xfrm>
        </p:spPr>
        <p:txBody>
          <a:bodyPr>
            <a:normAutofit/>
          </a:bodyPr>
          <a:lstStyle/>
          <a:p>
            <a:r>
              <a:rPr lang="en-AU" dirty="0">
                <a:ea typeface="Whitney Office" charset="0"/>
                <a:cs typeface="Arial" panose="020B0604020202020204" pitchFamily="34" charset="0"/>
              </a:rPr>
              <a:t>How do I tell if I am in an ASC?</a:t>
            </a:r>
          </a:p>
        </p:txBody>
      </p:sp>
      <p:sp>
        <p:nvSpPr>
          <p:cNvPr id="5" name="Content Placeholder 2"/>
          <p:cNvSpPr txBox="1">
            <a:spLocks/>
          </p:cNvSpPr>
          <p:nvPr/>
        </p:nvSpPr>
        <p:spPr>
          <a:xfrm>
            <a:off x="499342" y="1460251"/>
            <a:ext cx="5959531" cy="204191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1pPr>
            <a:lvl2pPr marL="742950" marR="0" indent="-2857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2pPr>
            <a:lvl3pPr marL="11430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3pPr>
            <a:lvl4pPr marL="16002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4pPr>
            <a:lvl5pPr marL="20574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9pPr>
          </a:lstStyle>
          <a:p>
            <a:r>
              <a:rPr lang="en-US" sz="1600" dirty="0">
                <a:latin typeface="Arial" panose="020B0604020202020204" pitchFamily="34" charset="0"/>
              </a:rPr>
              <a:t>There are many different things that can be measured to determine if an individual is an an ASC. </a:t>
            </a:r>
          </a:p>
          <a:p>
            <a:r>
              <a:rPr lang="en-US" sz="1600" dirty="0" err="1">
                <a:latin typeface="Arial" panose="020B0604020202020204" pitchFamily="34" charset="0"/>
              </a:rPr>
              <a:t>Behavioural</a:t>
            </a:r>
            <a:r>
              <a:rPr lang="en-US" sz="1600" dirty="0">
                <a:latin typeface="Arial" panose="020B0604020202020204" pitchFamily="34" charset="0"/>
              </a:rPr>
              <a:t> and performance measures such as measurement of speed and accuracy on cognitive tasks are one way to gather evidence for someone experiencing an ASC. </a:t>
            </a:r>
          </a:p>
          <a:p>
            <a:r>
              <a:rPr lang="en-US" sz="1600" dirty="0">
                <a:latin typeface="Arial" panose="020B0604020202020204" pitchFamily="34" charset="0"/>
              </a:rPr>
              <a:t>Other measures include:</a:t>
            </a:r>
            <a:endParaRPr lang="en-AU" sz="1600" dirty="0">
              <a:latin typeface="Arial" panose="020B0604020202020204" pitchFamily="34" charset="0"/>
              <a:ea typeface="Whitney Office" charset="0"/>
              <a:cs typeface="Arial" panose="020B0604020202020204" pitchFamily="34" charset="0"/>
            </a:endParaRPr>
          </a:p>
          <a:p>
            <a:pPr hangingPunct="1">
              <a:buFont typeface="Arial"/>
              <a:buNone/>
            </a:pPr>
            <a:endParaRPr lang="en-AU" sz="1600" dirty="0">
              <a:latin typeface="Arial" panose="020B0604020202020204" pitchFamily="34" charset="0"/>
              <a:ea typeface="Whitney Office"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65249829"/>
              </p:ext>
            </p:extLst>
          </p:nvPr>
        </p:nvGraphicFramePr>
        <p:xfrm>
          <a:off x="590995" y="3712900"/>
          <a:ext cx="7828972" cy="1783080"/>
        </p:xfrm>
        <a:graphic>
          <a:graphicData uri="http://schemas.openxmlformats.org/drawingml/2006/table">
            <a:tbl>
              <a:tblPr firstRow="1" bandRow="1">
                <a:tableStyleId>{5940675A-B579-460E-94D1-54222C63F5DA}</a:tableStyleId>
              </a:tblPr>
              <a:tblGrid>
                <a:gridCol w="3914486">
                  <a:extLst>
                    <a:ext uri="{9D8B030D-6E8A-4147-A177-3AD203B41FA5}">
                      <a16:colId xmlns:a16="http://schemas.microsoft.com/office/drawing/2014/main" xmlns="" val="20000"/>
                    </a:ext>
                  </a:extLst>
                </a:gridCol>
                <a:gridCol w="3914486">
                  <a:extLst>
                    <a:ext uri="{9D8B030D-6E8A-4147-A177-3AD203B41FA5}">
                      <a16:colId xmlns:a16="http://schemas.microsoft.com/office/drawing/2014/main" xmlns="" val="20001"/>
                    </a:ext>
                  </a:extLst>
                </a:gridCol>
              </a:tblGrid>
              <a:tr h="154782">
                <a:tc>
                  <a:txBody>
                    <a:bodyPr/>
                    <a:lstStyle/>
                    <a:p>
                      <a:pPr algn="l"/>
                      <a:r>
                        <a:rPr lang="en-AU" sz="1500" b="1" dirty="0">
                          <a:latin typeface="Arial" panose="020B0604020202020204" pitchFamily="34" charset="0"/>
                        </a:rPr>
                        <a:t>Physiological indicators</a:t>
                      </a:r>
                      <a:endParaRPr lang="en-AU" sz="1500" b="1" dirty="0">
                        <a:latin typeface="Arial" panose="020B0604020202020204" pitchFamily="34" charset="0"/>
                        <a:ea typeface="Whitney Office" charset="0"/>
                        <a:cs typeface="Arial" panose="020B0604020202020204" pitchFamily="34" charset="0"/>
                      </a:endParaRPr>
                    </a:p>
                  </a:txBody>
                  <a:tcPr/>
                </a:tc>
                <a:tc>
                  <a:txBody>
                    <a:bodyPr/>
                    <a:lstStyle/>
                    <a:p>
                      <a:pPr algn="l"/>
                      <a:r>
                        <a:rPr lang="en-AU" sz="1500" b="1" dirty="0">
                          <a:latin typeface="Arial" panose="020B0604020202020204" pitchFamily="34" charset="0"/>
                        </a:rPr>
                        <a:t>Psychological</a:t>
                      </a:r>
                      <a:r>
                        <a:rPr lang="en-AU" sz="1500" b="1" baseline="0" dirty="0">
                          <a:latin typeface="Arial" panose="020B0604020202020204" pitchFamily="34" charset="0"/>
                        </a:rPr>
                        <a:t> indicators</a:t>
                      </a:r>
                      <a:endParaRPr lang="en-AU" sz="1500" b="1" dirty="0">
                        <a:latin typeface="Arial" panose="020B0604020202020204" pitchFamily="34" charset="0"/>
                        <a:ea typeface="Whitney Office" charset="0"/>
                        <a:cs typeface="Arial" panose="020B0604020202020204" pitchFamily="34" charset="0"/>
                      </a:endParaRPr>
                    </a:p>
                  </a:txBody>
                  <a:tcPr/>
                </a:tc>
                <a:extLst>
                  <a:ext uri="{0D108BD9-81ED-4DB2-BD59-A6C34878D82A}">
                    <a16:rowId xmlns:a16="http://schemas.microsoft.com/office/drawing/2014/main" xmlns="" val="10000"/>
                  </a:ext>
                </a:extLst>
              </a:tr>
              <a:tr h="891621">
                <a:tc>
                  <a:txBody>
                    <a:bodyPr/>
                    <a:lstStyle/>
                    <a:p>
                      <a:pPr algn="l"/>
                      <a:r>
                        <a:rPr lang="en-AU" sz="1500" dirty="0">
                          <a:latin typeface="Arial" panose="020B0604020202020204" pitchFamily="34" charset="0"/>
                        </a:rPr>
                        <a:t>Heart rate</a:t>
                      </a:r>
                    </a:p>
                    <a:p>
                      <a:pPr algn="l"/>
                      <a:r>
                        <a:rPr lang="en-AU" sz="1500" dirty="0">
                          <a:latin typeface="Arial" panose="020B0604020202020204" pitchFamily="34" charset="0"/>
                        </a:rPr>
                        <a:t>Body temperature</a:t>
                      </a:r>
                    </a:p>
                    <a:p>
                      <a:pPr algn="l"/>
                      <a:r>
                        <a:rPr lang="en-AU" sz="1500" dirty="0">
                          <a:latin typeface="Arial" panose="020B0604020202020204" pitchFamily="34" charset="0"/>
                        </a:rPr>
                        <a:t>Galvanic Skin Response</a:t>
                      </a:r>
                    </a:p>
                    <a:p>
                      <a:pPr algn="l"/>
                      <a:r>
                        <a:rPr lang="en-AU" sz="1500" dirty="0">
                          <a:latin typeface="Arial" panose="020B0604020202020204" pitchFamily="34" charset="0"/>
                        </a:rPr>
                        <a:t>Eye movement</a:t>
                      </a:r>
                    </a:p>
                    <a:p>
                      <a:pPr algn="l"/>
                      <a:r>
                        <a:rPr lang="en-AU" sz="1500" dirty="0">
                          <a:latin typeface="Arial" panose="020B0604020202020204" pitchFamily="34" charset="0"/>
                        </a:rPr>
                        <a:t>Muscle movement</a:t>
                      </a:r>
                    </a:p>
                    <a:p>
                      <a:pPr algn="l"/>
                      <a:r>
                        <a:rPr lang="en-AU" sz="1500" dirty="0">
                          <a:latin typeface="Arial" panose="020B0604020202020204" pitchFamily="34" charset="0"/>
                        </a:rPr>
                        <a:t>Brainwaves</a:t>
                      </a:r>
                      <a:endParaRPr lang="en-AU" sz="1500" dirty="0">
                        <a:latin typeface="Arial" panose="020B0604020202020204" pitchFamily="34" charset="0"/>
                        <a:ea typeface="Whitney Office" charset="0"/>
                        <a:cs typeface="Arial" panose="020B0604020202020204" pitchFamily="34" charset="0"/>
                      </a:endParaRPr>
                    </a:p>
                  </a:txBody>
                  <a:tcPr/>
                </a:tc>
                <a:tc>
                  <a:txBody>
                    <a:bodyPr/>
                    <a:lstStyle/>
                    <a:p>
                      <a:pPr algn="l"/>
                      <a:r>
                        <a:rPr lang="en-AU" sz="1500" dirty="0">
                          <a:latin typeface="Arial" panose="020B0604020202020204" pitchFamily="34" charset="0"/>
                        </a:rPr>
                        <a:t>Content limitations</a:t>
                      </a:r>
                    </a:p>
                    <a:p>
                      <a:pPr algn="l"/>
                      <a:r>
                        <a:rPr lang="en-AU" sz="1500" dirty="0">
                          <a:latin typeface="Arial" panose="020B0604020202020204" pitchFamily="34" charset="0"/>
                        </a:rPr>
                        <a:t>Perceptual and cognitive distortions</a:t>
                      </a:r>
                    </a:p>
                    <a:p>
                      <a:pPr algn="l"/>
                      <a:r>
                        <a:rPr lang="en-AU" sz="1500" dirty="0">
                          <a:latin typeface="Arial" panose="020B0604020202020204" pitchFamily="34" charset="0"/>
                        </a:rPr>
                        <a:t>Emotional awareness</a:t>
                      </a:r>
                    </a:p>
                    <a:p>
                      <a:pPr algn="l"/>
                      <a:r>
                        <a:rPr lang="en-AU" sz="1500" dirty="0">
                          <a:latin typeface="Arial" panose="020B0604020202020204" pitchFamily="34" charset="0"/>
                        </a:rPr>
                        <a:t>Self control</a:t>
                      </a:r>
                    </a:p>
                    <a:p>
                      <a:pPr algn="l"/>
                      <a:r>
                        <a:rPr lang="en-AU" sz="1500" dirty="0">
                          <a:latin typeface="Arial" panose="020B0604020202020204" pitchFamily="34" charset="0"/>
                        </a:rPr>
                        <a:t>Time orientation</a:t>
                      </a:r>
                      <a:endParaRPr lang="en-AU" sz="1500" dirty="0">
                        <a:latin typeface="Arial" panose="020B0604020202020204" pitchFamily="34" charset="0"/>
                        <a:ea typeface="Whitney Office"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idx="1"/>
          </p:nvPr>
        </p:nvSpPr>
        <p:spPr>
          <a:xfrm>
            <a:off x="356793" y="1191086"/>
            <a:ext cx="11029664" cy="4817828"/>
          </a:xfrm>
          <a:prstGeom prst="rect">
            <a:avLst/>
          </a:prstGeom>
        </p:spPr>
        <p:txBody>
          <a:bodyPr>
            <a:normAutofit/>
          </a:bodyPr>
          <a:lstStyle/>
          <a:p>
            <a:pPr>
              <a:lnSpc>
                <a:spcPct val="150000"/>
              </a:lnSpc>
              <a:spcBef>
                <a:spcPts val="0"/>
              </a:spcBef>
              <a:buSzTx/>
              <a:defRPr sz="1800"/>
            </a:pPr>
            <a:r>
              <a:rPr lang="en-AU" sz="1800" dirty="0">
                <a:latin typeface="Arial" charset="0"/>
                <a:ea typeface="Arial" charset="0"/>
                <a:cs typeface="Arial" charset="0"/>
              </a:rPr>
              <a:t>Heart rate </a:t>
            </a:r>
          </a:p>
          <a:p>
            <a:pPr>
              <a:lnSpc>
                <a:spcPct val="150000"/>
              </a:lnSpc>
              <a:spcBef>
                <a:spcPts val="0"/>
              </a:spcBef>
              <a:buSzTx/>
              <a:defRPr sz="1800"/>
            </a:pPr>
            <a:r>
              <a:rPr lang="en-AU" sz="1800" dirty="0">
                <a:latin typeface="Arial" charset="0"/>
                <a:ea typeface="Arial" charset="0"/>
                <a:cs typeface="Arial" charset="0"/>
              </a:rPr>
              <a:t>Body temperature</a:t>
            </a:r>
          </a:p>
          <a:p>
            <a:pPr>
              <a:lnSpc>
                <a:spcPct val="150000"/>
              </a:lnSpc>
              <a:spcBef>
                <a:spcPts val="0"/>
              </a:spcBef>
              <a:buSzTx/>
              <a:defRPr sz="1800"/>
            </a:pPr>
            <a:r>
              <a:rPr lang="en-AU" sz="1800" dirty="0">
                <a:latin typeface="Arial" charset="0"/>
                <a:ea typeface="Arial" charset="0"/>
                <a:cs typeface="Arial" charset="0"/>
              </a:rPr>
              <a:t>Galvanic Skin Response – measures the electrical conductivity of the </a:t>
            </a:r>
            <a:r>
              <a:rPr lang="en-AU" sz="1800" dirty="0" smtClean="0">
                <a:latin typeface="Arial" charset="0"/>
                <a:ea typeface="Arial" charset="0"/>
                <a:cs typeface="Arial" charset="0"/>
              </a:rPr>
              <a:t>skin</a:t>
            </a:r>
          </a:p>
          <a:p>
            <a:pPr>
              <a:lnSpc>
                <a:spcPct val="150000"/>
              </a:lnSpc>
              <a:spcBef>
                <a:spcPts val="0"/>
              </a:spcBef>
              <a:defRPr sz="1800"/>
            </a:pPr>
            <a:r>
              <a:rPr lang="en-US" sz="1800" dirty="0">
                <a:latin typeface="Arial" charset="0"/>
                <a:ea typeface="Arial" charset="0"/>
                <a:cs typeface="Arial" charset="0"/>
              </a:rPr>
              <a:t>Measurable changes in physiological responses are probably the most reliable and least subjective means of indicating different states of consciousness during sleep and wakefulness. </a:t>
            </a:r>
            <a:endParaRPr lang="en-US" sz="1800" dirty="0" smtClean="0">
              <a:latin typeface="Arial" charset="0"/>
              <a:ea typeface="Arial" charset="0"/>
              <a:cs typeface="Arial" charset="0"/>
            </a:endParaRPr>
          </a:p>
          <a:p>
            <a:pPr>
              <a:lnSpc>
                <a:spcPct val="150000"/>
              </a:lnSpc>
              <a:spcBef>
                <a:spcPts val="0"/>
              </a:spcBef>
              <a:defRPr sz="1800"/>
            </a:pPr>
            <a:r>
              <a:rPr lang="en-US" sz="1800" dirty="0">
                <a:latin typeface="Arial" charset="0"/>
                <a:ea typeface="Arial" charset="0"/>
                <a:cs typeface="Arial" charset="0"/>
              </a:rPr>
              <a:t>there are weaknesses with using this method alone. I</a:t>
            </a:r>
            <a:r>
              <a:rPr lang="en-US" sz="1800" dirty="0" smtClean="0">
                <a:latin typeface="Arial" charset="0"/>
                <a:ea typeface="Arial" charset="0"/>
                <a:cs typeface="Arial" charset="0"/>
              </a:rPr>
              <a:t>t </a:t>
            </a:r>
            <a:r>
              <a:rPr lang="en-US" sz="1800" dirty="0">
                <a:latin typeface="Arial" charset="0"/>
                <a:ea typeface="Arial" charset="0"/>
                <a:cs typeface="Arial" charset="0"/>
              </a:rPr>
              <a:t>is </a:t>
            </a:r>
            <a:r>
              <a:rPr lang="en-US" sz="1800" dirty="0" smtClean="0">
                <a:latin typeface="Arial" charset="0"/>
                <a:ea typeface="Arial" charset="0"/>
                <a:cs typeface="Arial" charset="0"/>
              </a:rPr>
              <a:t>limited in </a:t>
            </a:r>
            <a:r>
              <a:rPr lang="en-US" sz="1800" dirty="0">
                <a:latin typeface="Arial" charset="0"/>
                <a:ea typeface="Arial" charset="0"/>
                <a:cs typeface="Arial" charset="0"/>
              </a:rPr>
              <a:t>its ability to identify the participant’s private and personal conscious experience </a:t>
            </a:r>
            <a:endParaRPr lang="en-US" sz="1800" dirty="0" smtClean="0">
              <a:latin typeface="+mj-lt"/>
              <a:ea typeface="Arial" charset="0"/>
              <a:cs typeface="Arial" charset="0"/>
            </a:endParaRPr>
          </a:p>
          <a:p>
            <a:pPr>
              <a:lnSpc>
                <a:spcPct val="150000"/>
              </a:lnSpc>
              <a:spcBef>
                <a:spcPts val="0"/>
              </a:spcBef>
              <a:defRPr sz="1800"/>
            </a:pPr>
            <a:r>
              <a:rPr lang="en-US" sz="1800" dirty="0">
                <a:latin typeface="Arial" charset="0"/>
                <a:ea typeface="Arial" charset="0"/>
                <a:cs typeface="Arial" charset="0"/>
              </a:rPr>
              <a:t>The three main devices used to study states of consciousness, especially sleep, are the </a:t>
            </a:r>
            <a:r>
              <a:rPr lang="en-US" sz="1800" b="1" dirty="0">
                <a:latin typeface="Arial" charset="0"/>
                <a:ea typeface="Arial" charset="0"/>
                <a:cs typeface="Arial" charset="0"/>
              </a:rPr>
              <a:t>electroencephalograph</a:t>
            </a:r>
            <a:r>
              <a:rPr lang="en-US" sz="1800" dirty="0">
                <a:latin typeface="Arial" charset="0"/>
                <a:ea typeface="Arial" charset="0"/>
                <a:cs typeface="Arial" charset="0"/>
              </a:rPr>
              <a:t>, the </a:t>
            </a:r>
            <a:r>
              <a:rPr lang="en-US" sz="1800" b="1" dirty="0">
                <a:latin typeface="Arial" charset="0"/>
                <a:ea typeface="Arial" charset="0"/>
                <a:cs typeface="Arial" charset="0"/>
              </a:rPr>
              <a:t>electro-</a:t>
            </a:r>
            <a:r>
              <a:rPr lang="en-US" sz="1800" b="1" dirty="0" err="1">
                <a:latin typeface="Arial" charset="0"/>
                <a:ea typeface="Arial" charset="0"/>
                <a:cs typeface="Arial" charset="0"/>
              </a:rPr>
              <a:t>oculargraph</a:t>
            </a:r>
            <a:r>
              <a:rPr lang="en-US" sz="1800" b="1" dirty="0">
                <a:latin typeface="Arial" charset="0"/>
                <a:ea typeface="Arial" charset="0"/>
                <a:cs typeface="Arial" charset="0"/>
              </a:rPr>
              <a:t> </a:t>
            </a:r>
            <a:r>
              <a:rPr lang="en-US" sz="1800" dirty="0">
                <a:latin typeface="Arial" charset="0"/>
                <a:ea typeface="Arial" charset="0"/>
                <a:cs typeface="Arial" charset="0"/>
              </a:rPr>
              <a:t>and the </a:t>
            </a:r>
            <a:r>
              <a:rPr lang="en-US" sz="1800" b="1" dirty="0" err="1">
                <a:latin typeface="Arial" charset="0"/>
                <a:ea typeface="Arial" charset="0"/>
                <a:cs typeface="Arial" charset="0"/>
              </a:rPr>
              <a:t>electromyograph</a:t>
            </a:r>
            <a:r>
              <a:rPr lang="en-US" sz="1800" dirty="0"/>
              <a:t>. </a:t>
            </a:r>
          </a:p>
          <a:p>
            <a:pPr>
              <a:lnSpc>
                <a:spcPct val="150000"/>
              </a:lnSpc>
              <a:spcBef>
                <a:spcPts val="0"/>
              </a:spcBef>
              <a:defRPr sz="1800"/>
            </a:pPr>
            <a:endParaRPr lang="en-US" sz="1600" dirty="0"/>
          </a:p>
          <a:p>
            <a:pPr>
              <a:lnSpc>
                <a:spcPct val="150000"/>
              </a:lnSpc>
              <a:spcBef>
                <a:spcPts val="0"/>
              </a:spcBef>
              <a:buSzTx/>
              <a:defRPr sz="1800"/>
            </a:pPr>
            <a:endParaRPr lang="en-AU" sz="1600" dirty="0">
              <a:latin typeface="Arial" panose="020B0604020202020204" pitchFamily="34" charset="0"/>
              <a:cs typeface="Whitney Book"/>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625" y="3600000"/>
            <a:ext cx="4167537" cy="3125654"/>
          </a:xfrm>
          <a:prstGeom prst="rect">
            <a:avLst/>
          </a:prstGeom>
        </p:spPr>
      </p:pic>
      <p:sp>
        <p:nvSpPr>
          <p:cNvPr id="7" name="Title 1"/>
          <p:cNvSpPr>
            <a:spLocks noGrp="1"/>
          </p:cNvSpPr>
          <p:nvPr>
            <p:ph type="title"/>
          </p:nvPr>
        </p:nvSpPr>
        <p:spPr>
          <a:xfrm>
            <a:off x="544754" y="178714"/>
            <a:ext cx="8371372" cy="1143000"/>
          </a:xfrm>
        </p:spPr>
        <p:txBody>
          <a:bodyPr>
            <a:normAutofit/>
          </a:bodyPr>
          <a:lstStyle/>
          <a:p>
            <a:r>
              <a:rPr lang="en-AU" dirty="0">
                <a:ea typeface="Whitney Office" charset="0"/>
                <a:cs typeface="Arial" panose="020B0604020202020204" pitchFamily="34" charset="0"/>
              </a:rPr>
              <a:t>Physiological indicators</a:t>
            </a:r>
          </a:p>
        </p:txBody>
      </p:sp>
      <p:sp>
        <p:nvSpPr>
          <p:cNvPr id="9" name="Rectangle 8"/>
          <p:cNvSpPr/>
          <p:nvPr/>
        </p:nvSpPr>
        <p:spPr>
          <a:xfrm>
            <a:off x="3200868" y="6090324"/>
            <a:ext cx="2069797" cy="215444"/>
          </a:xfrm>
          <a:prstGeom prst="rect">
            <a:avLst/>
          </a:prstGeom>
        </p:spPr>
        <p:txBody>
          <a:bodyPr wrap="none">
            <a:spAutoFit/>
          </a:bodyPr>
          <a:lstStyle/>
          <a:p>
            <a:r>
              <a:rPr lang="en-US" sz="800" dirty="0">
                <a:solidFill>
                  <a:schemeClr val="tx1">
                    <a:lumMod val="95000"/>
                    <a:lumOff val="5000"/>
                  </a:schemeClr>
                </a:solidFill>
                <a:latin typeface="Arial" panose="020B0604020202020204" pitchFamily="34" charset="0"/>
              </a:rPr>
              <a:t>Images used under license from </a:t>
            </a:r>
            <a:r>
              <a:rPr lang="en-US" sz="800" dirty="0" err="1">
                <a:latin typeface="Arial" panose="020B0604020202020204" pitchFamily="34" charset="0"/>
              </a:rPr>
              <a:t>Pixabay</a:t>
            </a:r>
            <a:endParaRPr lang="en-US" sz="800" dirty="0">
              <a:latin typeface="Arial" panose="020B0604020202020204" pitchFamily="34" charset="0"/>
            </a:endParaRPr>
          </a:p>
        </p:txBody>
      </p:sp>
    </p:spTree>
    <p:extLst>
      <p:ext uri="{BB962C8B-B14F-4D97-AF65-F5344CB8AC3E}">
        <p14:creationId xmlns:p14="http://schemas.microsoft.com/office/powerpoint/2010/main" val="109405781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43270" y="1320800"/>
            <a:ext cx="7545891" cy="5339259"/>
            <a:chOff x="2746622" y="569596"/>
            <a:chExt cx="9323080" cy="6596748"/>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622" y="569596"/>
              <a:ext cx="9323080" cy="6596748"/>
            </a:xfrm>
            <a:prstGeom prst="rect">
              <a:avLst/>
            </a:prstGeom>
          </p:spPr>
        </p:pic>
        <p:sp>
          <p:nvSpPr>
            <p:cNvPr id="2" name="TextBox 1"/>
            <p:cNvSpPr txBox="1"/>
            <p:nvPr/>
          </p:nvSpPr>
          <p:spPr>
            <a:xfrm>
              <a:off x="7653550" y="774356"/>
              <a:ext cx="3739927" cy="68447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AU" sz="1000" b="1" i="0" u="none" strike="noStrike" cap="none" spc="0" normalizeH="0" baseline="0" dirty="0">
                  <a:ln>
                    <a:noFill/>
                  </a:ln>
                  <a:solidFill>
                    <a:srgbClr val="000000"/>
                  </a:solidFill>
                  <a:effectLst/>
                  <a:uFillTx/>
                  <a:latin typeface="Arial" panose="020B0604020202020204" pitchFamily="34" charset="0"/>
                  <a:sym typeface="Calibri"/>
                </a:rPr>
                <a:t>(EEG) </a:t>
              </a:r>
              <a:r>
                <a:rPr lang="en-AU" sz="1000" b="1" dirty="0">
                  <a:latin typeface="Arial" panose="020B0604020202020204" pitchFamily="34" charset="0"/>
                </a:rPr>
                <a:t>Electroencephalograph</a:t>
              </a:r>
            </a:p>
            <a:p>
              <a:r>
                <a:rPr lang="en-AU" sz="1000" i="1" dirty="0">
                  <a:latin typeface="Arial" panose="020B0604020202020204" pitchFamily="34" charset="0"/>
                </a:rPr>
                <a:t>Detects, amplifies and records electrical activity of the brain (in the form of brainwaves)</a:t>
              </a:r>
              <a:endParaRPr kumimoji="0" lang="en-AU" sz="1000" b="1" i="0" u="none" strike="noStrike" cap="none" spc="0" normalizeH="0" baseline="0" dirty="0">
                <a:ln>
                  <a:noFill/>
                </a:ln>
                <a:solidFill>
                  <a:srgbClr val="000000"/>
                </a:solidFill>
                <a:effectLst/>
                <a:uFillTx/>
                <a:latin typeface="Arial" panose="020B0604020202020204" pitchFamily="34" charset="0"/>
                <a:sym typeface="Calibri"/>
              </a:endParaRPr>
            </a:p>
          </p:txBody>
        </p:sp>
        <p:sp>
          <p:nvSpPr>
            <p:cNvPr id="6" name="TextBox 5"/>
            <p:cNvSpPr txBox="1"/>
            <p:nvPr/>
          </p:nvSpPr>
          <p:spPr>
            <a:xfrm>
              <a:off x="7638968" y="2711518"/>
              <a:ext cx="3754509" cy="68447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AU" sz="1000" b="1" i="0" u="none" strike="noStrike" cap="none" spc="0" normalizeH="0" baseline="0" dirty="0">
                  <a:ln>
                    <a:noFill/>
                  </a:ln>
                  <a:solidFill>
                    <a:srgbClr val="000000"/>
                  </a:solidFill>
                  <a:effectLst/>
                  <a:uFillTx/>
                  <a:latin typeface="Arial" panose="020B0604020202020204" pitchFamily="34" charset="0"/>
                  <a:sym typeface="Calibri"/>
                </a:rPr>
                <a:t>(EOG) </a:t>
              </a:r>
              <a:r>
                <a:rPr lang="en-AU" sz="1000" b="1" dirty="0">
                  <a:latin typeface="Arial" panose="020B0604020202020204" pitchFamily="34" charset="0"/>
                </a:rPr>
                <a:t>Electro-</a:t>
              </a:r>
              <a:r>
                <a:rPr lang="en-AU" sz="1000" b="1" dirty="0" err="1">
                  <a:latin typeface="Arial" panose="020B0604020202020204" pitchFamily="34" charset="0"/>
                </a:rPr>
                <a:t>oculargraph</a:t>
              </a:r>
              <a:r>
                <a:rPr lang="en-AU" sz="1000" b="1" dirty="0">
                  <a:latin typeface="Arial" panose="020B0604020202020204" pitchFamily="34" charset="0"/>
                </a:rPr>
                <a:t> </a:t>
              </a:r>
            </a:p>
            <a:p>
              <a:r>
                <a:rPr lang="en-AU" sz="1000" i="1" dirty="0">
                  <a:latin typeface="Arial" panose="020B0604020202020204" pitchFamily="34" charset="0"/>
                </a:rPr>
                <a:t>detects, amplifies and records  electrical activity of the muscles surrounding the eyes</a:t>
              </a:r>
              <a:endParaRPr kumimoji="0" lang="en-AU" sz="1000" b="1" i="1" u="none" strike="noStrike" cap="none" spc="0" normalizeH="0" baseline="0" dirty="0">
                <a:ln>
                  <a:noFill/>
                </a:ln>
                <a:solidFill>
                  <a:srgbClr val="000000"/>
                </a:solidFill>
                <a:effectLst/>
                <a:uFillTx/>
                <a:latin typeface="Arial" panose="020B0604020202020204" pitchFamily="34" charset="0"/>
                <a:sym typeface="Calibri"/>
              </a:endParaRPr>
            </a:p>
          </p:txBody>
        </p:sp>
        <p:sp>
          <p:nvSpPr>
            <p:cNvPr id="8" name="TextBox 7"/>
            <p:cNvSpPr txBox="1"/>
            <p:nvPr/>
          </p:nvSpPr>
          <p:spPr>
            <a:xfrm>
              <a:off x="7642917" y="4627315"/>
              <a:ext cx="3893406" cy="68447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AU" sz="1000" b="1" i="0" u="none" strike="noStrike" cap="none" spc="0" normalizeH="0" baseline="0" dirty="0">
                  <a:ln>
                    <a:noFill/>
                  </a:ln>
                  <a:solidFill>
                    <a:srgbClr val="000000"/>
                  </a:solidFill>
                  <a:effectLst/>
                  <a:uFillTx/>
                  <a:latin typeface="Arial" panose="020B0604020202020204" pitchFamily="34" charset="0"/>
                  <a:sym typeface="Calibri"/>
                </a:rPr>
                <a:t>(EMG) </a:t>
              </a:r>
              <a:r>
                <a:rPr lang="en-AU" sz="1000" b="1" dirty="0" err="1">
                  <a:latin typeface="Arial" panose="020B0604020202020204" pitchFamily="34" charset="0"/>
                </a:rPr>
                <a:t>Electromyograph</a:t>
              </a:r>
              <a:r>
                <a:rPr lang="en-AU" sz="1000" b="1" dirty="0">
                  <a:latin typeface="Arial" panose="020B0604020202020204" pitchFamily="34" charset="0"/>
                </a:rPr>
                <a:t> </a:t>
              </a:r>
            </a:p>
            <a:p>
              <a:pPr hangingPunct="1">
                <a:defRPr/>
              </a:pPr>
              <a:r>
                <a:rPr lang="en-AU" sz="1000" i="1" dirty="0">
                  <a:latin typeface="Arial" panose="020B0604020202020204" pitchFamily="34" charset="0"/>
                </a:rPr>
                <a:t>Detects, amplifies and records electrical activity of the muscles of the body.</a:t>
              </a:r>
            </a:p>
          </p:txBody>
        </p:sp>
      </p:grpSp>
      <p:sp>
        <p:nvSpPr>
          <p:cNvPr id="9" name="Title 1"/>
          <p:cNvSpPr>
            <a:spLocks noGrp="1"/>
          </p:cNvSpPr>
          <p:nvPr>
            <p:ph type="title"/>
          </p:nvPr>
        </p:nvSpPr>
        <p:spPr>
          <a:xfrm>
            <a:off x="3200868" y="437198"/>
            <a:ext cx="8726972" cy="1143000"/>
          </a:xfrm>
        </p:spPr>
        <p:txBody>
          <a:bodyPr>
            <a:normAutofit/>
          </a:bodyPr>
          <a:lstStyle/>
          <a:p>
            <a:r>
              <a:rPr lang="en-US" sz="3300" dirty="0">
                <a:ea typeface="Whitney Office" charset="0"/>
                <a:cs typeface="Arial" panose="020B0604020202020204" pitchFamily="34" charset="0"/>
              </a:rPr>
              <a:t>Important devices for measuring sleep</a:t>
            </a:r>
          </a:p>
        </p:txBody>
      </p:sp>
    </p:spTree>
    <p:extLst>
      <p:ext uri="{BB962C8B-B14F-4D97-AF65-F5344CB8AC3E}">
        <p14:creationId xmlns:p14="http://schemas.microsoft.com/office/powerpoint/2010/main" val="120456690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7295"/>
            <a:ext cx="8389589" cy="1143000"/>
          </a:xfrm>
        </p:spPr>
        <p:txBody>
          <a:bodyPr/>
          <a:lstStyle/>
          <a:p>
            <a:r>
              <a:rPr lang="en-US" dirty="0"/>
              <a:t>Electroencephalograph</a:t>
            </a:r>
          </a:p>
        </p:txBody>
      </p:sp>
      <p:sp>
        <p:nvSpPr>
          <p:cNvPr id="3" name="Content Placeholder 2"/>
          <p:cNvSpPr>
            <a:spLocks noGrp="1"/>
          </p:cNvSpPr>
          <p:nvPr>
            <p:ph idx="1"/>
          </p:nvPr>
        </p:nvSpPr>
        <p:spPr/>
        <p:txBody>
          <a:bodyPr>
            <a:normAutofit fontScale="85000" lnSpcReduction="10000"/>
          </a:bodyPr>
          <a:lstStyle/>
          <a:p>
            <a:r>
              <a:rPr lang="en-US" dirty="0"/>
              <a:t>The electroencephalograph (EEG) is a device that detects, </a:t>
            </a:r>
            <a:r>
              <a:rPr lang="en-US" dirty="0" smtClean="0"/>
              <a:t>amplifies </a:t>
            </a:r>
            <a:r>
              <a:rPr lang="en-US" dirty="0"/>
              <a:t>and records electrical activity in the brain in the form of brainwaves. It does this by monitoring the electrical activity of the brain </a:t>
            </a:r>
            <a:r>
              <a:rPr lang="en-US" dirty="0" smtClean="0"/>
              <a:t>that is </a:t>
            </a:r>
            <a:r>
              <a:rPr lang="en-US" dirty="0"/>
              <a:t>detectable on the outside of the skull. Many tiny electrodes are placed on the skull in a symmetrical pattern (see Figure 13.2). These electrodes measure the very small voltages created by the </a:t>
            </a:r>
            <a:r>
              <a:rPr lang="en-US" dirty="0" err="1"/>
              <a:t>synchronised</a:t>
            </a:r>
            <a:r>
              <a:rPr lang="en-US" dirty="0"/>
              <a:t> activity of large numbers of neurons in the cerebral cortex. </a:t>
            </a:r>
          </a:p>
          <a:p>
            <a:r>
              <a:rPr lang="en-US" dirty="0"/>
              <a:t>EEG recordings indicate changes in brainwave activity associated with changes to states of consciousness, such as when a person is drowsy or alert, falls asleep, and the various stages of sleep, including the stage in which we are most likely to experience </a:t>
            </a:r>
            <a:r>
              <a:rPr lang="en-US" dirty="0" smtClean="0"/>
              <a:t>dreaming </a:t>
            </a:r>
            <a:endParaRPr lang="en-US" dirty="0"/>
          </a:p>
          <a:p>
            <a:endParaRPr lang="en-US" dirty="0"/>
          </a:p>
        </p:txBody>
      </p:sp>
    </p:spTree>
    <p:extLst>
      <p:ext uri="{BB962C8B-B14F-4D97-AF65-F5344CB8AC3E}">
        <p14:creationId xmlns:p14="http://schemas.microsoft.com/office/powerpoint/2010/main" val="211065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3271768" y="528917"/>
            <a:ext cx="8150643"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600" dirty="0">
                <a:latin typeface="Arial" panose="020B0604020202020204" pitchFamily="34" charset="0"/>
              </a:rPr>
              <a:t>Electroencephalograph (EEG)</a:t>
            </a:r>
            <a:endParaRPr sz="3600" dirty="0">
              <a:latin typeface="Arial" panose="020B0604020202020204" pitchFamily="34" charset="0"/>
              <a:sym typeface="Whitney"/>
            </a:endParaRPr>
          </a:p>
        </p:txBody>
      </p:sp>
      <p:sp>
        <p:nvSpPr>
          <p:cNvPr id="6" name="Content Placeholder 2"/>
          <p:cNvSpPr txBox="1">
            <a:spLocks/>
          </p:cNvSpPr>
          <p:nvPr/>
        </p:nvSpPr>
        <p:spPr>
          <a:xfrm>
            <a:off x="3271767" y="1450831"/>
            <a:ext cx="8150643" cy="7679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1pPr>
            <a:lvl2pPr marL="742950" marR="0" indent="-2857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2pPr>
            <a:lvl3pPr marL="11430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3pPr>
            <a:lvl4pPr marL="16002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4pPr>
            <a:lvl5pPr marL="20574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9pPr>
          </a:lstStyle>
          <a:p>
            <a:r>
              <a:rPr lang="en-US" sz="1600" dirty="0">
                <a:latin typeface="Arial" panose="020B0604020202020204" pitchFamily="34" charset="0"/>
                <a:ea typeface="Whitney Office" charset="0"/>
                <a:cs typeface="Arial" panose="020B0604020202020204" pitchFamily="34" charset="0"/>
              </a:rPr>
              <a:t>Electroencephalograph (EEG) – detects, amplifies and records electrical activity of the brain (in the form of brainwaves)</a:t>
            </a:r>
          </a:p>
        </p:txBody>
      </p:sp>
      <p:sp>
        <p:nvSpPr>
          <p:cNvPr id="15" name="Content Placeholder 2"/>
          <p:cNvSpPr txBox="1">
            <a:spLocks/>
          </p:cNvSpPr>
          <p:nvPr/>
        </p:nvSpPr>
        <p:spPr>
          <a:xfrm>
            <a:off x="3271768" y="5672013"/>
            <a:ext cx="8584951" cy="602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1pPr>
            <a:lvl2pPr marL="742950" marR="0" indent="-2857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2pPr>
            <a:lvl3pPr marL="11430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3pPr>
            <a:lvl4pPr marL="16002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4pPr>
            <a:lvl5pPr marL="20574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9pPr>
          </a:lstStyle>
          <a:p>
            <a:r>
              <a:rPr lang="en-US" sz="1600" dirty="0">
                <a:latin typeface="Arial" panose="020B0604020202020204" pitchFamily="34" charset="0"/>
                <a:ea typeface="Whitney Office" charset="0"/>
                <a:cs typeface="Arial" panose="020B0604020202020204" pitchFamily="34" charset="0"/>
              </a:rPr>
              <a:t>EEGs have so many uses - here one researcher explains how she uses an EEG: </a:t>
            </a:r>
            <a:r>
              <a:rPr lang="en-US" sz="1600" dirty="0">
                <a:latin typeface="Arial" panose="020B0604020202020204" pitchFamily="34" charset="0"/>
                <a:ea typeface="Whitney Office" charset="0"/>
                <a:cs typeface="Arial" panose="020B0604020202020204" pitchFamily="34" charset="0"/>
                <a:hlinkClick r:id="rId3"/>
              </a:rPr>
              <a:t>https://</a:t>
            </a:r>
            <a:r>
              <a:rPr lang="en-US" sz="1600" dirty="0" err="1">
                <a:latin typeface="Arial" panose="020B0604020202020204" pitchFamily="34" charset="0"/>
                <a:ea typeface="Whitney Office" charset="0"/>
                <a:cs typeface="Arial" panose="020B0604020202020204" pitchFamily="34" charset="0"/>
                <a:hlinkClick r:id="rId3"/>
              </a:rPr>
              <a:t>www.youtube.com</a:t>
            </a:r>
            <a:r>
              <a:rPr lang="en-US" sz="1600" dirty="0">
                <a:latin typeface="Arial" panose="020B0604020202020204" pitchFamily="34" charset="0"/>
                <a:ea typeface="Whitney Office" charset="0"/>
                <a:cs typeface="Arial" panose="020B0604020202020204" pitchFamily="34" charset="0"/>
                <a:hlinkClick r:id="rId3"/>
              </a:rPr>
              <a:t>/</a:t>
            </a:r>
            <a:r>
              <a:rPr lang="en-US" sz="1600" dirty="0" err="1">
                <a:latin typeface="Arial" panose="020B0604020202020204" pitchFamily="34" charset="0"/>
                <a:ea typeface="Whitney Office" charset="0"/>
                <a:cs typeface="Arial" panose="020B0604020202020204" pitchFamily="34" charset="0"/>
                <a:hlinkClick r:id="rId3"/>
              </a:rPr>
              <a:t>watch?v</a:t>
            </a:r>
            <a:r>
              <a:rPr lang="en-US" sz="1600" dirty="0">
                <a:latin typeface="Arial" panose="020B0604020202020204" pitchFamily="34" charset="0"/>
                <a:ea typeface="Whitney Office" charset="0"/>
                <a:cs typeface="Arial" panose="020B0604020202020204" pitchFamily="34" charset="0"/>
                <a:hlinkClick r:id="rId3"/>
              </a:rPr>
              <a:t>=YtbP8klTBZ0</a:t>
            </a:r>
            <a:endParaRPr lang="en-US" sz="1600" dirty="0">
              <a:latin typeface="Arial" panose="020B0604020202020204" pitchFamily="34" charset="0"/>
              <a:ea typeface="Whitney Office" charset="0"/>
              <a:cs typeface="Arial" panose="020B0604020202020204" pitchFamily="34" charset="0"/>
            </a:endParaRPr>
          </a:p>
          <a:p>
            <a:pPr hangingPunct="1">
              <a:buFont typeface="Arial"/>
              <a:buNone/>
            </a:pPr>
            <a:endParaRPr lang="en-AU" sz="1600" dirty="0">
              <a:latin typeface="Arial" panose="020B0604020202020204" pitchFamily="34" charset="0"/>
              <a:ea typeface="Whitney Office"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5278" y="2155986"/>
            <a:ext cx="5133121" cy="3382999"/>
          </a:xfrm>
          <a:prstGeom prst="rect">
            <a:avLst/>
          </a:prstGeom>
        </p:spPr>
      </p:pic>
    </p:spTree>
    <p:extLst>
      <p:ext uri="{BB962C8B-B14F-4D97-AF65-F5344CB8AC3E}">
        <p14:creationId xmlns:p14="http://schemas.microsoft.com/office/powerpoint/2010/main" val="131850845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1724"/>
            <a:ext cx="8389589" cy="1143000"/>
          </a:xfrm>
        </p:spPr>
        <p:txBody>
          <a:bodyPr>
            <a:normAutofit fontScale="90000"/>
          </a:bodyPr>
          <a:lstStyle/>
          <a:p>
            <a:r>
              <a:rPr lang="en-US" dirty="0"/>
              <a:t>BRAINWAVE PATTERNS </a:t>
            </a:r>
            <a:br>
              <a:rPr lang="en-US" dirty="0"/>
            </a:br>
            <a:endParaRPr lang="en-US" dirty="0"/>
          </a:p>
        </p:txBody>
      </p:sp>
      <p:sp>
        <p:nvSpPr>
          <p:cNvPr id="3" name="Content Placeholder 2"/>
          <p:cNvSpPr>
            <a:spLocks noGrp="1"/>
          </p:cNvSpPr>
          <p:nvPr>
            <p:ph idx="1"/>
          </p:nvPr>
        </p:nvSpPr>
        <p:spPr>
          <a:xfrm>
            <a:off x="609600" y="1600203"/>
            <a:ext cx="10972800" cy="5148940"/>
          </a:xfrm>
        </p:spPr>
        <p:txBody>
          <a:bodyPr>
            <a:normAutofit fontScale="85000" lnSpcReduction="10000"/>
          </a:bodyPr>
          <a:lstStyle/>
          <a:p>
            <a:r>
              <a:rPr lang="en-US" dirty="0" smtClean="0"/>
              <a:t>Brainwave </a:t>
            </a:r>
            <a:r>
              <a:rPr lang="en-US" dirty="0"/>
              <a:t>patterns may vary in </a:t>
            </a:r>
            <a:r>
              <a:rPr lang="en-US" b="1" dirty="0">
                <a:solidFill>
                  <a:srgbClr val="FF0000"/>
                </a:solidFill>
              </a:rPr>
              <a:t>frequency</a:t>
            </a:r>
            <a:r>
              <a:rPr lang="en-US" dirty="0">
                <a:solidFill>
                  <a:srgbClr val="FF0000"/>
                </a:solidFill>
              </a:rPr>
              <a:t> (that is, the number of brainwaves per second)</a:t>
            </a:r>
            <a:r>
              <a:rPr lang="en-US" dirty="0"/>
              <a:t>. High-frequency brainwave patterns indicate faster brainwaves as demonstrated by more waves per unit of time (usually seconds). Frequency is measured in hertz (Hz: vibrations per second). </a:t>
            </a:r>
          </a:p>
          <a:p>
            <a:r>
              <a:rPr lang="en-US" dirty="0"/>
              <a:t>Brainwaves may also vary in </a:t>
            </a:r>
            <a:r>
              <a:rPr lang="en-US" b="1" dirty="0">
                <a:solidFill>
                  <a:srgbClr val="FF0000"/>
                </a:solidFill>
              </a:rPr>
              <a:t>amplitude </a:t>
            </a:r>
            <a:r>
              <a:rPr lang="en-US" dirty="0">
                <a:solidFill>
                  <a:srgbClr val="FF0000"/>
                </a:solidFill>
              </a:rPr>
              <a:t>(that is, the height of the peaks and troughs</a:t>
            </a:r>
            <a:r>
              <a:rPr lang="en-US" dirty="0"/>
              <a:t> of the curved graph that represents brainwave activity). Amplitude is measured in microvolts (</a:t>
            </a:r>
            <a:r>
              <a:rPr lang="en-US" dirty="0" err="1"/>
              <a:t>μV</a:t>
            </a:r>
            <a:r>
              <a:rPr lang="en-US" dirty="0"/>
              <a:t>). </a:t>
            </a:r>
          </a:p>
          <a:p>
            <a:r>
              <a:rPr lang="en-US" dirty="0"/>
              <a:t>When we are awake and alert, we exhibit fast (high-frequency) and small (low- amplitude) brainwaves, known as </a:t>
            </a:r>
            <a:r>
              <a:rPr lang="en-US" b="1" dirty="0"/>
              <a:t>beta waves</a:t>
            </a:r>
            <a:r>
              <a:rPr lang="en-US" dirty="0"/>
              <a:t>. When we are awake but relaxed, we tend to exhibit </a:t>
            </a:r>
            <a:r>
              <a:rPr lang="en-US" b="1" dirty="0"/>
              <a:t>alpha waves</a:t>
            </a:r>
            <a:r>
              <a:rPr lang="en-US" dirty="0"/>
              <a:t>. In deep NREM sleep, we exhibit slow (low-frequency) and big (high-amplitude) brainwaves, known as </a:t>
            </a:r>
            <a:r>
              <a:rPr lang="en-US" b="1" dirty="0"/>
              <a:t>delta waves</a:t>
            </a:r>
            <a:r>
              <a:rPr lang="en-US" dirty="0"/>
              <a:t>. During stage 2 of NREM we experience medium frequency </a:t>
            </a:r>
            <a:r>
              <a:rPr lang="en-US" b="1" dirty="0"/>
              <a:t>theta waves</a:t>
            </a:r>
            <a:r>
              <a:rPr lang="en-US" dirty="0"/>
              <a:t>. </a:t>
            </a:r>
          </a:p>
          <a:p>
            <a:endParaRPr lang="en-US" dirty="0"/>
          </a:p>
        </p:txBody>
      </p:sp>
    </p:spTree>
    <p:extLst>
      <p:ext uri="{BB962C8B-B14F-4D97-AF65-F5344CB8AC3E}">
        <p14:creationId xmlns:p14="http://schemas.microsoft.com/office/powerpoint/2010/main" val="1929368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3117</TotalTime>
  <Words>2236</Words>
  <Application>Microsoft Macintosh PowerPoint</Application>
  <PresentationFormat>Widescreen</PresentationFormat>
  <Paragraphs>163</Paragraphs>
  <Slides>25</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 Hebrew</vt:lpstr>
      <vt:lpstr>Calibri</vt:lpstr>
      <vt:lpstr>Gotham Condensed</vt:lpstr>
      <vt:lpstr>Gotham Condensed Bold</vt:lpstr>
      <vt:lpstr>Helvetica Neue</vt:lpstr>
      <vt:lpstr>Impact</vt:lpstr>
      <vt:lpstr>Whitney</vt:lpstr>
      <vt:lpstr>Whitney Book</vt:lpstr>
      <vt:lpstr>Whitney Office</vt:lpstr>
      <vt:lpstr>Arial</vt:lpstr>
      <vt:lpstr>Wingdings</vt:lpstr>
      <vt:lpstr>Office Theme</vt:lpstr>
      <vt:lpstr>PowerPoint Presentation</vt:lpstr>
      <vt:lpstr>PowerPoint Presentation</vt:lpstr>
      <vt:lpstr>PowerPoint Presentation</vt:lpstr>
      <vt:lpstr>How do I tell if I am in an ASC?</vt:lpstr>
      <vt:lpstr>Physiological indicators</vt:lpstr>
      <vt:lpstr>Important devices for measuring sleep</vt:lpstr>
      <vt:lpstr>Electroencephalograph</vt:lpstr>
      <vt:lpstr>PowerPoint Presentation</vt:lpstr>
      <vt:lpstr>BRAINWAVE PATTERNS  </vt:lpstr>
      <vt:lpstr>PowerPoint Presentation</vt:lpstr>
      <vt:lpstr>PowerPoint Presentation</vt:lpstr>
      <vt:lpstr>Summary of different brain waves</vt:lpstr>
      <vt:lpstr>PowerPoint Presentation</vt:lpstr>
      <vt:lpstr>Electro-oculograph  </vt:lpstr>
      <vt:lpstr>Electromyograph</vt:lpstr>
      <vt:lpstr>PowerPoint Presentation</vt:lpstr>
      <vt:lpstr>Behavioural and cognitive measurements  </vt:lpstr>
      <vt:lpstr>Speed and accuracy on cognitive tasks  </vt:lpstr>
      <vt:lpstr> Subjective reporting  </vt:lpstr>
      <vt:lpstr> Self-reporting  </vt:lpstr>
      <vt:lpstr> Video monitoring  </vt:lpstr>
      <vt:lpstr>PowerPoint Presentation</vt:lpstr>
      <vt:lpstr>PowerPoint Presentation</vt:lpstr>
      <vt:lpstr>DEPRESSANTS  </vt:lpstr>
      <vt:lpstr>STIMULANTS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dc:creator>
  <cp:lastModifiedBy>Microsoft Office User</cp:lastModifiedBy>
  <cp:revision>95</cp:revision>
  <cp:lastPrinted>2016-05-02T06:56:03Z</cp:lastPrinted>
  <dcterms:modified xsi:type="dcterms:W3CDTF">2017-08-27T12:16:15Z</dcterms:modified>
</cp:coreProperties>
</file>