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4"/>
  </p:handoutMasterIdLst>
  <p:sldIdLst>
    <p:sldId id="256" r:id="rId2"/>
    <p:sldId id="261" r:id="rId3"/>
    <p:sldId id="257" r:id="rId4"/>
    <p:sldId id="258" r:id="rId5"/>
    <p:sldId id="259" r:id="rId6"/>
    <p:sldId id="262" r:id="rId7"/>
    <p:sldId id="264" r:id="rId8"/>
    <p:sldId id="277" r:id="rId9"/>
    <p:sldId id="263" r:id="rId10"/>
    <p:sldId id="265" r:id="rId11"/>
    <p:sldId id="266" r:id="rId12"/>
    <p:sldId id="268" r:id="rId13"/>
    <p:sldId id="267" r:id="rId14"/>
    <p:sldId id="279" r:id="rId15"/>
    <p:sldId id="278" r:id="rId16"/>
    <p:sldId id="269" r:id="rId17"/>
    <p:sldId id="270" r:id="rId18"/>
    <p:sldId id="271" r:id="rId19"/>
    <p:sldId id="272" r:id="rId20"/>
    <p:sldId id="273" r:id="rId21"/>
    <p:sldId id="274" r:id="rId22"/>
    <p:sldId id="276" r:id="rId23"/>
  </p:sldIdLst>
  <p:sldSz cx="9144000" cy="6858000" type="screen4x3"/>
  <p:notesSz cx="6807200" cy="99393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03"/>
  </p:normalViewPr>
  <p:slideViewPr>
    <p:cSldViewPr>
      <p:cViewPr varScale="1">
        <p:scale>
          <a:sx n="109" d="100"/>
          <a:sy n="109" d="100"/>
        </p:scale>
        <p:origin x="1720" y="1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handoutMaster" Target="handoutMasters/handoutMaster1.xml"/><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55838" y="0"/>
            <a:ext cx="2949787" cy="496967"/>
          </a:xfrm>
          <a:prstGeom prst="rect">
            <a:avLst/>
          </a:prstGeom>
        </p:spPr>
        <p:txBody>
          <a:bodyPr vert="horz" lIns="91440" tIns="45720" rIns="91440" bIns="45720" rtlCol="0"/>
          <a:lstStyle>
            <a:lvl1pPr algn="r">
              <a:defRPr sz="1200"/>
            </a:lvl1pPr>
          </a:lstStyle>
          <a:p>
            <a:fld id="{D1FFD361-2348-4FF9-A7E6-1A2A9E986FA2}" type="datetimeFigureOut">
              <a:rPr lang="en-AU" smtClean="0"/>
              <a:t>11/09/2017</a:t>
            </a:fld>
            <a:endParaRPr lang="en-AU"/>
          </a:p>
        </p:txBody>
      </p:sp>
      <p:sp>
        <p:nvSpPr>
          <p:cNvPr id="4" name="Footer Placeholder 3"/>
          <p:cNvSpPr>
            <a:spLocks noGrp="1"/>
          </p:cNvSpPr>
          <p:nvPr>
            <p:ph type="ftr" sz="quarter" idx="2"/>
          </p:nvPr>
        </p:nvSpPr>
        <p:spPr>
          <a:xfrm>
            <a:off x="0" y="9440646"/>
            <a:ext cx="2949787" cy="496967"/>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55838" y="9440646"/>
            <a:ext cx="2949787" cy="496967"/>
          </a:xfrm>
          <a:prstGeom prst="rect">
            <a:avLst/>
          </a:prstGeom>
        </p:spPr>
        <p:txBody>
          <a:bodyPr vert="horz" lIns="91440" tIns="45720" rIns="91440" bIns="45720" rtlCol="0" anchor="b"/>
          <a:lstStyle>
            <a:lvl1pPr algn="r">
              <a:defRPr sz="1200"/>
            </a:lvl1pPr>
          </a:lstStyle>
          <a:p>
            <a:fld id="{0616EA50-DF02-4314-9835-C43BD166527A}" type="slidenum">
              <a:rPr lang="en-AU" smtClean="0"/>
              <a:t>‹#›</a:t>
            </a:fld>
            <a:endParaRPr lang="en-AU"/>
          </a:p>
        </p:txBody>
      </p:sp>
    </p:spTree>
    <p:extLst>
      <p:ext uri="{BB962C8B-B14F-4D97-AF65-F5344CB8AC3E}">
        <p14:creationId xmlns:p14="http://schemas.microsoft.com/office/powerpoint/2010/main" val="415559752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87D1BCCD-D547-4005-971E-A4510E267AD5}" type="datetimeFigureOut">
              <a:rPr lang="en-AU" smtClean="0"/>
              <a:t>11/09/2017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EE8A51E-C677-47FD-B428-63742664C0E4}" type="slidenum">
              <a:rPr lang="en-AU" smtClean="0"/>
              <a:t>‹#›</a:t>
            </a:fld>
            <a:endParaRPr lang="en-AU"/>
          </a:p>
        </p:txBody>
      </p:sp>
    </p:spTree>
    <p:extLst>
      <p:ext uri="{BB962C8B-B14F-4D97-AF65-F5344CB8AC3E}">
        <p14:creationId xmlns:p14="http://schemas.microsoft.com/office/powerpoint/2010/main" val="3580258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87D1BCCD-D547-4005-971E-A4510E267AD5}" type="datetimeFigureOut">
              <a:rPr lang="en-AU" smtClean="0"/>
              <a:t>11/09/2017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EE8A51E-C677-47FD-B428-63742664C0E4}" type="slidenum">
              <a:rPr lang="en-AU" smtClean="0"/>
              <a:t>‹#›</a:t>
            </a:fld>
            <a:endParaRPr lang="en-AU"/>
          </a:p>
        </p:txBody>
      </p:sp>
    </p:spTree>
    <p:extLst>
      <p:ext uri="{BB962C8B-B14F-4D97-AF65-F5344CB8AC3E}">
        <p14:creationId xmlns:p14="http://schemas.microsoft.com/office/powerpoint/2010/main" val="40965475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87D1BCCD-D547-4005-971E-A4510E267AD5}" type="datetimeFigureOut">
              <a:rPr lang="en-AU" smtClean="0"/>
              <a:t>11/09/2017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EE8A51E-C677-47FD-B428-63742664C0E4}" type="slidenum">
              <a:rPr lang="en-AU" smtClean="0"/>
              <a:t>‹#›</a:t>
            </a:fld>
            <a:endParaRPr lang="en-AU"/>
          </a:p>
        </p:txBody>
      </p:sp>
    </p:spTree>
    <p:extLst>
      <p:ext uri="{BB962C8B-B14F-4D97-AF65-F5344CB8AC3E}">
        <p14:creationId xmlns:p14="http://schemas.microsoft.com/office/powerpoint/2010/main" val="1766146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87D1BCCD-D547-4005-971E-A4510E267AD5}" type="datetimeFigureOut">
              <a:rPr lang="en-AU" smtClean="0"/>
              <a:t>11/09/2017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EE8A51E-C677-47FD-B428-63742664C0E4}" type="slidenum">
              <a:rPr lang="en-AU" smtClean="0"/>
              <a:t>‹#›</a:t>
            </a:fld>
            <a:endParaRPr lang="en-AU"/>
          </a:p>
        </p:txBody>
      </p:sp>
    </p:spTree>
    <p:extLst>
      <p:ext uri="{BB962C8B-B14F-4D97-AF65-F5344CB8AC3E}">
        <p14:creationId xmlns:p14="http://schemas.microsoft.com/office/powerpoint/2010/main" val="3565263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D1BCCD-D547-4005-971E-A4510E267AD5}" type="datetimeFigureOut">
              <a:rPr lang="en-AU" smtClean="0"/>
              <a:t>11/09/2017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EEE8A51E-C677-47FD-B428-63742664C0E4}" type="slidenum">
              <a:rPr lang="en-AU" smtClean="0"/>
              <a:t>‹#›</a:t>
            </a:fld>
            <a:endParaRPr lang="en-AU"/>
          </a:p>
        </p:txBody>
      </p:sp>
    </p:spTree>
    <p:extLst>
      <p:ext uri="{BB962C8B-B14F-4D97-AF65-F5344CB8AC3E}">
        <p14:creationId xmlns:p14="http://schemas.microsoft.com/office/powerpoint/2010/main" val="30054445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87D1BCCD-D547-4005-971E-A4510E267AD5}" type="datetimeFigureOut">
              <a:rPr lang="en-AU" smtClean="0"/>
              <a:t>11/09/2017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EEE8A51E-C677-47FD-B428-63742664C0E4}" type="slidenum">
              <a:rPr lang="en-AU" smtClean="0"/>
              <a:t>‹#›</a:t>
            </a:fld>
            <a:endParaRPr lang="en-AU"/>
          </a:p>
        </p:txBody>
      </p:sp>
    </p:spTree>
    <p:extLst>
      <p:ext uri="{BB962C8B-B14F-4D97-AF65-F5344CB8AC3E}">
        <p14:creationId xmlns:p14="http://schemas.microsoft.com/office/powerpoint/2010/main" val="3404517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87D1BCCD-D547-4005-971E-A4510E267AD5}" type="datetimeFigureOut">
              <a:rPr lang="en-AU" smtClean="0"/>
              <a:t>11/09/2017</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EEE8A51E-C677-47FD-B428-63742664C0E4}" type="slidenum">
              <a:rPr lang="en-AU" smtClean="0"/>
              <a:t>‹#›</a:t>
            </a:fld>
            <a:endParaRPr lang="en-AU"/>
          </a:p>
        </p:txBody>
      </p:sp>
    </p:spTree>
    <p:extLst>
      <p:ext uri="{BB962C8B-B14F-4D97-AF65-F5344CB8AC3E}">
        <p14:creationId xmlns:p14="http://schemas.microsoft.com/office/powerpoint/2010/main" val="3008075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87D1BCCD-D547-4005-971E-A4510E267AD5}" type="datetimeFigureOut">
              <a:rPr lang="en-AU" smtClean="0"/>
              <a:t>11/09/2017</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EEE8A51E-C677-47FD-B428-63742664C0E4}" type="slidenum">
              <a:rPr lang="en-AU" smtClean="0"/>
              <a:t>‹#›</a:t>
            </a:fld>
            <a:endParaRPr lang="en-AU"/>
          </a:p>
        </p:txBody>
      </p:sp>
    </p:spTree>
    <p:extLst>
      <p:ext uri="{BB962C8B-B14F-4D97-AF65-F5344CB8AC3E}">
        <p14:creationId xmlns:p14="http://schemas.microsoft.com/office/powerpoint/2010/main" val="39002794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1BCCD-D547-4005-971E-A4510E267AD5}" type="datetimeFigureOut">
              <a:rPr lang="en-AU" smtClean="0"/>
              <a:t>11/09/2017</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EEE8A51E-C677-47FD-B428-63742664C0E4}" type="slidenum">
              <a:rPr lang="en-AU" smtClean="0"/>
              <a:t>‹#›</a:t>
            </a:fld>
            <a:endParaRPr lang="en-AU"/>
          </a:p>
        </p:txBody>
      </p:sp>
    </p:spTree>
    <p:extLst>
      <p:ext uri="{BB962C8B-B14F-4D97-AF65-F5344CB8AC3E}">
        <p14:creationId xmlns:p14="http://schemas.microsoft.com/office/powerpoint/2010/main" val="2250103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D1BCCD-D547-4005-971E-A4510E267AD5}" type="datetimeFigureOut">
              <a:rPr lang="en-AU" smtClean="0"/>
              <a:t>11/09/2017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EEE8A51E-C677-47FD-B428-63742664C0E4}" type="slidenum">
              <a:rPr lang="en-AU" smtClean="0"/>
              <a:t>‹#›</a:t>
            </a:fld>
            <a:endParaRPr lang="en-AU"/>
          </a:p>
        </p:txBody>
      </p:sp>
    </p:spTree>
    <p:extLst>
      <p:ext uri="{BB962C8B-B14F-4D97-AF65-F5344CB8AC3E}">
        <p14:creationId xmlns:p14="http://schemas.microsoft.com/office/powerpoint/2010/main" val="30190257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D1BCCD-D547-4005-971E-A4510E267AD5}" type="datetimeFigureOut">
              <a:rPr lang="en-AU" smtClean="0"/>
              <a:t>11/09/2017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EEE8A51E-C677-47FD-B428-63742664C0E4}" type="slidenum">
              <a:rPr lang="en-AU" smtClean="0"/>
              <a:t>‹#›</a:t>
            </a:fld>
            <a:endParaRPr lang="en-AU"/>
          </a:p>
        </p:txBody>
      </p:sp>
    </p:spTree>
    <p:extLst>
      <p:ext uri="{BB962C8B-B14F-4D97-AF65-F5344CB8AC3E}">
        <p14:creationId xmlns:p14="http://schemas.microsoft.com/office/powerpoint/2010/main" val="220049838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D1BCCD-D547-4005-971E-A4510E267AD5}" type="datetimeFigureOut">
              <a:rPr lang="en-AU" smtClean="0"/>
              <a:t>11/09/2017</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E8A51E-C677-47FD-B428-63742664C0E4}" type="slidenum">
              <a:rPr lang="en-AU" smtClean="0"/>
              <a:t>‹#›</a:t>
            </a:fld>
            <a:endParaRPr lang="en-AU"/>
          </a:p>
        </p:txBody>
      </p:sp>
    </p:spTree>
    <p:extLst>
      <p:ext uri="{BB962C8B-B14F-4D97-AF65-F5344CB8AC3E}">
        <p14:creationId xmlns:p14="http://schemas.microsoft.com/office/powerpoint/2010/main" val="1926143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smtClean="0"/>
              <a:t>Learning Theory</a:t>
            </a:r>
            <a:endParaRPr lang="en-AU" dirty="0"/>
          </a:p>
        </p:txBody>
      </p:sp>
      <p:sp>
        <p:nvSpPr>
          <p:cNvPr id="3" name="Subtitle 2"/>
          <p:cNvSpPr>
            <a:spLocks noGrp="1"/>
          </p:cNvSpPr>
          <p:nvPr>
            <p:ph type="subTitle" idx="1"/>
          </p:nvPr>
        </p:nvSpPr>
        <p:spPr/>
        <p:txBody>
          <a:bodyPr/>
          <a:lstStyle/>
          <a:p>
            <a:r>
              <a:rPr lang="en-AU" dirty="0" smtClean="0"/>
              <a:t>SAC </a:t>
            </a:r>
            <a:r>
              <a:rPr lang="en-AU" dirty="0" err="1" smtClean="0"/>
              <a:t>Revsion</a:t>
            </a:r>
            <a:endParaRPr lang="en-AU" dirty="0"/>
          </a:p>
        </p:txBody>
      </p:sp>
    </p:spTree>
    <p:extLst>
      <p:ext uri="{BB962C8B-B14F-4D97-AF65-F5344CB8AC3E}">
        <p14:creationId xmlns:p14="http://schemas.microsoft.com/office/powerpoint/2010/main" val="13950014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u="sng" dirty="0"/>
              <a:t>Learning theory </a:t>
            </a:r>
            <a:endParaRPr lang="en-AU" dirty="0"/>
          </a:p>
        </p:txBody>
      </p:sp>
      <p:sp>
        <p:nvSpPr>
          <p:cNvPr id="3" name="Content Placeholder 2"/>
          <p:cNvSpPr>
            <a:spLocks noGrp="1"/>
          </p:cNvSpPr>
          <p:nvPr>
            <p:ph idx="1"/>
          </p:nvPr>
        </p:nvSpPr>
        <p:spPr/>
        <p:txBody>
          <a:bodyPr>
            <a:normAutofit fontScale="92500"/>
          </a:bodyPr>
          <a:lstStyle/>
          <a:p>
            <a:r>
              <a:rPr lang="en-AU" i="1" dirty="0"/>
              <a:t>Operant conditioning </a:t>
            </a:r>
            <a:endParaRPr lang="en-AU" dirty="0"/>
          </a:p>
          <a:p>
            <a:pPr lvl="1"/>
            <a:r>
              <a:rPr lang="en-AU" i="1" dirty="0"/>
              <a:t>Operant conditioning, developed by </a:t>
            </a:r>
            <a:r>
              <a:rPr lang="en-AU" i="1" dirty="0" err="1"/>
              <a:t>Burrhus</a:t>
            </a:r>
            <a:r>
              <a:rPr lang="en-AU" i="1" dirty="0"/>
              <a:t> Skinner </a:t>
            </a:r>
            <a:endParaRPr lang="en-AU" i="1" dirty="0" smtClean="0"/>
          </a:p>
          <a:p>
            <a:pPr lvl="1"/>
            <a:r>
              <a:rPr lang="en-AU" i="1" dirty="0" smtClean="0"/>
              <a:t>Us </a:t>
            </a:r>
            <a:r>
              <a:rPr lang="en-AU" i="1" dirty="0"/>
              <a:t>a type of learning whereby the consequences of an action determine the likelihood that it will be performed again in the future. </a:t>
            </a:r>
            <a:endParaRPr lang="en-AU" i="1" dirty="0" smtClean="0"/>
          </a:p>
          <a:p>
            <a:pPr lvl="1"/>
            <a:r>
              <a:rPr lang="en-AU" i="1" dirty="0"/>
              <a:t>It also suggests that an organism will repeat behaviours that lead to desirable consequences or allow them to avoid undesirable consequences, as well as not repeating behaviours that have undesirable consequences. </a:t>
            </a:r>
            <a:r>
              <a:rPr lang="en-AU" i="1" dirty="0" smtClean="0"/>
              <a:t>. </a:t>
            </a:r>
            <a:endParaRPr lang="en-AU" dirty="0"/>
          </a:p>
        </p:txBody>
      </p:sp>
    </p:spTree>
    <p:extLst>
      <p:ext uri="{BB962C8B-B14F-4D97-AF65-F5344CB8AC3E}">
        <p14:creationId xmlns:p14="http://schemas.microsoft.com/office/powerpoint/2010/main" val="10405598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u="sng" dirty="0"/>
              <a:t>Definition of the Key Elements of the learning theory </a:t>
            </a:r>
            <a:endParaRPr lang="en-AU" dirty="0"/>
          </a:p>
        </p:txBody>
      </p:sp>
      <p:sp>
        <p:nvSpPr>
          <p:cNvPr id="3" name="Content Placeholder 2"/>
          <p:cNvSpPr>
            <a:spLocks noGrp="1"/>
          </p:cNvSpPr>
          <p:nvPr>
            <p:ph idx="1"/>
          </p:nvPr>
        </p:nvSpPr>
        <p:spPr/>
        <p:txBody>
          <a:bodyPr>
            <a:normAutofit fontScale="92500" lnSpcReduction="20000"/>
          </a:bodyPr>
          <a:lstStyle/>
          <a:p>
            <a:r>
              <a:rPr lang="en-AU" b="1" i="1" u="sng" dirty="0"/>
              <a:t>Discriminative stimulus </a:t>
            </a:r>
            <a:r>
              <a:rPr lang="en-AU" i="1" dirty="0"/>
              <a:t>– is the stimulus or object or event that precedes a particular response and influences the occurrence of the response. </a:t>
            </a:r>
            <a:endParaRPr lang="en-AU" dirty="0"/>
          </a:p>
          <a:p>
            <a:endParaRPr lang="en-AU" i="1" u="sng" dirty="0" smtClean="0"/>
          </a:p>
          <a:p>
            <a:r>
              <a:rPr lang="en-AU" b="1" i="1" u="sng" dirty="0" smtClean="0"/>
              <a:t>Response</a:t>
            </a:r>
            <a:r>
              <a:rPr lang="en-AU" i="1" u="sng" dirty="0" smtClean="0"/>
              <a:t> </a:t>
            </a:r>
            <a:r>
              <a:rPr lang="en-AU" i="1" dirty="0"/>
              <a:t>– the voluntary behaviour that occurs in the presence of the discriminative stimulus. </a:t>
            </a:r>
            <a:endParaRPr lang="en-AU" dirty="0"/>
          </a:p>
          <a:p>
            <a:endParaRPr lang="en-AU" i="1" u="sng" dirty="0" smtClean="0"/>
          </a:p>
          <a:p>
            <a:r>
              <a:rPr lang="en-AU" b="1" i="1" u="sng" dirty="0" smtClean="0"/>
              <a:t>Consequence</a:t>
            </a:r>
            <a:r>
              <a:rPr lang="en-AU" i="1" u="sng" dirty="0" smtClean="0"/>
              <a:t> </a:t>
            </a:r>
            <a:r>
              <a:rPr lang="en-AU" i="1" dirty="0"/>
              <a:t>– the environmental event that occurs immediately after the response and determines whether or not the response will occur. </a:t>
            </a:r>
            <a:endParaRPr lang="en-AU" dirty="0"/>
          </a:p>
          <a:p>
            <a:endParaRPr lang="en-AU" dirty="0"/>
          </a:p>
        </p:txBody>
      </p:sp>
    </p:spTree>
    <p:extLst>
      <p:ext uri="{BB962C8B-B14F-4D97-AF65-F5344CB8AC3E}">
        <p14:creationId xmlns:p14="http://schemas.microsoft.com/office/powerpoint/2010/main" val="444775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a:t>How were these elements shown in the tasks conducted?</a:t>
            </a:r>
            <a:endParaRPr lang="en-AU" dirty="0"/>
          </a:p>
        </p:txBody>
      </p:sp>
      <p:sp>
        <p:nvSpPr>
          <p:cNvPr id="3" name="Content Placeholder 2"/>
          <p:cNvSpPr>
            <a:spLocks noGrp="1"/>
          </p:cNvSpPr>
          <p:nvPr>
            <p:ph idx="1"/>
          </p:nvPr>
        </p:nvSpPr>
        <p:spPr/>
        <p:txBody>
          <a:bodyPr>
            <a:normAutofit fontScale="92500" lnSpcReduction="20000"/>
          </a:bodyPr>
          <a:lstStyle/>
          <a:p>
            <a:r>
              <a:rPr lang="en-AU" i="1" dirty="0"/>
              <a:t>Sheldon acted as the </a:t>
            </a:r>
            <a:r>
              <a:rPr lang="en-AU" b="1" i="1" u="sng" dirty="0" smtClean="0"/>
              <a:t>antecedent</a:t>
            </a:r>
            <a:r>
              <a:rPr lang="en-AU" i="1" dirty="0" smtClean="0"/>
              <a:t> as </a:t>
            </a:r>
            <a:r>
              <a:rPr lang="en-AU" i="1" dirty="0"/>
              <a:t>he attempted to initiate responses from Penny. </a:t>
            </a:r>
            <a:endParaRPr lang="en-AU" dirty="0"/>
          </a:p>
          <a:p>
            <a:endParaRPr lang="en-AU" i="1" dirty="0" smtClean="0"/>
          </a:p>
          <a:p>
            <a:r>
              <a:rPr lang="en-AU" i="1" dirty="0" smtClean="0"/>
              <a:t>Penny </a:t>
            </a:r>
            <a:r>
              <a:rPr lang="en-AU" dirty="0"/>
              <a:t>responded</a:t>
            </a:r>
            <a:r>
              <a:rPr lang="en-AU" b="1" i="1" dirty="0"/>
              <a:t> </a:t>
            </a:r>
            <a:r>
              <a:rPr lang="en-AU" i="1" dirty="0"/>
              <a:t>to Sheldon by changing her </a:t>
            </a:r>
            <a:r>
              <a:rPr lang="en-AU" b="1" i="1" u="sng" dirty="0"/>
              <a:t>behaviour</a:t>
            </a:r>
            <a:r>
              <a:rPr lang="en-AU" i="1" dirty="0"/>
              <a:t> in response to the signals that he was giving her. </a:t>
            </a:r>
            <a:endParaRPr lang="en-AU" dirty="0"/>
          </a:p>
          <a:p>
            <a:endParaRPr lang="en-AU" i="1" dirty="0" smtClean="0"/>
          </a:p>
          <a:p>
            <a:r>
              <a:rPr lang="en-AU" i="1" dirty="0" smtClean="0"/>
              <a:t>Sheldon </a:t>
            </a:r>
            <a:r>
              <a:rPr lang="en-AU" b="1" i="1" u="sng" dirty="0" smtClean="0"/>
              <a:t>reinforced (the consequence)</a:t>
            </a:r>
            <a:r>
              <a:rPr lang="en-AU" b="1" i="1" dirty="0" smtClean="0"/>
              <a:t> </a:t>
            </a:r>
            <a:r>
              <a:rPr lang="en-AU" i="1" dirty="0"/>
              <a:t>Penny’s behaviour by giving her chocolate in response to behaviours that he considered desirable. </a:t>
            </a:r>
            <a:endParaRPr lang="en-AU" dirty="0"/>
          </a:p>
          <a:p>
            <a:endParaRPr lang="en-AU" dirty="0"/>
          </a:p>
        </p:txBody>
      </p:sp>
    </p:spTree>
    <p:extLst>
      <p:ext uri="{BB962C8B-B14F-4D97-AF65-F5344CB8AC3E}">
        <p14:creationId xmlns:p14="http://schemas.microsoft.com/office/powerpoint/2010/main" val="4174708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u="sng" dirty="0"/>
              <a:t>Definition of the Key Elements of the learning theory </a:t>
            </a:r>
            <a:endParaRPr lang="en-AU" dirty="0"/>
          </a:p>
        </p:txBody>
      </p:sp>
      <p:sp>
        <p:nvSpPr>
          <p:cNvPr id="3" name="Content Placeholder 2"/>
          <p:cNvSpPr>
            <a:spLocks noGrp="1"/>
          </p:cNvSpPr>
          <p:nvPr>
            <p:ph idx="1"/>
          </p:nvPr>
        </p:nvSpPr>
        <p:spPr/>
        <p:txBody>
          <a:bodyPr>
            <a:normAutofit lnSpcReduction="10000"/>
          </a:bodyPr>
          <a:lstStyle/>
          <a:p>
            <a:r>
              <a:rPr lang="en-AU" b="1" i="1" u="sng" dirty="0"/>
              <a:t>Reinforcement</a:t>
            </a:r>
            <a:r>
              <a:rPr lang="en-AU" i="1" u="sng" dirty="0"/>
              <a:t> </a:t>
            </a:r>
            <a:r>
              <a:rPr lang="en-AU" i="1" u="sng" dirty="0" smtClean="0"/>
              <a:t>(is always good)</a:t>
            </a:r>
            <a:r>
              <a:rPr lang="en-AU" i="1" dirty="0" smtClean="0"/>
              <a:t>– </a:t>
            </a:r>
            <a:r>
              <a:rPr lang="en-AU" i="1" dirty="0"/>
              <a:t>is said to occur when a stimulus strengthens or increases the frequency or likelihood of a response that it follows. </a:t>
            </a:r>
            <a:endParaRPr lang="en-AU" dirty="0"/>
          </a:p>
          <a:p>
            <a:endParaRPr lang="en-AU" i="1" u="sng" dirty="0" smtClean="0"/>
          </a:p>
          <a:p>
            <a:r>
              <a:rPr lang="en-AU" b="1" i="1" u="sng" dirty="0" smtClean="0"/>
              <a:t>Punishment</a:t>
            </a:r>
            <a:r>
              <a:rPr lang="en-AU" i="1" u="sng" dirty="0" smtClean="0"/>
              <a:t> </a:t>
            </a:r>
            <a:r>
              <a:rPr lang="en-AU" i="1" u="sng" dirty="0" smtClean="0"/>
              <a:t>(is always bad)</a:t>
            </a:r>
            <a:r>
              <a:rPr lang="en-AU" i="1" dirty="0" smtClean="0"/>
              <a:t>– </a:t>
            </a:r>
            <a:r>
              <a:rPr lang="en-AU" i="1" dirty="0"/>
              <a:t>is the delivery of an unpleasant consequence following a response, or the removal of a pleasant consequence following a response. </a:t>
            </a:r>
            <a:endParaRPr lang="en-AU" dirty="0"/>
          </a:p>
          <a:p>
            <a:endParaRPr lang="en-AU" dirty="0"/>
          </a:p>
        </p:txBody>
      </p:sp>
    </p:spTree>
    <p:extLst>
      <p:ext uri="{BB962C8B-B14F-4D97-AF65-F5344CB8AC3E}">
        <p14:creationId xmlns:p14="http://schemas.microsoft.com/office/powerpoint/2010/main" val="12143643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30099" y="476250"/>
            <a:ext cx="6883802" cy="5649913"/>
          </a:xfrm>
        </p:spPr>
      </p:pic>
    </p:spTree>
    <p:extLst>
      <p:ext uri="{BB962C8B-B14F-4D97-AF65-F5344CB8AC3E}">
        <p14:creationId xmlns:p14="http://schemas.microsoft.com/office/powerpoint/2010/main" val="10336548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404664"/>
            <a:ext cx="8229600" cy="6336704"/>
          </a:xfrm>
        </p:spPr>
        <p:txBody>
          <a:bodyPr>
            <a:normAutofit fontScale="85000" lnSpcReduction="20000"/>
          </a:bodyPr>
          <a:lstStyle/>
          <a:p>
            <a:r>
              <a:rPr lang="en-US" b="1" dirty="0"/>
              <a:t>stimulus generalization </a:t>
            </a:r>
            <a:r>
              <a:rPr lang="en-US" dirty="0"/>
              <a:t>occurs when the correct response is made to another stimulus that is similar (but not necessarily identical) to the stimulus that was present when the conditioned response was reinforced. </a:t>
            </a:r>
            <a:endParaRPr lang="en-US" dirty="0" smtClean="0"/>
          </a:p>
          <a:p>
            <a:r>
              <a:rPr lang="en-US" b="1" dirty="0" smtClean="0"/>
              <a:t>stimulus </a:t>
            </a:r>
            <a:r>
              <a:rPr lang="en-US" b="1" dirty="0"/>
              <a:t>discrimination </a:t>
            </a:r>
            <a:r>
              <a:rPr lang="en-US" dirty="0"/>
              <a:t>occurs when an organism makes the correct response to a stimulus and is reinforced, but does not respond to any other stimulus, even when stimuli are </a:t>
            </a:r>
            <a:r>
              <a:rPr lang="en-US" dirty="0" smtClean="0"/>
              <a:t>similar</a:t>
            </a:r>
          </a:p>
          <a:p>
            <a:pPr fontAlgn="base"/>
            <a:r>
              <a:rPr lang="en-US" b="1" dirty="0"/>
              <a:t>e</a:t>
            </a:r>
            <a:r>
              <a:rPr lang="en-US" b="1" dirty="0" smtClean="0"/>
              <a:t>xtinction</a:t>
            </a:r>
            <a:r>
              <a:rPr lang="en-US" dirty="0" smtClean="0"/>
              <a:t>: the </a:t>
            </a:r>
            <a:r>
              <a:rPr lang="en-US" dirty="0"/>
              <a:t>loss of a conditioned behavior when consequences no longer follow </a:t>
            </a:r>
            <a:r>
              <a:rPr lang="en-US" dirty="0" smtClean="0"/>
              <a:t>it. The </a:t>
            </a:r>
            <a:r>
              <a:rPr lang="en-US" dirty="0"/>
              <a:t>subject  no longer responds since the reinforcement or punishment has stopped.</a:t>
            </a:r>
          </a:p>
          <a:p>
            <a:r>
              <a:rPr lang="en-US" b="1" dirty="0"/>
              <a:t>spontaneous recovery </a:t>
            </a:r>
            <a:r>
              <a:rPr lang="en-US" dirty="0"/>
              <a:t>can occur and the organism will once again show the response in the absence of any reinforcement. The response is likely to be weaker and will probably not last very long.</a:t>
            </a:r>
          </a:p>
          <a:p>
            <a:endParaRPr lang="en-US" dirty="0"/>
          </a:p>
        </p:txBody>
      </p:sp>
    </p:spTree>
    <p:extLst>
      <p:ext uri="{BB962C8B-B14F-4D97-AF65-F5344CB8AC3E}">
        <p14:creationId xmlns:p14="http://schemas.microsoft.com/office/powerpoint/2010/main" val="16378962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AU" i="1" dirty="0"/>
              <a:t>Observational learning </a:t>
            </a:r>
            <a:endParaRPr lang="en-AU" dirty="0"/>
          </a:p>
        </p:txBody>
      </p:sp>
      <p:sp>
        <p:nvSpPr>
          <p:cNvPr id="5" name="Subtitle 4"/>
          <p:cNvSpPr>
            <a:spLocks noGrp="1"/>
          </p:cNvSpPr>
          <p:nvPr>
            <p:ph type="subTitle" idx="1"/>
          </p:nvPr>
        </p:nvSpPr>
        <p:spPr/>
        <p:txBody>
          <a:bodyPr/>
          <a:lstStyle/>
          <a:p>
            <a:endParaRPr lang="en-AU"/>
          </a:p>
        </p:txBody>
      </p:sp>
    </p:spTree>
    <p:extLst>
      <p:ext uri="{BB962C8B-B14F-4D97-AF65-F5344CB8AC3E}">
        <p14:creationId xmlns:p14="http://schemas.microsoft.com/office/powerpoint/2010/main" val="33548623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u="sng" dirty="0"/>
              <a:t>Learning theory </a:t>
            </a:r>
            <a:endParaRPr lang="en-AU" dirty="0"/>
          </a:p>
        </p:txBody>
      </p:sp>
      <p:sp>
        <p:nvSpPr>
          <p:cNvPr id="3" name="Content Placeholder 2"/>
          <p:cNvSpPr>
            <a:spLocks noGrp="1"/>
          </p:cNvSpPr>
          <p:nvPr>
            <p:ph idx="1"/>
          </p:nvPr>
        </p:nvSpPr>
        <p:spPr/>
        <p:txBody>
          <a:bodyPr>
            <a:normAutofit/>
          </a:bodyPr>
          <a:lstStyle/>
          <a:p>
            <a:r>
              <a:rPr lang="en-AU" b="1" i="1" dirty="0"/>
              <a:t>Operant conditioning </a:t>
            </a:r>
            <a:endParaRPr lang="en-AU" b="1" dirty="0"/>
          </a:p>
          <a:p>
            <a:pPr lvl="1"/>
            <a:r>
              <a:rPr lang="en-AU" i="1" dirty="0"/>
              <a:t>Observational learning, studied extensively by Albert Bandura </a:t>
            </a:r>
            <a:endParaRPr lang="en-AU" i="1" dirty="0" smtClean="0"/>
          </a:p>
          <a:p>
            <a:pPr lvl="1"/>
            <a:r>
              <a:rPr lang="en-AU" i="1" dirty="0" smtClean="0"/>
              <a:t>Occurs </a:t>
            </a:r>
            <a:r>
              <a:rPr lang="en-AU" i="1" dirty="0"/>
              <a:t>when someone uses observation of a model’s actions and the consequences of those actions to guide their future actions. </a:t>
            </a:r>
            <a:endParaRPr lang="en-AU" dirty="0"/>
          </a:p>
        </p:txBody>
      </p:sp>
    </p:spTree>
    <p:extLst>
      <p:ext uri="{BB962C8B-B14F-4D97-AF65-F5344CB8AC3E}">
        <p14:creationId xmlns:p14="http://schemas.microsoft.com/office/powerpoint/2010/main" val="26936939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u="sng" dirty="0"/>
              <a:t>Definition of the Key Elements of the learning theory </a:t>
            </a:r>
            <a:endParaRPr lang="en-AU" dirty="0"/>
          </a:p>
        </p:txBody>
      </p:sp>
      <p:sp>
        <p:nvSpPr>
          <p:cNvPr id="3" name="Content Placeholder 2"/>
          <p:cNvSpPr>
            <a:spLocks noGrp="1"/>
          </p:cNvSpPr>
          <p:nvPr>
            <p:ph idx="1"/>
          </p:nvPr>
        </p:nvSpPr>
        <p:spPr/>
        <p:txBody>
          <a:bodyPr>
            <a:normAutofit fontScale="85000" lnSpcReduction="10000"/>
          </a:bodyPr>
          <a:lstStyle/>
          <a:p>
            <a:r>
              <a:rPr lang="en-AU" b="1" i="1" u="sng" dirty="0"/>
              <a:t>Attention </a:t>
            </a:r>
            <a:r>
              <a:rPr lang="en-AU" i="1" dirty="0"/>
              <a:t>– requires the learner to pay attention to, or closely watch the model’s behaviour and the consequences that occur as a result of that behaviour. This means that the learner closely observes the distinctive features of the observed behaviour. </a:t>
            </a:r>
            <a:endParaRPr lang="en-AU" i="1" dirty="0" smtClean="0"/>
          </a:p>
          <a:p>
            <a:endParaRPr lang="en-AU" dirty="0"/>
          </a:p>
          <a:p>
            <a:r>
              <a:rPr lang="en-AU" b="1" i="1" u="sng" dirty="0"/>
              <a:t>Retention </a:t>
            </a:r>
            <a:r>
              <a:rPr lang="en-AU" i="1" dirty="0"/>
              <a:t>– occurs after having observed the model. It suggests that we must be able to remember the observed behaviour, as we may not need to use it for some time after the knowledge has been acquired. </a:t>
            </a:r>
            <a:endParaRPr lang="en-AU" dirty="0"/>
          </a:p>
          <a:p>
            <a:endParaRPr lang="en-AU" dirty="0"/>
          </a:p>
        </p:txBody>
      </p:sp>
    </p:spTree>
    <p:extLst>
      <p:ext uri="{BB962C8B-B14F-4D97-AF65-F5344CB8AC3E}">
        <p14:creationId xmlns:p14="http://schemas.microsoft.com/office/powerpoint/2010/main" val="30593099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u="sng" dirty="0"/>
              <a:t>Definition of the Key Elements of the learning theory </a:t>
            </a:r>
            <a:endParaRPr lang="en-AU" dirty="0"/>
          </a:p>
        </p:txBody>
      </p:sp>
      <p:sp>
        <p:nvSpPr>
          <p:cNvPr id="3" name="Content Placeholder 2"/>
          <p:cNvSpPr>
            <a:spLocks noGrp="1"/>
          </p:cNvSpPr>
          <p:nvPr>
            <p:ph idx="1"/>
          </p:nvPr>
        </p:nvSpPr>
        <p:spPr/>
        <p:txBody>
          <a:bodyPr>
            <a:normAutofit fontScale="85000" lnSpcReduction="20000"/>
          </a:bodyPr>
          <a:lstStyle/>
          <a:p>
            <a:r>
              <a:rPr lang="en-US" b="1" i="1" u="sng" dirty="0"/>
              <a:t>Reproduction </a:t>
            </a:r>
            <a:r>
              <a:rPr lang="en-US" i="1" dirty="0"/>
              <a:t>– when the models </a:t>
            </a:r>
            <a:r>
              <a:rPr lang="en-US" i="1" dirty="0" err="1"/>
              <a:t>behaviour</a:t>
            </a:r>
            <a:r>
              <a:rPr lang="en-US" i="1" dirty="0"/>
              <a:t> has been closely attended to and retained, we can attempt to reproduce that </a:t>
            </a:r>
            <a:r>
              <a:rPr lang="en-US" i="1" dirty="0" err="1"/>
              <a:t>behaviour</a:t>
            </a:r>
            <a:r>
              <a:rPr lang="en-US" i="1" dirty="0"/>
              <a:t>. We must, however, have the ability to reproduce this </a:t>
            </a:r>
            <a:r>
              <a:rPr lang="en-US" i="1" dirty="0" err="1"/>
              <a:t>behaviour</a:t>
            </a:r>
            <a:r>
              <a:rPr lang="en-US" i="1" dirty="0"/>
              <a:t>. </a:t>
            </a:r>
            <a:r>
              <a:rPr lang="en-US" dirty="0"/>
              <a:t>	</a:t>
            </a:r>
          </a:p>
          <a:p>
            <a:endParaRPr lang="en-AU" b="1" i="1" u="sng" dirty="0" smtClean="0"/>
          </a:p>
          <a:p>
            <a:r>
              <a:rPr lang="en-AU" b="1" i="1" u="sng" dirty="0" smtClean="0"/>
              <a:t>Motivation/reinforcement </a:t>
            </a:r>
            <a:r>
              <a:rPr lang="en-AU" i="1" dirty="0"/>
              <a:t>– Motivation – the observer must be motivated to complete and perform the behaviour that has been observed. </a:t>
            </a:r>
            <a:endParaRPr lang="en-AU" dirty="0"/>
          </a:p>
          <a:p>
            <a:endParaRPr lang="en-AU" i="1" u="sng" dirty="0" smtClean="0"/>
          </a:p>
          <a:p>
            <a:r>
              <a:rPr lang="en-AU" b="1" i="1" u="sng" dirty="0" smtClean="0"/>
              <a:t>Reinforcement</a:t>
            </a:r>
            <a:r>
              <a:rPr lang="en-AU" i="1" u="sng" dirty="0" smtClean="0"/>
              <a:t> </a:t>
            </a:r>
            <a:r>
              <a:rPr lang="en-AU" i="1" dirty="0"/>
              <a:t>– reinforcement influences the motivation to reproduce a behaviour and increases the likelihood that reproduction will occur. </a:t>
            </a:r>
            <a:endParaRPr lang="en-AU" dirty="0"/>
          </a:p>
          <a:p>
            <a:endParaRPr lang="en-AU" dirty="0"/>
          </a:p>
        </p:txBody>
      </p:sp>
    </p:spTree>
    <p:extLst>
      <p:ext uri="{BB962C8B-B14F-4D97-AF65-F5344CB8AC3E}">
        <p14:creationId xmlns:p14="http://schemas.microsoft.com/office/powerpoint/2010/main" val="31042538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AU" i="1" dirty="0"/>
              <a:t>Classical conditioning</a:t>
            </a:r>
            <a:endParaRPr lang="en-AU" dirty="0"/>
          </a:p>
        </p:txBody>
      </p:sp>
      <p:sp>
        <p:nvSpPr>
          <p:cNvPr id="5" name="Subtitle 4"/>
          <p:cNvSpPr>
            <a:spLocks noGrp="1"/>
          </p:cNvSpPr>
          <p:nvPr>
            <p:ph type="subTitle" idx="1"/>
          </p:nvPr>
        </p:nvSpPr>
        <p:spPr/>
        <p:txBody>
          <a:bodyPr/>
          <a:lstStyle/>
          <a:p>
            <a:endParaRPr lang="en-AU"/>
          </a:p>
        </p:txBody>
      </p:sp>
    </p:spTree>
    <p:extLst>
      <p:ext uri="{BB962C8B-B14F-4D97-AF65-F5344CB8AC3E}">
        <p14:creationId xmlns:p14="http://schemas.microsoft.com/office/powerpoint/2010/main" val="2878742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a:t>How were these elements shown in the tasks conducted?</a:t>
            </a:r>
            <a:endParaRPr lang="en-AU" dirty="0"/>
          </a:p>
        </p:txBody>
      </p:sp>
      <p:sp>
        <p:nvSpPr>
          <p:cNvPr id="3" name="Content Placeholder 2"/>
          <p:cNvSpPr>
            <a:spLocks noGrp="1"/>
          </p:cNvSpPr>
          <p:nvPr>
            <p:ph idx="1"/>
          </p:nvPr>
        </p:nvSpPr>
        <p:spPr/>
        <p:txBody>
          <a:bodyPr>
            <a:normAutofit fontScale="92500" lnSpcReduction="20000"/>
          </a:bodyPr>
          <a:lstStyle/>
          <a:p>
            <a:r>
              <a:rPr lang="en-US" b="1" i="1" u="sng" dirty="0"/>
              <a:t>Attention</a:t>
            </a:r>
            <a:r>
              <a:rPr lang="en-US" i="1" dirty="0"/>
              <a:t> – students must pay attention to, and closely monitor the instruction and actions of the model in the YouTube clip and observe the distinctive features of making the origami-jumping frog. </a:t>
            </a:r>
            <a:endParaRPr lang="en-US" dirty="0"/>
          </a:p>
          <a:p>
            <a:endParaRPr lang="en-US" i="1" dirty="0" smtClean="0"/>
          </a:p>
          <a:p>
            <a:r>
              <a:rPr lang="en-US" b="1" i="1" u="sng" dirty="0" smtClean="0"/>
              <a:t>Retention</a:t>
            </a:r>
            <a:r>
              <a:rPr lang="en-US" i="1" dirty="0"/>
              <a:t>– students must be able to remember the steps taken to complete the task and put together the origami-jumping frog. They must be able to store information in their memory and steps as they watch the clip. </a:t>
            </a:r>
            <a:endParaRPr lang="en-AU" dirty="0"/>
          </a:p>
        </p:txBody>
      </p:sp>
    </p:spTree>
    <p:extLst>
      <p:ext uri="{BB962C8B-B14F-4D97-AF65-F5344CB8AC3E}">
        <p14:creationId xmlns:p14="http://schemas.microsoft.com/office/powerpoint/2010/main" val="23780163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a:t>How were these elements shown in the tasks conducted?</a:t>
            </a:r>
            <a:endParaRPr lang="en-AU" dirty="0"/>
          </a:p>
        </p:txBody>
      </p:sp>
      <p:sp>
        <p:nvSpPr>
          <p:cNvPr id="3" name="Content Placeholder 2"/>
          <p:cNvSpPr>
            <a:spLocks noGrp="1"/>
          </p:cNvSpPr>
          <p:nvPr>
            <p:ph idx="1"/>
          </p:nvPr>
        </p:nvSpPr>
        <p:spPr/>
        <p:txBody>
          <a:bodyPr>
            <a:normAutofit fontScale="92500" lnSpcReduction="20000"/>
          </a:bodyPr>
          <a:lstStyle/>
          <a:p>
            <a:r>
              <a:rPr lang="en-US" b="1" i="1" u="sng" dirty="0"/>
              <a:t>Attention</a:t>
            </a:r>
            <a:r>
              <a:rPr lang="en-US" i="1" dirty="0"/>
              <a:t> – students must pay attention to, and closely monitor the instruction and actions of the model in the YouTube clip and observe the distinctive features of making the origami-jumping frog. </a:t>
            </a:r>
            <a:endParaRPr lang="en-US" dirty="0"/>
          </a:p>
          <a:p>
            <a:endParaRPr lang="en-US" i="1" dirty="0" smtClean="0"/>
          </a:p>
          <a:p>
            <a:r>
              <a:rPr lang="en-US" b="1" i="1" u="sng" dirty="0" smtClean="0"/>
              <a:t>Retention</a:t>
            </a:r>
            <a:r>
              <a:rPr lang="en-US" i="1" dirty="0"/>
              <a:t>– students must be able to remember the steps taken to complete the task and put together the origami-jumping frog. They must be able to store information in their memory and steps as they watch the clip. </a:t>
            </a:r>
            <a:endParaRPr lang="en-AU" dirty="0"/>
          </a:p>
        </p:txBody>
      </p:sp>
    </p:spTree>
    <p:extLst>
      <p:ext uri="{BB962C8B-B14F-4D97-AF65-F5344CB8AC3E}">
        <p14:creationId xmlns:p14="http://schemas.microsoft.com/office/powerpoint/2010/main" val="21631602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a:t>How were these elements shown in the tasks conducted?</a:t>
            </a:r>
            <a:endParaRPr lang="en-AU" dirty="0"/>
          </a:p>
        </p:txBody>
      </p:sp>
      <p:sp>
        <p:nvSpPr>
          <p:cNvPr id="3" name="Content Placeholder 2"/>
          <p:cNvSpPr>
            <a:spLocks noGrp="1"/>
          </p:cNvSpPr>
          <p:nvPr>
            <p:ph idx="1"/>
          </p:nvPr>
        </p:nvSpPr>
        <p:spPr>
          <a:xfrm>
            <a:off x="457200" y="1600200"/>
            <a:ext cx="8363272" cy="4997152"/>
          </a:xfrm>
        </p:spPr>
        <p:txBody>
          <a:bodyPr>
            <a:normAutofit fontScale="85000" lnSpcReduction="20000"/>
          </a:bodyPr>
          <a:lstStyle/>
          <a:p>
            <a:r>
              <a:rPr lang="en-US" b="1" i="1" u="sng" dirty="0" smtClean="0"/>
              <a:t>Reproduction</a:t>
            </a:r>
            <a:r>
              <a:rPr lang="en-US" i="1" dirty="0" smtClean="0"/>
              <a:t>– </a:t>
            </a:r>
            <a:r>
              <a:rPr lang="en-US" i="1" dirty="0"/>
              <a:t>once students have attended to the models </a:t>
            </a:r>
            <a:r>
              <a:rPr lang="en-US" i="1" dirty="0" err="1"/>
              <a:t>behaviour</a:t>
            </a:r>
            <a:r>
              <a:rPr lang="en-US" i="1" dirty="0"/>
              <a:t> and instructions they must try to reproduce the </a:t>
            </a:r>
            <a:r>
              <a:rPr lang="en-US" i="1" dirty="0" err="1"/>
              <a:t>behaviour</a:t>
            </a:r>
            <a:r>
              <a:rPr lang="en-US" i="1" dirty="0"/>
              <a:t> to create their own origami-jumping frog in the sequence that is modelled for them. </a:t>
            </a:r>
            <a:endParaRPr lang="en-US" dirty="0"/>
          </a:p>
          <a:p>
            <a:endParaRPr lang="en-US" i="1" dirty="0" smtClean="0"/>
          </a:p>
          <a:p>
            <a:r>
              <a:rPr lang="en-US" b="1" i="1" u="sng" dirty="0" smtClean="0"/>
              <a:t>Motivation</a:t>
            </a:r>
            <a:r>
              <a:rPr lang="en-US" i="1" dirty="0"/>
              <a:t>– the students motivation for this task is to challenge themselves to complete the origami-jumping frog and for it to be a working product at the end of the task. </a:t>
            </a:r>
            <a:endParaRPr lang="en-US" dirty="0"/>
          </a:p>
          <a:p>
            <a:endParaRPr lang="en-US" b="1" i="1" u="sng" dirty="0" smtClean="0"/>
          </a:p>
          <a:p>
            <a:r>
              <a:rPr lang="en-US" b="1" i="1" u="sng" dirty="0" smtClean="0"/>
              <a:t>Reinforcement</a:t>
            </a:r>
            <a:r>
              <a:rPr lang="en-US" i="1" dirty="0"/>
              <a:t>– this is self-reinforcement and satisfaction from being able to complete the task and have a working product. </a:t>
            </a:r>
            <a:endParaRPr lang="en-AU" dirty="0"/>
          </a:p>
        </p:txBody>
      </p:sp>
    </p:spTree>
    <p:extLst>
      <p:ext uri="{BB962C8B-B14F-4D97-AF65-F5344CB8AC3E}">
        <p14:creationId xmlns:p14="http://schemas.microsoft.com/office/powerpoint/2010/main" val="27151096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u="sng" dirty="0"/>
              <a:t>Learning theory </a:t>
            </a:r>
            <a:endParaRPr lang="en-AU" dirty="0"/>
          </a:p>
        </p:txBody>
      </p:sp>
      <p:sp>
        <p:nvSpPr>
          <p:cNvPr id="3" name="Content Placeholder 2"/>
          <p:cNvSpPr>
            <a:spLocks noGrp="1"/>
          </p:cNvSpPr>
          <p:nvPr>
            <p:ph idx="1"/>
          </p:nvPr>
        </p:nvSpPr>
        <p:spPr/>
        <p:txBody>
          <a:bodyPr>
            <a:normAutofit lnSpcReduction="10000"/>
          </a:bodyPr>
          <a:lstStyle/>
          <a:p>
            <a:r>
              <a:rPr lang="en-AU" i="1" dirty="0"/>
              <a:t>Classical conditioning</a:t>
            </a:r>
            <a:endParaRPr lang="en-AU" dirty="0"/>
          </a:p>
          <a:p>
            <a:pPr lvl="1"/>
            <a:r>
              <a:rPr lang="en-AU" i="1" dirty="0"/>
              <a:t>Classical conditioning, a learning theory developed by Ivan </a:t>
            </a:r>
            <a:r>
              <a:rPr lang="en-AU" i="1" dirty="0" smtClean="0"/>
              <a:t>Pavlov</a:t>
            </a:r>
          </a:p>
          <a:p>
            <a:pPr lvl="1"/>
            <a:r>
              <a:rPr lang="en-AU" i="1" dirty="0" smtClean="0"/>
              <a:t>Describes </a:t>
            </a:r>
            <a:r>
              <a:rPr lang="en-AU" i="1" dirty="0"/>
              <a:t>a type of learning that occurs through repeated association of two or more different stimuli</a:t>
            </a:r>
            <a:r>
              <a:rPr lang="en-AU" i="1" dirty="0" smtClean="0"/>
              <a:t>.</a:t>
            </a:r>
          </a:p>
          <a:p>
            <a:pPr lvl="1"/>
            <a:r>
              <a:rPr lang="en-AU" i="1" dirty="0"/>
              <a:t>Classical conditioning suggests that learning has occurred only when a naturally occurring response is produced by a stimulus that did not previously produce that response. </a:t>
            </a:r>
            <a:endParaRPr lang="en-AU" dirty="0"/>
          </a:p>
        </p:txBody>
      </p:sp>
    </p:spTree>
    <p:extLst>
      <p:ext uri="{BB962C8B-B14F-4D97-AF65-F5344CB8AC3E}">
        <p14:creationId xmlns:p14="http://schemas.microsoft.com/office/powerpoint/2010/main" val="38885002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u="sng" dirty="0"/>
              <a:t>Definition of the Key Elements of the learning theory </a:t>
            </a:r>
            <a:endParaRPr lang="en-AU" dirty="0"/>
          </a:p>
        </p:txBody>
      </p:sp>
      <p:sp>
        <p:nvSpPr>
          <p:cNvPr id="3" name="Content Placeholder 2"/>
          <p:cNvSpPr>
            <a:spLocks noGrp="1"/>
          </p:cNvSpPr>
          <p:nvPr>
            <p:ph idx="1"/>
          </p:nvPr>
        </p:nvSpPr>
        <p:spPr/>
        <p:txBody>
          <a:bodyPr/>
          <a:lstStyle/>
          <a:p>
            <a:r>
              <a:rPr lang="en-AU" i="1" u="sng" dirty="0"/>
              <a:t>Unconditioned Stimulus </a:t>
            </a:r>
            <a:r>
              <a:rPr lang="en-AU" i="1" dirty="0"/>
              <a:t>– any stimulus that consistently produces a naturally occurring, automatic response. </a:t>
            </a:r>
            <a:endParaRPr lang="en-AU" dirty="0"/>
          </a:p>
          <a:p>
            <a:endParaRPr lang="en-AU" i="1" u="sng" dirty="0" smtClean="0"/>
          </a:p>
          <a:p>
            <a:r>
              <a:rPr lang="en-AU" i="1" u="sng" dirty="0" smtClean="0"/>
              <a:t>Unconditioned </a:t>
            </a:r>
            <a:r>
              <a:rPr lang="en-AU" i="1" u="sng" dirty="0"/>
              <a:t>Response </a:t>
            </a:r>
            <a:r>
              <a:rPr lang="en-AU" i="1" dirty="0"/>
              <a:t>– is the response that occurs automatically when the UCS is presented. It is a reflexive response that is predictably caused by the UCS. </a:t>
            </a:r>
            <a:endParaRPr lang="en-AU" dirty="0"/>
          </a:p>
          <a:p>
            <a:endParaRPr lang="en-AU" dirty="0"/>
          </a:p>
        </p:txBody>
      </p:sp>
    </p:spTree>
    <p:extLst>
      <p:ext uri="{BB962C8B-B14F-4D97-AF65-F5344CB8AC3E}">
        <p14:creationId xmlns:p14="http://schemas.microsoft.com/office/powerpoint/2010/main" val="13785001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u="sng" dirty="0"/>
              <a:t>Definition of the Key Elements of the learning theory </a:t>
            </a:r>
            <a:endParaRPr lang="en-AU" dirty="0"/>
          </a:p>
        </p:txBody>
      </p:sp>
      <p:sp>
        <p:nvSpPr>
          <p:cNvPr id="3" name="Content Placeholder 2"/>
          <p:cNvSpPr>
            <a:spLocks noGrp="1"/>
          </p:cNvSpPr>
          <p:nvPr>
            <p:ph idx="1"/>
          </p:nvPr>
        </p:nvSpPr>
        <p:spPr>
          <a:xfrm>
            <a:off x="395536" y="1600200"/>
            <a:ext cx="8291264" cy="4853136"/>
          </a:xfrm>
        </p:spPr>
        <p:txBody>
          <a:bodyPr>
            <a:normAutofit fontScale="85000" lnSpcReduction="20000"/>
          </a:bodyPr>
          <a:lstStyle/>
          <a:p>
            <a:r>
              <a:rPr lang="en-AU" i="1" u="sng" dirty="0"/>
              <a:t>Conditioned stimulus </a:t>
            </a:r>
            <a:r>
              <a:rPr lang="en-AU" i="1" dirty="0"/>
              <a:t>– is the stimulus that is neutral at the start of the conditioning process and does not normally produce the unconditioned response. Through repeated association of the UCS and CS, the organism will produce the same or a similar response to the CS. </a:t>
            </a:r>
            <a:endParaRPr lang="en-AU" dirty="0"/>
          </a:p>
          <a:p>
            <a:endParaRPr lang="en-AU" i="1" u="sng" dirty="0" smtClean="0"/>
          </a:p>
          <a:p>
            <a:r>
              <a:rPr lang="en-AU" i="1" u="sng" dirty="0" smtClean="0"/>
              <a:t>Conditioned </a:t>
            </a:r>
            <a:r>
              <a:rPr lang="en-AU" i="1" u="sng" dirty="0"/>
              <a:t>response </a:t>
            </a:r>
            <a:r>
              <a:rPr lang="en-AU" i="1" dirty="0"/>
              <a:t>– is the learned response that is produced by the CS. This response occurs when the organism has associated the UCS with the CS to produce the same response. </a:t>
            </a:r>
            <a:endParaRPr lang="en-AU" dirty="0"/>
          </a:p>
          <a:p>
            <a:endParaRPr lang="en-AU" i="1" u="sng" dirty="0" smtClean="0"/>
          </a:p>
          <a:p>
            <a:r>
              <a:rPr lang="en-AU" i="1" u="sng" dirty="0" smtClean="0"/>
              <a:t>Neutral </a:t>
            </a:r>
            <a:r>
              <a:rPr lang="en-AU" i="1" u="sng" dirty="0"/>
              <a:t>Stimulus </a:t>
            </a:r>
            <a:r>
              <a:rPr lang="en-AU" i="1" dirty="0"/>
              <a:t>– this is anything that does not normally produce a predictable response. </a:t>
            </a:r>
            <a:endParaRPr lang="en-AU" dirty="0"/>
          </a:p>
          <a:p>
            <a:endParaRPr lang="en-AU" dirty="0"/>
          </a:p>
        </p:txBody>
      </p:sp>
    </p:spTree>
    <p:extLst>
      <p:ext uri="{BB962C8B-B14F-4D97-AF65-F5344CB8AC3E}">
        <p14:creationId xmlns:p14="http://schemas.microsoft.com/office/powerpoint/2010/main" val="36332084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a:t>How were these elements shown in the tasks conducted?</a:t>
            </a:r>
            <a:endParaRPr lang="en-AU" dirty="0"/>
          </a:p>
        </p:txBody>
      </p:sp>
      <p:sp>
        <p:nvSpPr>
          <p:cNvPr id="3" name="Content Placeholder 2"/>
          <p:cNvSpPr>
            <a:spLocks noGrp="1"/>
          </p:cNvSpPr>
          <p:nvPr>
            <p:ph idx="1"/>
          </p:nvPr>
        </p:nvSpPr>
        <p:spPr/>
        <p:txBody>
          <a:bodyPr>
            <a:normAutofit fontScale="92500" lnSpcReduction="20000"/>
          </a:bodyPr>
          <a:lstStyle/>
          <a:p>
            <a:r>
              <a:rPr lang="en-AU" b="1" i="1" u="sng" dirty="0" smtClean="0"/>
              <a:t>UCS </a:t>
            </a:r>
            <a:r>
              <a:rPr lang="en-AU" i="1" dirty="0" smtClean="0"/>
              <a:t>– </a:t>
            </a:r>
            <a:r>
              <a:rPr lang="en-AU" b="1" i="1" dirty="0" smtClean="0"/>
              <a:t>In this task the UCS was the </a:t>
            </a:r>
            <a:r>
              <a:rPr lang="en-AU" b="1" i="1" dirty="0" err="1" smtClean="0"/>
              <a:t>Wizz</a:t>
            </a:r>
            <a:r>
              <a:rPr lang="en-AU" b="1" i="1" dirty="0" smtClean="0"/>
              <a:t> Fizz. </a:t>
            </a:r>
            <a:endParaRPr lang="en-AU" b="1" dirty="0" smtClean="0"/>
          </a:p>
          <a:p>
            <a:endParaRPr lang="en-AU" b="1" i="1" dirty="0" smtClean="0"/>
          </a:p>
          <a:p>
            <a:r>
              <a:rPr lang="en-AU" b="1" i="1" u="sng" dirty="0" smtClean="0"/>
              <a:t>UCR </a:t>
            </a:r>
            <a:r>
              <a:rPr lang="en-AU" b="1" i="1" dirty="0" smtClean="0"/>
              <a:t>– In this task the UCR was salivation. </a:t>
            </a:r>
            <a:endParaRPr lang="en-AU" b="1" dirty="0" smtClean="0"/>
          </a:p>
          <a:p>
            <a:endParaRPr lang="en-AU" b="1" i="1" u="sng" dirty="0" smtClean="0"/>
          </a:p>
          <a:p>
            <a:r>
              <a:rPr lang="en-AU" b="1" i="1" u="sng" dirty="0" smtClean="0"/>
              <a:t>CS </a:t>
            </a:r>
            <a:r>
              <a:rPr lang="en-AU" b="1" i="1" dirty="0" smtClean="0"/>
              <a:t>– </a:t>
            </a:r>
            <a:r>
              <a:rPr lang="en-AU" b="1" i="1" dirty="0"/>
              <a:t>In this task the CS was the bell/alarm. </a:t>
            </a:r>
            <a:endParaRPr lang="en-AU" b="1" dirty="0"/>
          </a:p>
          <a:p>
            <a:endParaRPr lang="en-AU" b="1" i="1" dirty="0" smtClean="0"/>
          </a:p>
          <a:p>
            <a:r>
              <a:rPr lang="en-AU" b="1" i="1" u="sng" dirty="0" smtClean="0"/>
              <a:t>CR </a:t>
            </a:r>
            <a:r>
              <a:rPr lang="en-AU" b="1" i="1" dirty="0" smtClean="0"/>
              <a:t>– In </a:t>
            </a:r>
            <a:r>
              <a:rPr lang="en-AU" b="1" i="1" dirty="0"/>
              <a:t>this task the CR was salivation. </a:t>
            </a:r>
            <a:endParaRPr lang="en-AU" b="1" i="1" dirty="0" smtClean="0"/>
          </a:p>
          <a:p>
            <a:endParaRPr lang="en-AU" b="1" i="1" dirty="0" smtClean="0"/>
          </a:p>
          <a:p>
            <a:r>
              <a:rPr lang="en-AU" b="1" i="1" dirty="0" smtClean="0"/>
              <a:t>NS – In </a:t>
            </a:r>
            <a:r>
              <a:rPr lang="en-AU" b="1" i="1" dirty="0"/>
              <a:t>this task the NS was the bell/alarm.</a:t>
            </a:r>
            <a:endParaRPr lang="en-AU" b="1" dirty="0"/>
          </a:p>
          <a:p>
            <a:endParaRPr lang="en-AU" b="1" dirty="0"/>
          </a:p>
          <a:p>
            <a:endParaRPr lang="en-AU" dirty="0"/>
          </a:p>
        </p:txBody>
      </p:sp>
    </p:spTree>
    <p:extLst>
      <p:ext uri="{BB962C8B-B14F-4D97-AF65-F5344CB8AC3E}">
        <p14:creationId xmlns:p14="http://schemas.microsoft.com/office/powerpoint/2010/main" val="16900462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a:t>How were these elements shown in the tasks conducted?</a:t>
            </a:r>
            <a:endParaRPr lang="en-AU" dirty="0"/>
          </a:p>
        </p:txBody>
      </p:sp>
      <p:sp>
        <p:nvSpPr>
          <p:cNvPr id="3" name="Content Placeholder 2"/>
          <p:cNvSpPr>
            <a:spLocks noGrp="1"/>
          </p:cNvSpPr>
          <p:nvPr>
            <p:ph idx="1"/>
          </p:nvPr>
        </p:nvSpPr>
        <p:spPr/>
        <p:txBody>
          <a:bodyPr>
            <a:normAutofit/>
          </a:bodyPr>
          <a:lstStyle/>
          <a:p>
            <a:r>
              <a:rPr lang="en-AU" b="1" i="1" u="sng" dirty="0"/>
              <a:t>UCS</a:t>
            </a:r>
            <a:r>
              <a:rPr lang="en-AU" i="1" dirty="0"/>
              <a:t> – Receiving and eating a cool mint </a:t>
            </a:r>
            <a:endParaRPr lang="en-AU" dirty="0"/>
          </a:p>
          <a:p>
            <a:r>
              <a:rPr lang="en-AU" b="1" i="1" u="sng" dirty="0"/>
              <a:t>UCR</a:t>
            </a:r>
            <a:r>
              <a:rPr lang="en-AU" i="1" dirty="0"/>
              <a:t> – Salivation/pleasant mint taste </a:t>
            </a:r>
            <a:endParaRPr lang="en-AU" dirty="0"/>
          </a:p>
          <a:p>
            <a:r>
              <a:rPr lang="en-AU" b="1" i="1" u="sng" dirty="0"/>
              <a:t>CS</a:t>
            </a:r>
            <a:r>
              <a:rPr lang="en-AU" i="1" dirty="0"/>
              <a:t> – Computer reboot sound </a:t>
            </a:r>
            <a:endParaRPr lang="en-AU" dirty="0"/>
          </a:p>
          <a:p>
            <a:r>
              <a:rPr lang="en-AU" b="1" i="1" u="sng" dirty="0"/>
              <a:t>CR</a:t>
            </a:r>
            <a:r>
              <a:rPr lang="en-AU" i="1" dirty="0"/>
              <a:t> – Reaching for the mint/bad taste in mouth </a:t>
            </a:r>
            <a:endParaRPr lang="en-AU" dirty="0"/>
          </a:p>
          <a:p>
            <a:r>
              <a:rPr lang="en-AU" b="1" i="1" u="sng" dirty="0"/>
              <a:t>NS</a:t>
            </a:r>
            <a:r>
              <a:rPr lang="en-AU" i="1" dirty="0"/>
              <a:t> – Computer reboot sound</a:t>
            </a:r>
            <a:endParaRPr lang="en-AU" dirty="0"/>
          </a:p>
          <a:p>
            <a:endParaRPr lang="en-AU" b="1" dirty="0"/>
          </a:p>
          <a:p>
            <a:endParaRPr lang="en-AU" dirty="0"/>
          </a:p>
        </p:txBody>
      </p:sp>
    </p:spTree>
    <p:extLst>
      <p:ext uri="{BB962C8B-B14F-4D97-AF65-F5344CB8AC3E}">
        <p14:creationId xmlns:p14="http://schemas.microsoft.com/office/powerpoint/2010/main" val="17248609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fontScale="62500" lnSpcReduction="20000"/>
          </a:bodyPr>
          <a:lstStyle/>
          <a:p>
            <a:pPr fontAlgn="base"/>
            <a:r>
              <a:rPr lang="en-US" b="1" dirty="0" smtClean="0"/>
              <a:t>Extinction </a:t>
            </a:r>
            <a:r>
              <a:rPr lang="en-US" dirty="0" smtClean="0"/>
              <a:t>is </a:t>
            </a:r>
            <a:r>
              <a:rPr lang="en-US" dirty="0"/>
              <a:t>the gradual decrease in the strength or rate of a CR that occurs when the UCS is no longer presented. Extinction is said to have occurred when a CR no longer occurs following presentation of the CS.</a:t>
            </a:r>
            <a:r>
              <a:rPr lang="en-US" dirty="0" smtClean="0"/>
              <a:t>. </a:t>
            </a:r>
          </a:p>
          <a:p>
            <a:pPr fontAlgn="base"/>
            <a:endParaRPr lang="en-US" dirty="0"/>
          </a:p>
          <a:p>
            <a:pPr fontAlgn="base"/>
            <a:r>
              <a:rPr lang="en-US" b="1" dirty="0"/>
              <a:t>Spontaneous </a:t>
            </a:r>
            <a:r>
              <a:rPr lang="en-US" b="1" dirty="0" smtClean="0"/>
              <a:t>recovery i</a:t>
            </a:r>
            <a:r>
              <a:rPr lang="en-US" dirty="0" smtClean="0"/>
              <a:t>s </a:t>
            </a:r>
            <a:r>
              <a:rPr lang="en-US" dirty="0"/>
              <a:t>the reappearance of a CR when the CS is presented, following a rest period after the CR appears to have been extinguished.</a:t>
            </a:r>
          </a:p>
          <a:p>
            <a:pPr fontAlgn="base"/>
            <a:endParaRPr lang="en-US" dirty="0"/>
          </a:p>
          <a:p>
            <a:pPr fontAlgn="base"/>
            <a:r>
              <a:rPr lang="en-US" b="1" dirty="0" smtClean="0"/>
              <a:t>Stimulus </a:t>
            </a:r>
            <a:r>
              <a:rPr lang="en-US" b="1" dirty="0" err="1"/>
              <a:t>generalisation</a:t>
            </a:r>
            <a:r>
              <a:rPr lang="en-US" b="1" dirty="0"/>
              <a:t>. </a:t>
            </a:r>
            <a:r>
              <a:rPr lang="en-US" dirty="0"/>
              <a:t>Once a person or an animal has learned to respond to a conditioned stimulus, other stimuli that are similar to the CS may also trigger the CR, but usually at a reduced </a:t>
            </a:r>
            <a:endParaRPr lang="en-US" dirty="0" smtClean="0"/>
          </a:p>
          <a:p>
            <a:pPr marL="0" indent="0" fontAlgn="base">
              <a:buNone/>
            </a:pPr>
            <a:r>
              <a:rPr lang="en-US" dirty="0" smtClean="0"/>
              <a:t>(</a:t>
            </a:r>
            <a:r>
              <a:rPr lang="en-US" dirty="0"/>
              <a:t>Pavlov discovered that after a dog had been conditioned to salivate in response to the sound of a bell, it would also salivate when a buzzer was sounded even though the buzzer had never been paired with the UCS). </a:t>
            </a:r>
            <a:endParaRPr lang="en-US" dirty="0" smtClean="0"/>
          </a:p>
          <a:p>
            <a:pPr fontAlgn="base"/>
            <a:endParaRPr lang="en-US" dirty="0" smtClean="0"/>
          </a:p>
          <a:p>
            <a:pPr fontAlgn="base"/>
            <a:r>
              <a:rPr lang="en-US" b="1" dirty="0"/>
              <a:t>stimulus </a:t>
            </a:r>
            <a:r>
              <a:rPr lang="en-US" b="1" dirty="0" smtClean="0"/>
              <a:t>discrimination</a:t>
            </a:r>
            <a:r>
              <a:rPr lang="en-US" dirty="0" smtClean="0"/>
              <a:t>. This </a:t>
            </a:r>
            <a:r>
              <a:rPr lang="en-US" dirty="0"/>
              <a:t>occurs when a person or animal responds to the CS only, but not to any other stimulus that is similar to the CS. </a:t>
            </a:r>
          </a:p>
          <a:p>
            <a:pPr marL="0" indent="0" fontAlgn="base">
              <a:buNone/>
            </a:pPr>
            <a:r>
              <a:rPr lang="en-US" dirty="0" smtClean="0"/>
              <a:t>(The dog will ONLY salivate to the bell not the buzzer)</a:t>
            </a:r>
          </a:p>
          <a:p>
            <a:endParaRPr lang="en-US" dirty="0"/>
          </a:p>
        </p:txBody>
      </p:sp>
    </p:spTree>
    <p:extLst>
      <p:ext uri="{BB962C8B-B14F-4D97-AF65-F5344CB8AC3E}">
        <p14:creationId xmlns:p14="http://schemas.microsoft.com/office/powerpoint/2010/main" val="18476854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AU" i="1" dirty="0"/>
              <a:t>Operant conditioning </a:t>
            </a:r>
            <a:endParaRPr lang="en-AU" dirty="0"/>
          </a:p>
        </p:txBody>
      </p:sp>
      <p:sp>
        <p:nvSpPr>
          <p:cNvPr id="5" name="Subtitle 4"/>
          <p:cNvSpPr>
            <a:spLocks noGrp="1"/>
          </p:cNvSpPr>
          <p:nvPr>
            <p:ph type="subTitle" idx="1"/>
          </p:nvPr>
        </p:nvSpPr>
        <p:spPr/>
        <p:txBody>
          <a:bodyPr/>
          <a:lstStyle/>
          <a:p>
            <a:endParaRPr lang="en-AU"/>
          </a:p>
        </p:txBody>
      </p:sp>
    </p:spTree>
    <p:extLst>
      <p:ext uri="{BB962C8B-B14F-4D97-AF65-F5344CB8AC3E}">
        <p14:creationId xmlns:p14="http://schemas.microsoft.com/office/powerpoint/2010/main" val="26416525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1225</TotalTime>
  <Words>1297</Words>
  <Application>Microsoft Macintosh PowerPoint</Application>
  <PresentationFormat>On-screen Show (4:3)</PresentationFormat>
  <Paragraphs>98</Paragraphs>
  <Slides>22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Calibri</vt:lpstr>
      <vt:lpstr>Arial</vt:lpstr>
      <vt:lpstr>Office Theme</vt:lpstr>
      <vt:lpstr>Learning Theory</vt:lpstr>
      <vt:lpstr>Classical conditioning</vt:lpstr>
      <vt:lpstr>Learning theory </vt:lpstr>
      <vt:lpstr>Definition of the Key Elements of the learning theory </vt:lpstr>
      <vt:lpstr>Definition of the Key Elements of the learning theory </vt:lpstr>
      <vt:lpstr>How were these elements shown in the tasks conducted?</vt:lpstr>
      <vt:lpstr>How were these elements shown in the tasks conducted?</vt:lpstr>
      <vt:lpstr>PowerPoint Presentation</vt:lpstr>
      <vt:lpstr>Operant conditioning </vt:lpstr>
      <vt:lpstr>Learning theory </vt:lpstr>
      <vt:lpstr>Definition of the Key Elements of the learning theory </vt:lpstr>
      <vt:lpstr>How were these elements shown in the tasks conducted?</vt:lpstr>
      <vt:lpstr>Definition of the Key Elements of the learning theory </vt:lpstr>
      <vt:lpstr>PowerPoint Presentation</vt:lpstr>
      <vt:lpstr>PowerPoint Presentation</vt:lpstr>
      <vt:lpstr>Observational learning </vt:lpstr>
      <vt:lpstr>Learning theory </vt:lpstr>
      <vt:lpstr>Definition of the Key Elements of the learning theory </vt:lpstr>
      <vt:lpstr>Definition of the Key Elements of the learning theory </vt:lpstr>
      <vt:lpstr>How were these elements shown in the tasks conducted?</vt:lpstr>
      <vt:lpstr>How were these elements shown in the tasks conducted?</vt:lpstr>
      <vt:lpstr>How were these elements shown in the tasks conducted?</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Theory</dc:title>
  <dc:creator>Anthony Goss</dc:creator>
  <cp:lastModifiedBy>Microsoft Office User</cp:lastModifiedBy>
  <cp:revision>11</cp:revision>
  <cp:lastPrinted>2016-07-26T04:09:07Z</cp:lastPrinted>
  <dcterms:created xsi:type="dcterms:W3CDTF">2016-07-20T04:33:50Z</dcterms:created>
  <dcterms:modified xsi:type="dcterms:W3CDTF">2017-09-11T21:28:06Z</dcterms:modified>
</cp:coreProperties>
</file>