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85" r:id="rId2"/>
    <p:sldId id="301" r:id="rId3"/>
    <p:sldId id="286" r:id="rId4"/>
    <p:sldId id="287" r:id="rId5"/>
    <p:sldId id="288" r:id="rId6"/>
    <p:sldId id="289" r:id="rId7"/>
    <p:sldId id="290" r:id="rId8"/>
    <p:sldId id="291" r:id="rId9"/>
    <p:sldId id="312" r:id="rId10"/>
    <p:sldId id="313" r:id="rId11"/>
    <p:sldId id="321" r:id="rId12"/>
    <p:sldId id="320" r:id="rId13"/>
    <p:sldId id="314" r:id="rId14"/>
    <p:sldId id="294" r:id="rId15"/>
    <p:sldId id="295" r:id="rId16"/>
    <p:sldId id="296" r:id="rId17"/>
    <p:sldId id="315" r:id="rId18"/>
    <p:sldId id="316" r:id="rId19"/>
    <p:sldId id="292" r:id="rId20"/>
    <p:sldId id="317" r:id="rId21"/>
    <p:sldId id="318" r:id="rId22"/>
    <p:sldId id="319" r:id="rId23"/>
    <p:sldId id="297" r:id="rId24"/>
    <p:sldId id="306" r:id="rId25"/>
    <p:sldId id="302" r:id="rId26"/>
    <p:sldId id="307" r:id="rId27"/>
    <p:sldId id="303" r:id="rId28"/>
    <p:sldId id="308" r:id="rId29"/>
    <p:sldId id="304" r:id="rId30"/>
    <p:sldId id="309" r:id="rId31"/>
    <p:sldId id="305" r:id="rId32"/>
    <p:sldId id="310" r:id="rId33"/>
    <p:sldId id="299" r:id="rId34"/>
    <p:sldId id="300" r:id="rId35"/>
    <p:sldId id="31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65C3D9-E0BD-1344-A328-BF02693D20F2}">
          <p14:sldIdLst>
            <p14:sldId id="285"/>
            <p14:sldId id="301"/>
            <p14:sldId id="286"/>
            <p14:sldId id="287"/>
            <p14:sldId id="288"/>
            <p14:sldId id="289"/>
            <p14:sldId id="290"/>
            <p14:sldId id="291"/>
            <p14:sldId id="312"/>
            <p14:sldId id="313"/>
            <p14:sldId id="321"/>
            <p14:sldId id="320"/>
            <p14:sldId id="314"/>
            <p14:sldId id="294"/>
            <p14:sldId id="295"/>
            <p14:sldId id="296"/>
            <p14:sldId id="315"/>
            <p14:sldId id="316"/>
            <p14:sldId id="292"/>
            <p14:sldId id="317"/>
            <p14:sldId id="318"/>
            <p14:sldId id="319"/>
            <p14:sldId id="297"/>
            <p14:sldId id="306"/>
            <p14:sldId id="302"/>
            <p14:sldId id="307"/>
            <p14:sldId id="303"/>
            <p14:sldId id="308"/>
            <p14:sldId id="304"/>
            <p14:sldId id="309"/>
            <p14:sldId id="305"/>
            <p14:sldId id="310"/>
            <p14:sldId id="299"/>
            <p14:sldId id="300"/>
            <p14:sldId id="31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8BED"/>
    <a:srgbClr val="20272B"/>
    <a:srgbClr val="3170C1"/>
    <a:srgbClr val="EE7860"/>
    <a:srgbClr val="448A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10" autoAdjust="0"/>
    <p:restoredTop sz="94660"/>
  </p:normalViewPr>
  <p:slideViewPr>
    <p:cSldViewPr snapToGrid="0">
      <p:cViewPr>
        <p:scale>
          <a:sx n="90" d="100"/>
          <a:sy n="90" d="100"/>
        </p:scale>
        <p:origin x="1696" y="7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54075B-F1D3-7244-A6A7-7BECB14B7518}" type="doc">
      <dgm:prSet loTypeId="urn:microsoft.com/office/officeart/2005/8/layout/hProcess9" loCatId="" qsTypeId="urn:microsoft.com/office/officeart/2005/8/quickstyle/simple4" qsCatId="simple" csTypeId="urn:microsoft.com/office/officeart/2005/8/colors/accent1_2" csCatId="accent1" phldr="1"/>
      <dgm:spPr/>
      <dgm:t>
        <a:bodyPr/>
        <a:lstStyle/>
        <a:p>
          <a:endParaRPr lang="en-US"/>
        </a:p>
      </dgm:t>
    </dgm:pt>
    <dgm:pt modelId="{EC169760-ECD1-4B42-A041-AF86D2F1B775}">
      <dgm:prSet custT="1"/>
      <dgm:spPr>
        <a:solidFill>
          <a:srgbClr val="3E8BED"/>
        </a:solidFill>
      </dgm:spPr>
      <dgm:t>
        <a:bodyPr/>
        <a:lstStyle/>
        <a:p>
          <a:pPr rtl="0"/>
          <a:r>
            <a:rPr lang="en-AU" sz="1600" dirty="0">
              <a:latin typeface="Arial" panose="020B0604020202020204" pitchFamily="34" charset="0"/>
              <a:cs typeface="Arial" panose="020B0604020202020204" pitchFamily="34" charset="0"/>
            </a:rPr>
            <a:t>Proliferation</a:t>
          </a:r>
        </a:p>
      </dgm:t>
    </dgm:pt>
    <dgm:pt modelId="{10324307-B1F9-3345-A880-7EC374A98711}" type="parTrans" cxnId="{8E574C01-16D9-1E4C-8EDD-77FE2D7B0FA8}">
      <dgm:prSet/>
      <dgm:spPr/>
      <dgm:t>
        <a:bodyPr/>
        <a:lstStyle/>
        <a:p>
          <a:endParaRPr lang="en-US"/>
        </a:p>
      </dgm:t>
    </dgm:pt>
    <dgm:pt modelId="{AC2A329D-5D3E-4B40-9D70-CA5DD39767E0}" type="sibTrans" cxnId="{8E574C01-16D9-1E4C-8EDD-77FE2D7B0FA8}">
      <dgm:prSet/>
      <dgm:spPr/>
      <dgm:t>
        <a:bodyPr/>
        <a:lstStyle/>
        <a:p>
          <a:endParaRPr lang="en-US"/>
        </a:p>
      </dgm:t>
    </dgm:pt>
    <dgm:pt modelId="{9EFF58CB-D042-4D4F-8A21-5A7C2CEE42FF}">
      <dgm:prSet custT="1"/>
      <dgm:spPr>
        <a:solidFill>
          <a:srgbClr val="3E8BED"/>
        </a:solidFill>
      </dgm:spPr>
      <dgm:t>
        <a:bodyPr/>
        <a:lstStyle/>
        <a:p>
          <a:pPr rtl="0"/>
          <a:r>
            <a:rPr lang="en-AU" sz="1600" dirty="0">
              <a:latin typeface="Arial" panose="020B0604020202020204" pitchFamily="34" charset="0"/>
              <a:cs typeface="Arial" panose="020B0604020202020204" pitchFamily="34" charset="0"/>
            </a:rPr>
            <a:t>Migration</a:t>
          </a:r>
        </a:p>
      </dgm:t>
    </dgm:pt>
    <dgm:pt modelId="{946A9CC0-6485-DE4F-ADDF-705BAB3BAAD3}" type="parTrans" cxnId="{4710FEB4-DACD-2848-BC9F-369D9F94F87A}">
      <dgm:prSet/>
      <dgm:spPr/>
      <dgm:t>
        <a:bodyPr/>
        <a:lstStyle/>
        <a:p>
          <a:endParaRPr lang="en-US"/>
        </a:p>
      </dgm:t>
    </dgm:pt>
    <dgm:pt modelId="{526FA478-030F-D249-A39A-93477B2D5CB5}" type="sibTrans" cxnId="{4710FEB4-DACD-2848-BC9F-369D9F94F87A}">
      <dgm:prSet/>
      <dgm:spPr/>
      <dgm:t>
        <a:bodyPr/>
        <a:lstStyle/>
        <a:p>
          <a:endParaRPr lang="en-US"/>
        </a:p>
      </dgm:t>
    </dgm:pt>
    <dgm:pt modelId="{DCC3798D-A602-E04E-B157-29BB7F80A951}">
      <dgm:prSet custT="1"/>
      <dgm:spPr>
        <a:solidFill>
          <a:srgbClr val="3E8BED"/>
        </a:solidFill>
      </dgm:spPr>
      <dgm:t>
        <a:bodyPr/>
        <a:lstStyle/>
        <a:p>
          <a:pPr rtl="0"/>
          <a:r>
            <a:rPr lang="en-AU" sz="1600" dirty="0">
              <a:latin typeface="Arial" panose="020B0604020202020204" pitchFamily="34" charset="0"/>
              <a:cs typeface="Arial" panose="020B0604020202020204" pitchFamily="34" charset="0"/>
            </a:rPr>
            <a:t>Circuit formation</a:t>
          </a:r>
        </a:p>
      </dgm:t>
    </dgm:pt>
    <dgm:pt modelId="{552FE1E9-ABA1-A34E-A38C-F86094C97186}" type="parTrans" cxnId="{6A633816-A06E-3A4F-9A4C-A9CD7C7C0B00}">
      <dgm:prSet/>
      <dgm:spPr/>
      <dgm:t>
        <a:bodyPr/>
        <a:lstStyle/>
        <a:p>
          <a:endParaRPr lang="en-US"/>
        </a:p>
      </dgm:t>
    </dgm:pt>
    <dgm:pt modelId="{0F82204E-DC11-A04A-96EA-CEBFD9543BC6}" type="sibTrans" cxnId="{6A633816-A06E-3A4F-9A4C-A9CD7C7C0B00}">
      <dgm:prSet/>
      <dgm:spPr/>
      <dgm:t>
        <a:bodyPr/>
        <a:lstStyle/>
        <a:p>
          <a:endParaRPr lang="en-US"/>
        </a:p>
      </dgm:t>
    </dgm:pt>
    <dgm:pt modelId="{2A5D4980-F933-1F4D-B4A8-C84020AA9A59}">
      <dgm:prSet custT="1"/>
      <dgm:spPr>
        <a:solidFill>
          <a:srgbClr val="3E8BED"/>
        </a:solidFill>
      </dgm:spPr>
      <dgm:t>
        <a:bodyPr/>
        <a:lstStyle/>
        <a:p>
          <a:pPr rtl="0"/>
          <a:r>
            <a:rPr lang="en-AU" sz="1600" dirty="0">
              <a:latin typeface="Arial" panose="020B0604020202020204" pitchFamily="34" charset="0"/>
              <a:cs typeface="Arial" panose="020B0604020202020204" pitchFamily="34" charset="0"/>
            </a:rPr>
            <a:t>Circuit pruning</a:t>
          </a:r>
        </a:p>
      </dgm:t>
    </dgm:pt>
    <dgm:pt modelId="{95F55197-D969-D940-8493-923FC0C32A02}" type="parTrans" cxnId="{EDF79589-CED9-DF42-9E7C-BA0C1233E6F1}">
      <dgm:prSet/>
      <dgm:spPr/>
      <dgm:t>
        <a:bodyPr/>
        <a:lstStyle/>
        <a:p>
          <a:endParaRPr lang="en-US"/>
        </a:p>
      </dgm:t>
    </dgm:pt>
    <dgm:pt modelId="{DA92F8DE-250B-714F-ABFC-CC770BCA9885}" type="sibTrans" cxnId="{EDF79589-CED9-DF42-9E7C-BA0C1233E6F1}">
      <dgm:prSet/>
      <dgm:spPr/>
      <dgm:t>
        <a:bodyPr/>
        <a:lstStyle/>
        <a:p>
          <a:endParaRPr lang="en-US"/>
        </a:p>
      </dgm:t>
    </dgm:pt>
    <dgm:pt modelId="{CB01AB9D-735B-8748-991A-022CE1F5F0D3}">
      <dgm:prSet custT="1"/>
      <dgm:spPr>
        <a:solidFill>
          <a:srgbClr val="3E8BED"/>
        </a:solidFill>
      </dgm:spPr>
      <dgm:t>
        <a:bodyPr/>
        <a:lstStyle/>
        <a:p>
          <a:pPr rtl="0"/>
          <a:r>
            <a:rPr lang="en-AU" sz="1600" dirty="0">
              <a:latin typeface="Arial" panose="020B0604020202020204" pitchFamily="34" charset="0"/>
              <a:cs typeface="Arial" panose="020B0604020202020204" pitchFamily="34" charset="0"/>
            </a:rPr>
            <a:t>Myelination</a:t>
          </a:r>
        </a:p>
      </dgm:t>
    </dgm:pt>
    <dgm:pt modelId="{9DA49E0B-3FFA-C14F-8978-9938ED7E0E64}" type="parTrans" cxnId="{E6F7405F-26C8-E64E-BF46-125C7D838058}">
      <dgm:prSet/>
      <dgm:spPr/>
      <dgm:t>
        <a:bodyPr/>
        <a:lstStyle/>
        <a:p>
          <a:endParaRPr lang="en-US"/>
        </a:p>
      </dgm:t>
    </dgm:pt>
    <dgm:pt modelId="{B66952A2-81F2-DC45-872F-A9BA937A20C6}" type="sibTrans" cxnId="{E6F7405F-26C8-E64E-BF46-125C7D838058}">
      <dgm:prSet/>
      <dgm:spPr/>
      <dgm:t>
        <a:bodyPr/>
        <a:lstStyle/>
        <a:p>
          <a:endParaRPr lang="en-US"/>
        </a:p>
      </dgm:t>
    </dgm:pt>
    <dgm:pt modelId="{59757223-03DF-0C49-9D57-DD80C393FDD3}" type="pres">
      <dgm:prSet presAssocID="{0454075B-F1D3-7244-A6A7-7BECB14B7518}" presName="CompostProcess" presStyleCnt="0">
        <dgm:presLayoutVars>
          <dgm:dir/>
          <dgm:resizeHandles val="exact"/>
        </dgm:presLayoutVars>
      </dgm:prSet>
      <dgm:spPr/>
      <dgm:t>
        <a:bodyPr/>
        <a:lstStyle/>
        <a:p>
          <a:endParaRPr lang="en-US"/>
        </a:p>
      </dgm:t>
    </dgm:pt>
    <dgm:pt modelId="{F009C2D1-6D51-5244-8EB0-59F30497C39C}" type="pres">
      <dgm:prSet presAssocID="{0454075B-F1D3-7244-A6A7-7BECB14B7518}" presName="arrow" presStyleLbl="bgShp" presStyleIdx="0" presStyleCnt="1" custScaleX="117647" custLinFactNeighborX="3556" custLinFactNeighborY="-579"/>
      <dgm:spPr/>
    </dgm:pt>
    <dgm:pt modelId="{F5672BF1-BA49-9E44-9584-C5FE3A6236F3}" type="pres">
      <dgm:prSet presAssocID="{0454075B-F1D3-7244-A6A7-7BECB14B7518}" presName="linearProcess" presStyleCnt="0"/>
      <dgm:spPr/>
    </dgm:pt>
    <dgm:pt modelId="{A46C2CCA-1320-604D-96B0-AAF34BDCFD38}" type="pres">
      <dgm:prSet presAssocID="{EC169760-ECD1-4B42-A041-AF86D2F1B775}" presName="textNode" presStyleLbl="node1" presStyleIdx="0" presStyleCnt="5">
        <dgm:presLayoutVars>
          <dgm:bulletEnabled val="1"/>
        </dgm:presLayoutVars>
      </dgm:prSet>
      <dgm:spPr/>
      <dgm:t>
        <a:bodyPr/>
        <a:lstStyle/>
        <a:p>
          <a:endParaRPr lang="en-US"/>
        </a:p>
      </dgm:t>
    </dgm:pt>
    <dgm:pt modelId="{8CFC9124-0088-7642-A19F-B3031A4A5812}" type="pres">
      <dgm:prSet presAssocID="{AC2A329D-5D3E-4B40-9D70-CA5DD39767E0}" presName="sibTrans" presStyleCnt="0"/>
      <dgm:spPr/>
    </dgm:pt>
    <dgm:pt modelId="{00AD4F57-B7F8-9D4C-9F55-C4E33FADB327}" type="pres">
      <dgm:prSet presAssocID="{9EFF58CB-D042-4D4F-8A21-5A7C2CEE42FF}" presName="textNode" presStyleLbl="node1" presStyleIdx="1" presStyleCnt="5" custLinFactNeighborX="13664" custLinFactNeighborY="1826">
        <dgm:presLayoutVars>
          <dgm:bulletEnabled val="1"/>
        </dgm:presLayoutVars>
      </dgm:prSet>
      <dgm:spPr/>
      <dgm:t>
        <a:bodyPr/>
        <a:lstStyle/>
        <a:p>
          <a:endParaRPr lang="en-US"/>
        </a:p>
      </dgm:t>
    </dgm:pt>
    <dgm:pt modelId="{7D06ACB2-5A71-DA4B-9881-57D50D1D55A8}" type="pres">
      <dgm:prSet presAssocID="{526FA478-030F-D249-A39A-93477B2D5CB5}" presName="sibTrans" presStyleCnt="0"/>
      <dgm:spPr/>
    </dgm:pt>
    <dgm:pt modelId="{3CCAA791-900D-A041-AEAB-EC1BDF88BF22}" type="pres">
      <dgm:prSet presAssocID="{DCC3798D-A602-E04E-B157-29BB7F80A951}" presName="textNode" presStyleLbl="node1" presStyleIdx="2" presStyleCnt="5">
        <dgm:presLayoutVars>
          <dgm:bulletEnabled val="1"/>
        </dgm:presLayoutVars>
      </dgm:prSet>
      <dgm:spPr/>
      <dgm:t>
        <a:bodyPr/>
        <a:lstStyle/>
        <a:p>
          <a:endParaRPr lang="en-US"/>
        </a:p>
      </dgm:t>
    </dgm:pt>
    <dgm:pt modelId="{712B0AD2-1AB3-624A-B78F-6ACBB0B0A757}" type="pres">
      <dgm:prSet presAssocID="{0F82204E-DC11-A04A-96EA-CEBFD9543BC6}" presName="sibTrans" presStyleCnt="0"/>
      <dgm:spPr/>
    </dgm:pt>
    <dgm:pt modelId="{D9D010EC-71CD-DE41-8A21-506932BC22B8}" type="pres">
      <dgm:prSet presAssocID="{2A5D4980-F933-1F4D-B4A8-C84020AA9A59}" presName="textNode" presStyleLbl="node1" presStyleIdx="3" presStyleCnt="5">
        <dgm:presLayoutVars>
          <dgm:bulletEnabled val="1"/>
        </dgm:presLayoutVars>
      </dgm:prSet>
      <dgm:spPr/>
      <dgm:t>
        <a:bodyPr/>
        <a:lstStyle/>
        <a:p>
          <a:endParaRPr lang="en-US"/>
        </a:p>
      </dgm:t>
    </dgm:pt>
    <dgm:pt modelId="{0D1FD04F-16FD-D54B-9F30-18F759B445B6}" type="pres">
      <dgm:prSet presAssocID="{DA92F8DE-250B-714F-ABFC-CC770BCA9885}" presName="sibTrans" presStyleCnt="0"/>
      <dgm:spPr/>
    </dgm:pt>
    <dgm:pt modelId="{4C4A5D27-9E1F-3944-A539-5B17CAF519D2}" type="pres">
      <dgm:prSet presAssocID="{CB01AB9D-735B-8748-991A-022CE1F5F0D3}" presName="textNode" presStyleLbl="node1" presStyleIdx="4" presStyleCnt="5">
        <dgm:presLayoutVars>
          <dgm:bulletEnabled val="1"/>
        </dgm:presLayoutVars>
      </dgm:prSet>
      <dgm:spPr/>
      <dgm:t>
        <a:bodyPr/>
        <a:lstStyle/>
        <a:p>
          <a:endParaRPr lang="en-US"/>
        </a:p>
      </dgm:t>
    </dgm:pt>
  </dgm:ptLst>
  <dgm:cxnLst>
    <dgm:cxn modelId="{4710FEB4-DACD-2848-BC9F-369D9F94F87A}" srcId="{0454075B-F1D3-7244-A6A7-7BECB14B7518}" destId="{9EFF58CB-D042-4D4F-8A21-5A7C2CEE42FF}" srcOrd="1" destOrd="0" parTransId="{946A9CC0-6485-DE4F-ADDF-705BAB3BAAD3}" sibTransId="{526FA478-030F-D249-A39A-93477B2D5CB5}"/>
    <dgm:cxn modelId="{6A633816-A06E-3A4F-9A4C-A9CD7C7C0B00}" srcId="{0454075B-F1D3-7244-A6A7-7BECB14B7518}" destId="{DCC3798D-A602-E04E-B157-29BB7F80A951}" srcOrd="2" destOrd="0" parTransId="{552FE1E9-ABA1-A34E-A38C-F86094C97186}" sibTransId="{0F82204E-DC11-A04A-96EA-CEBFD9543BC6}"/>
    <dgm:cxn modelId="{1C1CF895-2D4D-7642-A631-1FF5F04FBA87}" type="presOf" srcId="{9EFF58CB-D042-4D4F-8A21-5A7C2CEE42FF}" destId="{00AD4F57-B7F8-9D4C-9F55-C4E33FADB327}" srcOrd="0" destOrd="0" presId="urn:microsoft.com/office/officeart/2005/8/layout/hProcess9"/>
    <dgm:cxn modelId="{87D6CDA1-C979-F344-98C1-E059E2C40BEE}" type="presOf" srcId="{CB01AB9D-735B-8748-991A-022CE1F5F0D3}" destId="{4C4A5D27-9E1F-3944-A539-5B17CAF519D2}" srcOrd="0" destOrd="0" presId="urn:microsoft.com/office/officeart/2005/8/layout/hProcess9"/>
    <dgm:cxn modelId="{18D14E89-F31D-7544-922E-9CA62D14DB57}" type="presOf" srcId="{DCC3798D-A602-E04E-B157-29BB7F80A951}" destId="{3CCAA791-900D-A041-AEAB-EC1BDF88BF22}" srcOrd="0" destOrd="0" presId="urn:microsoft.com/office/officeart/2005/8/layout/hProcess9"/>
    <dgm:cxn modelId="{6212473E-CD3E-B348-8936-3194DBE3099B}" type="presOf" srcId="{0454075B-F1D3-7244-A6A7-7BECB14B7518}" destId="{59757223-03DF-0C49-9D57-DD80C393FDD3}" srcOrd="0" destOrd="0" presId="urn:microsoft.com/office/officeart/2005/8/layout/hProcess9"/>
    <dgm:cxn modelId="{34594EDF-3A68-7C40-806E-9757E645ED1F}" type="presOf" srcId="{2A5D4980-F933-1F4D-B4A8-C84020AA9A59}" destId="{D9D010EC-71CD-DE41-8A21-506932BC22B8}" srcOrd="0" destOrd="0" presId="urn:microsoft.com/office/officeart/2005/8/layout/hProcess9"/>
    <dgm:cxn modelId="{E6F7405F-26C8-E64E-BF46-125C7D838058}" srcId="{0454075B-F1D3-7244-A6A7-7BECB14B7518}" destId="{CB01AB9D-735B-8748-991A-022CE1F5F0D3}" srcOrd="4" destOrd="0" parTransId="{9DA49E0B-3FFA-C14F-8978-9938ED7E0E64}" sibTransId="{B66952A2-81F2-DC45-872F-A9BA937A20C6}"/>
    <dgm:cxn modelId="{A79A3586-D0DD-114C-AA45-4936F7E08176}" type="presOf" srcId="{EC169760-ECD1-4B42-A041-AF86D2F1B775}" destId="{A46C2CCA-1320-604D-96B0-AAF34BDCFD38}" srcOrd="0" destOrd="0" presId="urn:microsoft.com/office/officeart/2005/8/layout/hProcess9"/>
    <dgm:cxn modelId="{EDF79589-CED9-DF42-9E7C-BA0C1233E6F1}" srcId="{0454075B-F1D3-7244-A6A7-7BECB14B7518}" destId="{2A5D4980-F933-1F4D-B4A8-C84020AA9A59}" srcOrd="3" destOrd="0" parTransId="{95F55197-D969-D940-8493-923FC0C32A02}" sibTransId="{DA92F8DE-250B-714F-ABFC-CC770BCA9885}"/>
    <dgm:cxn modelId="{8E574C01-16D9-1E4C-8EDD-77FE2D7B0FA8}" srcId="{0454075B-F1D3-7244-A6A7-7BECB14B7518}" destId="{EC169760-ECD1-4B42-A041-AF86D2F1B775}" srcOrd="0" destOrd="0" parTransId="{10324307-B1F9-3345-A880-7EC374A98711}" sibTransId="{AC2A329D-5D3E-4B40-9D70-CA5DD39767E0}"/>
    <dgm:cxn modelId="{FE52C7AF-515A-544C-83C7-44867A2C519B}" type="presParOf" srcId="{59757223-03DF-0C49-9D57-DD80C393FDD3}" destId="{F009C2D1-6D51-5244-8EB0-59F30497C39C}" srcOrd="0" destOrd="0" presId="urn:microsoft.com/office/officeart/2005/8/layout/hProcess9"/>
    <dgm:cxn modelId="{EDE8F7A4-E628-7D40-A877-2D6889ACE724}" type="presParOf" srcId="{59757223-03DF-0C49-9D57-DD80C393FDD3}" destId="{F5672BF1-BA49-9E44-9584-C5FE3A6236F3}" srcOrd="1" destOrd="0" presId="urn:microsoft.com/office/officeart/2005/8/layout/hProcess9"/>
    <dgm:cxn modelId="{FAC195C2-6789-7644-9C70-536FE16BFAF6}" type="presParOf" srcId="{F5672BF1-BA49-9E44-9584-C5FE3A6236F3}" destId="{A46C2CCA-1320-604D-96B0-AAF34BDCFD38}" srcOrd="0" destOrd="0" presId="urn:microsoft.com/office/officeart/2005/8/layout/hProcess9"/>
    <dgm:cxn modelId="{E30BBC4E-2F57-A146-B6D7-64600E4A28CB}" type="presParOf" srcId="{F5672BF1-BA49-9E44-9584-C5FE3A6236F3}" destId="{8CFC9124-0088-7642-A19F-B3031A4A5812}" srcOrd="1" destOrd="0" presId="urn:microsoft.com/office/officeart/2005/8/layout/hProcess9"/>
    <dgm:cxn modelId="{CB60FD5B-38B5-F949-A3BC-924429A18A27}" type="presParOf" srcId="{F5672BF1-BA49-9E44-9584-C5FE3A6236F3}" destId="{00AD4F57-B7F8-9D4C-9F55-C4E33FADB327}" srcOrd="2" destOrd="0" presId="urn:microsoft.com/office/officeart/2005/8/layout/hProcess9"/>
    <dgm:cxn modelId="{145B1955-90A7-EF4A-B8FE-D4A3F6E351DA}" type="presParOf" srcId="{F5672BF1-BA49-9E44-9584-C5FE3A6236F3}" destId="{7D06ACB2-5A71-DA4B-9881-57D50D1D55A8}" srcOrd="3" destOrd="0" presId="urn:microsoft.com/office/officeart/2005/8/layout/hProcess9"/>
    <dgm:cxn modelId="{1F5DE286-06B8-E541-9D28-E508348F70F3}" type="presParOf" srcId="{F5672BF1-BA49-9E44-9584-C5FE3A6236F3}" destId="{3CCAA791-900D-A041-AEAB-EC1BDF88BF22}" srcOrd="4" destOrd="0" presId="urn:microsoft.com/office/officeart/2005/8/layout/hProcess9"/>
    <dgm:cxn modelId="{8414060C-E9E0-D441-9EA5-7366C195CE4D}" type="presParOf" srcId="{F5672BF1-BA49-9E44-9584-C5FE3A6236F3}" destId="{712B0AD2-1AB3-624A-B78F-6ACBB0B0A757}" srcOrd="5" destOrd="0" presId="urn:microsoft.com/office/officeart/2005/8/layout/hProcess9"/>
    <dgm:cxn modelId="{AF41AF57-2D82-8440-822C-CC9182F14DB6}" type="presParOf" srcId="{F5672BF1-BA49-9E44-9584-C5FE3A6236F3}" destId="{D9D010EC-71CD-DE41-8A21-506932BC22B8}" srcOrd="6" destOrd="0" presId="urn:microsoft.com/office/officeart/2005/8/layout/hProcess9"/>
    <dgm:cxn modelId="{B892A859-6990-804F-9000-618D140C1F11}" type="presParOf" srcId="{F5672BF1-BA49-9E44-9584-C5FE3A6236F3}" destId="{0D1FD04F-16FD-D54B-9F30-18F759B445B6}" srcOrd="7" destOrd="0" presId="urn:microsoft.com/office/officeart/2005/8/layout/hProcess9"/>
    <dgm:cxn modelId="{8F972B71-9D28-974D-BDFA-595D27F05BBA}" type="presParOf" srcId="{F5672BF1-BA49-9E44-9584-C5FE3A6236F3}" destId="{4C4A5D27-9E1F-3944-A539-5B17CAF519D2}"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9C2D1-6D51-5244-8EB0-59F30497C39C}">
      <dsp:nvSpPr>
        <dsp:cNvPr id="0" name=""/>
        <dsp:cNvSpPr/>
      </dsp:nvSpPr>
      <dsp:spPr>
        <a:xfrm>
          <a:off x="4" y="0"/>
          <a:ext cx="8229595" cy="4525963"/>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46C2CCA-1320-604D-96B0-AAF34BDCFD38}">
      <dsp:nvSpPr>
        <dsp:cNvPr id="0" name=""/>
        <dsp:cNvSpPr/>
      </dsp:nvSpPr>
      <dsp:spPr>
        <a:xfrm>
          <a:off x="2411" y="1357788"/>
          <a:ext cx="1451431" cy="1810385"/>
        </a:xfrm>
        <a:prstGeom prst="roundRect">
          <a:avLst/>
        </a:prstGeom>
        <a:solidFill>
          <a:srgbClr val="3E8BE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AU" sz="1600" kern="1200" dirty="0">
              <a:latin typeface="Arial" panose="020B0604020202020204" pitchFamily="34" charset="0"/>
              <a:cs typeface="Arial" panose="020B0604020202020204" pitchFamily="34" charset="0"/>
            </a:rPr>
            <a:t>Proliferation</a:t>
          </a:r>
        </a:p>
      </dsp:txBody>
      <dsp:txXfrm>
        <a:off x="73264" y="1428641"/>
        <a:ext cx="1309725" cy="1668679"/>
      </dsp:txXfrm>
    </dsp:sp>
    <dsp:sp modelId="{00AD4F57-B7F8-9D4C-9F55-C4E33FADB327}">
      <dsp:nvSpPr>
        <dsp:cNvPr id="0" name=""/>
        <dsp:cNvSpPr/>
      </dsp:nvSpPr>
      <dsp:spPr>
        <a:xfrm>
          <a:off x="1728801" y="1390846"/>
          <a:ext cx="1451431" cy="1810385"/>
        </a:xfrm>
        <a:prstGeom prst="roundRect">
          <a:avLst/>
        </a:prstGeom>
        <a:solidFill>
          <a:srgbClr val="3E8BE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AU" sz="1600" kern="1200" dirty="0">
              <a:latin typeface="Arial" panose="020B0604020202020204" pitchFamily="34" charset="0"/>
              <a:cs typeface="Arial" panose="020B0604020202020204" pitchFamily="34" charset="0"/>
            </a:rPr>
            <a:t>Migration</a:t>
          </a:r>
        </a:p>
      </dsp:txBody>
      <dsp:txXfrm>
        <a:off x="1799654" y="1461699"/>
        <a:ext cx="1309725" cy="1668679"/>
      </dsp:txXfrm>
    </dsp:sp>
    <dsp:sp modelId="{3CCAA791-900D-A041-AEAB-EC1BDF88BF22}">
      <dsp:nvSpPr>
        <dsp:cNvPr id="0" name=""/>
        <dsp:cNvSpPr/>
      </dsp:nvSpPr>
      <dsp:spPr>
        <a:xfrm>
          <a:off x="3389084" y="1357788"/>
          <a:ext cx="1451431" cy="1810385"/>
        </a:xfrm>
        <a:prstGeom prst="roundRect">
          <a:avLst/>
        </a:prstGeom>
        <a:solidFill>
          <a:srgbClr val="3E8BE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AU" sz="1600" kern="1200" dirty="0">
              <a:latin typeface="Arial" panose="020B0604020202020204" pitchFamily="34" charset="0"/>
              <a:cs typeface="Arial" panose="020B0604020202020204" pitchFamily="34" charset="0"/>
            </a:rPr>
            <a:t>Circuit formation</a:t>
          </a:r>
        </a:p>
      </dsp:txBody>
      <dsp:txXfrm>
        <a:off x="3459937" y="1428641"/>
        <a:ext cx="1309725" cy="1668679"/>
      </dsp:txXfrm>
    </dsp:sp>
    <dsp:sp modelId="{D9D010EC-71CD-DE41-8A21-506932BC22B8}">
      <dsp:nvSpPr>
        <dsp:cNvPr id="0" name=""/>
        <dsp:cNvSpPr/>
      </dsp:nvSpPr>
      <dsp:spPr>
        <a:xfrm>
          <a:off x="5082420" y="1357788"/>
          <a:ext cx="1451431" cy="1810385"/>
        </a:xfrm>
        <a:prstGeom prst="roundRect">
          <a:avLst/>
        </a:prstGeom>
        <a:solidFill>
          <a:srgbClr val="3E8BE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AU" sz="1600" kern="1200" dirty="0">
              <a:latin typeface="Arial" panose="020B0604020202020204" pitchFamily="34" charset="0"/>
              <a:cs typeface="Arial" panose="020B0604020202020204" pitchFamily="34" charset="0"/>
            </a:rPr>
            <a:t>Circuit pruning</a:t>
          </a:r>
        </a:p>
      </dsp:txBody>
      <dsp:txXfrm>
        <a:off x="5153273" y="1428641"/>
        <a:ext cx="1309725" cy="1668679"/>
      </dsp:txXfrm>
    </dsp:sp>
    <dsp:sp modelId="{4C4A5D27-9E1F-3944-A539-5B17CAF519D2}">
      <dsp:nvSpPr>
        <dsp:cNvPr id="0" name=""/>
        <dsp:cNvSpPr/>
      </dsp:nvSpPr>
      <dsp:spPr>
        <a:xfrm>
          <a:off x="6775757" y="1357788"/>
          <a:ext cx="1451431" cy="1810385"/>
        </a:xfrm>
        <a:prstGeom prst="roundRect">
          <a:avLst/>
        </a:prstGeom>
        <a:solidFill>
          <a:srgbClr val="3E8BE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AU" sz="1600" kern="1200" dirty="0">
              <a:latin typeface="Arial" panose="020B0604020202020204" pitchFamily="34" charset="0"/>
              <a:cs typeface="Arial" panose="020B0604020202020204" pitchFamily="34" charset="0"/>
            </a:rPr>
            <a:t>Myelination</a:t>
          </a:r>
        </a:p>
      </dsp:txBody>
      <dsp:txXfrm>
        <a:off x="6846610" y="1428641"/>
        <a:ext cx="1309725" cy="166867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19A5C1-ACBA-4D9F-BEC1-C8BF22D15729}" type="datetimeFigureOut">
              <a:rPr lang="en-AU" smtClean="0"/>
              <a:t>27/3/18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F4FD0C-1373-4FE3-832D-CF0F7B7E5E20}" type="slidenum">
              <a:rPr lang="en-AU" smtClean="0"/>
              <a:t>‹#›</a:t>
            </a:fld>
            <a:endParaRPr lang="en-AU"/>
          </a:p>
        </p:txBody>
      </p:sp>
    </p:spTree>
    <p:extLst>
      <p:ext uri="{BB962C8B-B14F-4D97-AF65-F5344CB8AC3E}">
        <p14:creationId xmlns:p14="http://schemas.microsoft.com/office/powerpoint/2010/main" val="2405468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1FEDA40-2A86-E142-8988-55849811F4B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692166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1FEDA40-2A86-E142-8988-55849811F4B6}"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692166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1FEDA40-2A86-E142-8988-55849811F4B6}"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692166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lvl1pPr>
          </a:lstStyle>
          <a:p>
            <a:r>
              <a:rPr lang="en-AU" dirty="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3/27/18</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18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dirty="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3/27/18</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01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lvl1pPr>
              <a:defRPr/>
            </a:lvl1pPr>
          </a:lstStyle>
          <a:p>
            <a:r>
              <a:rPr lang="en-AU" dirty="0"/>
              <a:t>Click to edit Master title style</a:t>
            </a:r>
            <a:endParaRPr lang="en-US" dirty="0"/>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3/27/18</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5548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dirty="0"/>
              <a:t>Click to edit Master title style</a:t>
            </a:r>
            <a:endParaRPr lang="en-AU" dirty="0"/>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lipArt Placeholder 3"/>
          <p:cNvSpPr>
            <a:spLocks noGrp="1"/>
          </p:cNvSpPr>
          <p:nvPr>
            <p:ph type="clipArt" sz="half" idx="2"/>
          </p:nvPr>
        </p:nvSpPr>
        <p:spPr>
          <a:xfrm>
            <a:off x="6197600" y="1600201"/>
            <a:ext cx="5384800" cy="4525963"/>
          </a:xfrm>
        </p:spPr>
        <p:txBody>
          <a:bodyPr>
            <a:normAutofit/>
          </a:bodyPr>
          <a:lstStyle/>
          <a:p>
            <a:pPr lvl="0"/>
            <a:endParaRPr lang="en-AU" noProof="0"/>
          </a:p>
        </p:txBody>
      </p:sp>
      <p:sp>
        <p:nvSpPr>
          <p:cNvPr id="5" name="Date Placeholder 9"/>
          <p:cNvSpPr>
            <a:spLocks noGrp="1"/>
          </p:cNvSpPr>
          <p:nvPr>
            <p:ph type="dt" sz="half" idx="10"/>
          </p:nvPr>
        </p:nvSpPr>
        <p:spPr/>
        <p:txBody>
          <a:bodyPr/>
          <a:lstStyle>
            <a:lvl1pPr>
              <a:defRPr/>
            </a:lvl1pPr>
          </a:lstStyle>
          <a:p>
            <a:pPr>
              <a:defRPr/>
            </a:pPr>
            <a:endParaRPr lang="en-AU">
              <a:solidFill>
                <a:prstClr val="black">
                  <a:tint val="75000"/>
                </a:prstClr>
              </a:solidFill>
            </a:endParaRPr>
          </a:p>
        </p:txBody>
      </p:sp>
      <p:sp>
        <p:nvSpPr>
          <p:cNvPr id="7" name="Slide Number Placeholder 17"/>
          <p:cNvSpPr>
            <a:spLocks noGrp="1"/>
          </p:cNvSpPr>
          <p:nvPr>
            <p:ph type="sldNum" sz="quarter" idx="12"/>
          </p:nvPr>
        </p:nvSpPr>
        <p:spPr/>
        <p:txBody>
          <a:bodyPr/>
          <a:lstStyle>
            <a:lvl1pPr>
              <a:defRPr/>
            </a:lvl1pPr>
          </a:lstStyle>
          <a:p>
            <a:fld id="{63E9B0D8-D3CF-5B4B-8C1C-EE789B498603}" type="slidenum">
              <a:rPr lang="en-AU" altLang="en-US">
                <a:solidFill>
                  <a:prstClr val="black">
                    <a:tint val="75000"/>
                  </a:prstClr>
                </a:solidFill>
              </a:rPr>
              <a:pPr/>
              <a:t>‹#›</a:t>
            </a:fld>
            <a:endParaRPr lang="en-AU" altLang="en-US">
              <a:solidFill>
                <a:prstClr val="black">
                  <a:tint val="75000"/>
                </a:prstClr>
              </a:solidFill>
            </a:endParaRPr>
          </a:p>
        </p:txBody>
      </p:sp>
    </p:spTree>
    <p:extLst>
      <p:ext uri="{BB962C8B-B14F-4D97-AF65-F5344CB8AC3E}">
        <p14:creationId xmlns:p14="http://schemas.microsoft.com/office/powerpoint/2010/main" val="362244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3/27/18</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020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dirty="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67">
                <a:solidFill>
                  <a:schemeClr val="tx1">
                    <a:tint val="75000"/>
                  </a:schemeClr>
                </a:solidFill>
              </a:defRPr>
            </a:lvl2pPr>
            <a:lvl3pPr marL="914377" indent="0">
              <a:buNone/>
              <a:defRPr sz="1600">
                <a:solidFill>
                  <a:schemeClr val="tx1">
                    <a:tint val="75000"/>
                  </a:schemeClr>
                </a:solidFill>
              </a:defRPr>
            </a:lvl3pPr>
            <a:lvl4pPr marL="1371566" indent="0">
              <a:buNone/>
              <a:defRPr sz="1467">
                <a:solidFill>
                  <a:schemeClr val="tx1">
                    <a:tint val="75000"/>
                  </a:schemeClr>
                </a:solidFill>
              </a:defRPr>
            </a:lvl4pPr>
            <a:lvl5pPr marL="1828754" indent="0">
              <a:buNone/>
              <a:defRPr sz="1467">
                <a:solidFill>
                  <a:schemeClr val="tx1">
                    <a:tint val="75000"/>
                  </a:schemeClr>
                </a:solidFill>
              </a:defRPr>
            </a:lvl5pPr>
            <a:lvl6pPr marL="2285943" indent="0">
              <a:buNone/>
              <a:defRPr sz="1467">
                <a:solidFill>
                  <a:schemeClr val="tx1">
                    <a:tint val="75000"/>
                  </a:schemeClr>
                </a:solidFill>
              </a:defRPr>
            </a:lvl6pPr>
            <a:lvl7pPr marL="2743131" indent="0">
              <a:buNone/>
              <a:defRPr sz="1467">
                <a:solidFill>
                  <a:schemeClr val="tx1">
                    <a:tint val="75000"/>
                  </a:schemeClr>
                </a:solidFill>
              </a:defRPr>
            </a:lvl7pPr>
            <a:lvl8pPr marL="3200320" indent="0">
              <a:buNone/>
              <a:defRPr sz="1467">
                <a:solidFill>
                  <a:schemeClr val="tx1">
                    <a:tint val="75000"/>
                  </a:schemeClr>
                </a:solidFill>
              </a:defRPr>
            </a:lvl8pPr>
            <a:lvl9pPr marL="3657509" indent="0">
              <a:buNone/>
              <a:defRPr sz="1467">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3/27/18</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
        <p:nvSpPr>
          <p:cNvPr id="8" name="Footer Placeholder 4"/>
          <p:cNvSpPr>
            <a:spLocks noGrp="1"/>
          </p:cNvSpPr>
          <p:nvPr>
            <p:ph type="ftr" sz="quarter" idx="3"/>
          </p:nvPr>
        </p:nvSpPr>
        <p:spPr>
          <a:xfrm>
            <a:off x="4605867" y="8481142"/>
            <a:ext cx="5486400" cy="486833"/>
          </a:xfrm>
          <a:prstGeom prst="rect">
            <a:avLst/>
          </a:prstGeom>
        </p:spPr>
        <p:txBody>
          <a:bodyPr/>
          <a:lstStyle>
            <a:lvl1pPr>
              <a:defRPr sz="1600">
                <a:solidFill>
                  <a:schemeClr val="bg1">
                    <a:lumMod val="50000"/>
                  </a:schemeClr>
                </a:solidFill>
                <a:latin typeface="Arial" panose="020B0604020202020204" pitchFamily="34" charset="0"/>
                <a:cs typeface="Arial" panose="020B0604020202020204" pitchFamily="34" charset="0"/>
              </a:defRPr>
            </a:lvl1pPr>
          </a:lstStyle>
          <a:p>
            <a:r>
              <a:rPr lang="en-AU" dirty="0">
                <a:solidFill>
                  <a:prstClr val="white">
                    <a:lumMod val="50000"/>
                  </a:prstClr>
                </a:solidFill>
              </a:rPr>
              <a:t>© Teacher Name &amp; </a:t>
            </a:r>
            <a:r>
              <a:rPr lang="en-AU" dirty="0" err="1">
                <a:solidFill>
                  <a:prstClr val="white">
                    <a:lumMod val="50000"/>
                  </a:prstClr>
                </a:solidFill>
              </a:rPr>
              <a:t>Edrolo</a:t>
            </a:r>
            <a:r>
              <a:rPr lang="en-AU" dirty="0">
                <a:solidFill>
                  <a:prstClr val="white">
                    <a:lumMod val="50000"/>
                  </a:prstClr>
                </a:solidFill>
              </a:rPr>
              <a:t> 2016</a:t>
            </a:r>
            <a:endParaRPr lang="en-US" dirty="0">
              <a:solidFill>
                <a:prstClr val="white">
                  <a:lumMod val="50000"/>
                </a:prstClr>
              </a:solidFill>
            </a:endParaRPr>
          </a:p>
        </p:txBody>
      </p:sp>
    </p:spTree>
    <p:extLst>
      <p:ext uri="{BB962C8B-B14F-4D97-AF65-F5344CB8AC3E}">
        <p14:creationId xmlns:p14="http://schemas.microsoft.com/office/powerpoint/2010/main" val="3900321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dirty="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3/27/18</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
        <p:nvSpPr>
          <p:cNvPr id="8" name="Footer Placeholder 4"/>
          <p:cNvSpPr>
            <a:spLocks noGrp="1"/>
          </p:cNvSpPr>
          <p:nvPr>
            <p:ph type="ftr" sz="quarter" idx="3"/>
          </p:nvPr>
        </p:nvSpPr>
        <p:spPr>
          <a:xfrm>
            <a:off x="4605867" y="8481142"/>
            <a:ext cx="5486400" cy="486833"/>
          </a:xfrm>
          <a:prstGeom prst="rect">
            <a:avLst/>
          </a:prstGeom>
        </p:spPr>
        <p:txBody>
          <a:bodyPr/>
          <a:lstStyle>
            <a:lvl1pPr>
              <a:defRPr sz="1600">
                <a:solidFill>
                  <a:schemeClr val="bg1">
                    <a:lumMod val="50000"/>
                  </a:schemeClr>
                </a:solidFill>
                <a:latin typeface="Arial" panose="020B0604020202020204" pitchFamily="34" charset="0"/>
                <a:cs typeface="Arial" panose="020B0604020202020204" pitchFamily="34" charset="0"/>
              </a:defRPr>
            </a:lvl1pPr>
          </a:lstStyle>
          <a:p>
            <a:r>
              <a:rPr lang="en-AU" dirty="0">
                <a:solidFill>
                  <a:prstClr val="white">
                    <a:lumMod val="50000"/>
                  </a:prstClr>
                </a:solidFill>
              </a:rPr>
              <a:t>© Teacher Name &amp; </a:t>
            </a:r>
            <a:r>
              <a:rPr lang="en-AU" dirty="0" err="1">
                <a:solidFill>
                  <a:prstClr val="white">
                    <a:lumMod val="50000"/>
                  </a:prstClr>
                </a:solidFill>
              </a:rPr>
              <a:t>Edrolo</a:t>
            </a:r>
            <a:r>
              <a:rPr lang="en-AU" dirty="0">
                <a:solidFill>
                  <a:prstClr val="white">
                    <a:lumMod val="50000"/>
                  </a:prstClr>
                </a:solidFill>
              </a:rPr>
              <a:t> 2016</a:t>
            </a:r>
            <a:endParaRPr lang="en-US" dirty="0">
              <a:solidFill>
                <a:prstClr val="white">
                  <a:lumMod val="50000"/>
                </a:prstClr>
              </a:solidFill>
            </a:endParaRPr>
          </a:p>
        </p:txBody>
      </p:sp>
    </p:spTree>
    <p:extLst>
      <p:ext uri="{BB962C8B-B14F-4D97-AF65-F5344CB8AC3E}">
        <p14:creationId xmlns:p14="http://schemas.microsoft.com/office/powerpoint/2010/main" val="251756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dirty="0"/>
              <a:t>Click to edit Master title style</a:t>
            </a:r>
            <a:endParaRPr lang="en-US" dirty="0"/>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67"/>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67"/>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3/27/18</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
        <p:nvSpPr>
          <p:cNvPr id="10" name="Footer Placeholder 4"/>
          <p:cNvSpPr>
            <a:spLocks noGrp="1"/>
          </p:cNvSpPr>
          <p:nvPr>
            <p:ph type="ftr" sz="quarter" idx="13"/>
          </p:nvPr>
        </p:nvSpPr>
        <p:spPr>
          <a:xfrm>
            <a:off x="4605867" y="8481142"/>
            <a:ext cx="5486400" cy="486833"/>
          </a:xfrm>
          <a:prstGeom prst="rect">
            <a:avLst/>
          </a:prstGeom>
        </p:spPr>
        <p:txBody>
          <a:bodyPr/>
          <a:lstStyle>
            <a:lvl1pPr>
              <a:defRPr sz="1600">
                <a:solidFill>
                  <a:schemeClr val="bg1">
                    <a:lumMod val="50000"/>
                  </a:schemeClr>
                </a:solidFill>
                <a:latin typeface="Arial" panose="020B0604020202020204" pitchFamily="34" charset="0"/>
                <a:cs typeface="Arial" panose="020B0604020202020204" pitchFamily="34" charset="0"/>
              </a:defRPr>
            </a:lvl1pPr>
          </a:lstStyle>
          <a:p>
            <a:r>
              <a:rPr lang="en-AU" dirty="0">
                <a:solidFill>
                  <a:prstClr val="white">
                    <a:lumMod val="50000"/>
                  </a:prstClr>
                </a:solidFill>
              </a:rPr>
              <a:t>© Teacher Name &amp; </a:t>
            </a:r>
            <a:r>
              <a:rPr lang="en-AU" dirty="0" err="1">
                <a:solidFill>
                  <a:prstClr val="white">
                    <a:lumMod val="50000"/>
                  </a:prstClr>
                </a:solidFill>
              </a:rPr>
              <a:t>Edrolo</a:t>
            </a:r>
            <a:r>
              <a:rPr lang="en-AU" dirty="0">
                <a:solidFill>
                  <a:prstClr val="white">
                    <a:lumMod val="50000"/>
                  </a:prstClr>
                </a:solidFill>
              </a:rPr>
              <a:t> 2016</a:t>
            </a:r>
            <a:endParaRPr lang="en-US" dirty="0">
              <a:solidFill>
                <a:prstClr val="white">
                  <a:lumMod val="50000"/>
                </a:prstClr>
              </a:solidFill>
            </a:endParaRPr>
          </a:p>
        </p:txBody>
      </p:sp>
      <p:sp>
        <p:nvSpPr>
          <p:cNvPr id="11" name="Footer Placeholder 4"/>
          <p:cNvSpPr txBox="1">
            <a:spLocks/>
          </p:cNvSpPr>
          <p:nvPr userDrawn="1"/>
        </p:nvSpPr>
        <p:spPr>
          <a:xfrm>
            <a:off x="4809067" y="8684342"/>
            <a:ext cx="5486400" cy="486833"/>
          </a:xfrm>
          <a:prstGeom prst="rect">
            <a:avLst/>
          </a:prstGeom>
        </p:spPr>
        <p:txBody>
          <a:bodyPr lIns="91440" tIns="45720" rIns="91440" bIns="45720"/>
          <a:lstStyle>
            <a:defPPr>
              <a:defRPr lang="en-US"/>
            </a:defPPr>
            <a:lvl1pPr marL="0" algn="l" defTabSz="342900" rtl="0" eaLnBrk="1" latinLnBrk="0" hangingPunct="1">
              <a:defRPr sz="12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600" dirty="0">
                <a:solidFill>
                  <a:prstClr val="white">
                    <a:lumMod val="50000"/>
                  </a:prstClr>
                </a:solidFill>
                <a:latin typeface="Arial" panose="020B0604020202020204" pitchFamily="34" charset="0"/>
                <a:cs typeface="Arial" panose="020B0604020202020204" pitchFamily="34" charset="0"/>
              </a:rPr>
              <a:t>© Teacher Name &amp; </a:t>
            </a:r>
            <a:r>
              <a:rPr lang="en-AU" sz="1600" dirty="0" err="1">
                <a:solidFill>
                  <a:prstClr val="white">
                    <a:lumMod val="50000"/>
                  </a:prstClr>
                </a:solidFill>
                <a:latin typeface="Arial" panose="020B0604020202020204" pitchFamily="34" charset="0"/>
                <a:cs typeface="Arial" panose="020B0604020202020204" pitchFamily="34" charset="0"/>
              </a:rPr>
              <a:t>Edrolo</a:t>
            </a:r>
            <a:r>
              <a:rPr lang="en-AU" sz="1600" dirty="0">
                <a:solidFill>
                  <a:prstClr val="white">
                    <a:lumMod val="50000"/>
                  </a:prstClr>
                </a:solidFill>
                <a:latin typeface="Arial" panose="020B0604020202020204" pitchFamily="34" charset="0"/>
                <a:cs typeface="Arial" panose="020B0604020202020204" pitchFamily="34" charset="0"/>
              </a:rPr>
              <a:t> 2016</a:t>
            </a:r>
            <a:endParaRPr lang="en-US" sz="16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9482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dirty="0"/>
              <a:t>Click to edit Master title style</a:t>
            </a:r>
            <a:endParaRPr lang="en-US" dirty="0"/>
          </a:p>
        </p:txBody>
      </p:sp>
      <p:sp>
        <p:nvSpPr>
          <p:cNvPr id="3" name="Date Placeholder 2"/>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3/27/18</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250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3/27/18</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392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AU" dirty="0"/>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67"/>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en-AU"/>
              <a:t>Click to edit Master text styles</a:t>
            </a:r>
          </a:p>
        </p:txBody>
      </p:sp>
      <p:sp>
        <p:nvSpPr>
          <p:cNvPr id="5" name="Date Placeholder 4"/>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3/27/18</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282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AU" dirty="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67"/>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en-AU"/>
              <a:t>Click to edit Master text styles</a:t>
            </a:r>
          </a:p>
        </p:txBody>
      </p:sp>
      <p:sp>
        <p:nvSpPr>
          <p:cNvPr id="5" name="Date Placeholder 4"/>
          <p:cNvSpPr>
            <a:spLocks noGrp="1"/>
          </p:cNvSpPr>
          <p:nvPr>
            <p:ph type="dt" sz="half" idx="10"/>
          </p:nvPr>
        </p:nvSpPr>
        <p:spPr/>
        <p:txBody>
          <a:bodyPr/>
          <a:lstStyle/>
          <a:p>
            <a:fld id="{D52420FC-31E6-1446-B57F-9B81F6FC48C9}" type="datetimeFigureOut">
              <a:rPr lang="en-US" smtClean="0">
                <a:solidFill>
                  <a:prstClr val="black">
                    <a:tint val="75000"/>
                  </a:prstClr>
                </a:solidFill>
              </a:rPr>
              <a:pPr/>
              <a:t>3/27/18</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2803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4852" y="455613"/>
            <a:ext cx="10801349" cy="1143000"/>
          </a:xfrm>
          <a:prstGeom prst="rect">
            <a:avLst/>
          </a:prstGeom>
        </p:spPr>
        <p:txBody>
          <a:bodyPr vert="horz" lIns="68580" tIns="34290" rIns="68580" bIns="34290" rtlCol="0" anchor="t">
            <a:normAutofit/>
          </a:bodyPr>
          <a:lstStyle/>
          <a:p>
            <a:r>
              <a:rPr lang="en-AU" dirty="0"/>
              <a:t>Click to edit Master title style</a:t>
            </a:r>
            <a:endParaRPr lang="en-US" dirty="0"/>
          </a:p>
        </p:txBody>
      </p:sp>
      <p:sp>
        <p:nvSpPr>
          <p:cNvPr id="3" name="Text Placeholder 2"/>
          <p:cNvSpPr>
            <a:spLocks noGrp="1"/>
          </p:cNvSpPr>
          <p:nvPr>
            <p:ph type="body" idx="1"/>
          </p:nvPr>
        </p:nvSpPr>
        <p:spPr>
          <a:xfrm>
            <a:off x="1083733" y="1598615"/>
            <a:ext cx="10077451" cy="4539879"/>
          </a:xfrm>
          <a:prstGeom prst="rect">
            <a:avLst/>
          </a:prstGeom>
        </p:spPr>
        <p:txBody>
          <a:bodyPr vert="horz" lIns="68580" tIns="34290" rIns="68580" bIns="3429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68580" tIns="34290" rIns="68580" bIns="34290" rtlCol="0" anchor="ctr"/>
          <a:lstStyle>
            <a:lvl1pPr algn="l">
              <a:defRPr sz="1200">
                <a:solidFill>
                  <a:schemeClr val="tx1">
                    <a:tint val="75000"/>
                  </a:schemeClr>
                </a:solidFill>
                <a:latin typeface="Arial" panose="020B0604020202020204" pitchFamily="34" charset="0"/>
              </a:defRPr>
            </a:lvl1pPr>
          </a:lstStyle>
          <a:p>
            <a:pPr defTabSz="457189"/>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68580" tIns="34290" rIns="68580" bIns="34290" rtlCol="0" anchor="ctr"/>
          <a:lstStyle>
            <a:lvl1pPr algn="r">
              <a:defRPr sz="1200">
                <a:solidFill>
                  <a:schemeClr val="tx1">
                    <a:tint val="75000"/>
                  </a:schemeClr>
                </a:solidFill>
                <a:latin typeface="Arial" panose="020B0604020202020204" pitchFamily="34" charset="0"/>
              </a:defRPr>
            </a:lvl1pPr>
          </a:lstStyle>
          <a:p>
            <a:pPr defTabSz="457189"/>
            <a:fld id="{31FF82EB-CF44-BE4C-BDBB-12CF31ED5AF3}" type="slidenum">
              <a:rPr lang="en-US" smtClean="0">
                <a:solidFill>
                  <a:prstClr val="black">
                    <a:tint val="75000"/>
                  </a:prstClr>
                </a:solidFill>
              </a:rPr>
              <a:pPr defTabSz="457189"/>
              <a:t>‹#›</a:t>
            </a:fld>
            <a:endParaRPr lang="en-US" dirty="0">
              <a:solidFill>
                <a:prstClr val="black">
                  <a:tint val="75000"/>
                </a:prstClr>
              </a:solidFill>
            </a:endParaRPr>
          </a:p>
        </p:txBody>
      </p:sp>
      <p:pic>
        <p:nvPicPr>
          <p:cNvPr id="7" name="Picture 6" descr="Logo - Edrolo.png"/>
          <p:cNvPicPr>
            <a:picLocks noChangeAspect="1"/>
          </p:cNvPicPr>
          <p:nvPr userDrawn="1"/>
        </p:nvPicPr>
        <p:blipFill>
          <a:blip r:embed="rId14" cstate="print">
            <a:alphaModFix amt="62000"/>
            <a:extLst>
              <a:ext uri="{28A0092B-C50C-407E-A947-70E740481C1C}">
                <a14:useLocalDpi xmlns:a14="http://schemas.microsoft.com/office/drawing/2010/main" val="0"/>
              </a:ext>
            </a:extLst>
          </a:blip>
          <a:stretch>
            <a:fillRect/>
          </a:stretch>
        </p:blipFill>
        <p:spPr>
          <a:xfrm>
            <a:off x="10055499" y="6165304"/>
            <a:ext cx="2017167" cy="607672"/>
          </a:xfrm>
          <a:prstGeom prst="rect">
            <a:avLst/>
          </a:prstGeom>
        </p:spPr>
      </p:pic>
    </p:spTree>
    <p:extLst>
      <p:ext uri="{BB962C8B-B14F-4D97-AF65-F5344CB8AC3E}">
        <p14:creationId xmlns:p14="http://schemas.microsoft.com/office/powerpoint/2010/main" val="4030826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189" rtl="0" eaLnBrk="1" latinLnBrk="0" hangingPunct="1">
        <a:spcBef>
          <a:spcPct val="0"/>
        </a:spcBef>
        <a:buNone/>
        <a:defRPr sz="4400" kern="1200">
          <a:solidFill>
            <a:srgbClr val="EE7860"/>
          </a:solidFill>
          <a:latin typeface="Arial" panose="020B0604020202020204" pitchFamily="34" charset="0"/>
          <a:ea typeface="+mj-ea"/>
          <a:cs typeface="Gotham Condensed Bold"/>
        </a:defRPr>
      </a:lvl1pPr>
    </p:titleStyle>
    <p:bodyStyle>
      <a:lvl1pPr marL="342891" indent="-342891" algn="l" defTabSz="457189"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32" indent="-285744" algn="l" defTabSz="457189"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457189"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160" indent="-228594" algn="l" defTabSz="457189"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4pPr>
      <a:lvl5pPr marL="2057349" indent="-228594" algn="l" defTabSz="457189"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67" kern="1200">
          <a:solidFill>
            <a:schemeClr val="tx1"/>
          </a:solidFill>
          <a:latin typeface="+mn-lt"/>
          <a:ea typeface="+mn-ea"/>
          <a:cs typeface="+mn-cs"/>
        </a:defRPr>
      </a:lvl1pPr>
      <a:lvl2pPr marL="457189" algn="l" defTabSz="457189" rtl="0" eaLnBrk="1" latinLnBrk="0" hangingPunct="1">
        <a:defRPr sz="1867" kern="1200">
          <a:solidFill>
            <a:schemeClr val="tx1"/>
          </a:solidFill>
          <a:latin typeface="+mn-lt"/>
          <a:ea typeface="+mn-ea"/>
          <a:cs typeface="+mn-cs"/>
        </a:defRPr>
      </a:lvl2pPr>
      <a:lvl3pPr marL="914377" algn="l" defTabSz="457189" rtl="0" eaLnBrk="1" latinLnBrk="0" hangingPunct="1">
        <a:defRPr sz="1867" kern="1200">
          <a:solidFill>
            <a:schemeClr val="tx1"/>
          </a:solidFill>
          <a:latin typeface="+mn-lt"/>
          <a:ea typeface="+mn-ea"/>
          <a:cs typeface="+mn-cs"/>
        </a:defRPr>
      </a:lvl3pPr>
      <a:lvl4pPr marL="1371566" algn="l" defTabSz="457189" rtl="0" eaLnBrk="1" latinLnBrk="0" hangingPunct="1">
        <a:defRPr sz="1867" kern="1200">
          <a:solidFill>
            <a:schemeClr val="tx1"/>
          </a:solidFill>
          <a:latin typeface="+mn-lt"/>
          <a:ea typeface="+mn-ea"/>
          <a:cs typeface="+mn-cs"/>
        </a:defRPr>
      </a:lvl4pPr>
      <a:lvl5pPr marL="1828754" algn="l" defTabSz="457189" rtl="0" eaLnBrk="1" latinLnBrk="0" hangingPunct="1">
        <a:defRPr sz="1867" kern="1200">
          <a:solidFill>
            <a:schemeClr val="tx1"/>
          </a:solidFill>
          <a:latin typeface="+mn-lt"/>
          <a:ea typeface="+mn-ea"/>
          <a:cs typeface="+mn-cs"/>
        </a:defRPr>
      </a:lvl5pPr>
      <a:lvl6pPr marL="2285943" algn="l" defTabSz="457189" rtl="0" eaLnBrk="1" latinLnBrk="0" hangingPunct="1">
        <a:defRPr sz="1867" kern="1200">
          <a:solidFill>
            <a:schemeClr val="tx1"/>
          </a:solidFill>
          <a:latin typeface="+mn-lt"/>
          <a:ea typeface="+mn-ea"/>
          <a:cs typeface="+mn-cs"/>
        </a:defRPr>
      </a:lvl6pPr>
      <a:lvl7pPr marL="2743131" algn="l" defTabSz="457189" rtl="0" eaLnBrk="1" latinLnBrk="0" hangingPunct="1">
        <a:defRPr sz="1867" kern="1200">
          <a:solidFill>
            <a:schemeClr val="tx1"/>
          </a:solidFill>
          <a:latin typeface="+mn-lt"/>
          <a:ea typeface="+mn-ea"/>
          <a:cs typeface="+mn-cs"/>
        </a:defRPr>
      </a:lvl7pPr>
      <a:lvl8pPr marL="3200320" algn="l" defTabSz="457189" rtl="0" eaLnBrk="1" latinLnBrk="0" hangingPunct="1">
        <a:defRPr sz="1867" kern="1200">
          <a:solidFill>
            <a:schemeClr val="tx1"/>
          </a:solidFill>
          <a:latin typeface="+mn-lt"/>
          <a:ea typeface="+mn-ea"/>
          <a:cs typeface="+mn-cs"/>
        </a:defRPr>
      </a:lvl8pPr>
      <a:lvl9pPr marL="3657509" algn="l" defTabSz="457189"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92811" y="1707330"/>
            <a:ext cx="8999189" cy="2462213"/>
          </a:xfrm>
          <a:prstGeom prst="rect">
            <a:avLst/>
          </a:prstGeom>
          <a:noFill/>
        </p:spPr>
        <p:txBody>
          <a:bodyPr wrap="square" lIns="91440" tIns="45720" rIns="91440" bIns="45720" rtlCol="0">
            <a:spAutoFit/>
          </a:bodyPr>
          <a:lstStyle/>
          <a:p>
            <a:pPr defTabSz="609555"/>
            <a:r>
              <a:rPr lang="en-US" sz="7700" cap="all" dirty="0">
                <a:solidFill>
                  <a:srgbClr val="EE7860"/>
                </a:solidFill>
                <a:latin typeface="Impact" panose="020B0806030902050204" pitchFamily="34" charset="0"/>
                <a:cs typeface="Gotham Condensed Bold" pitchFamily="50" charset="0"/>
                <a:sym typeface="Arial"/>
                <a:rtl val="0"/>
              </a:rPr>
              <a:t>HOW DO PEOPLE LEARN TO REMEMBER</a:t>
            </a:r>
            <a:r>
              <a:rPr lang="en-US" sz="7700" cap="all" dirty="0" smtClean="0">
                <a:solidFill>
                  <a:srgbClr val="EE7860"/>
                </a:solidFill>
                <a:latin typeface="Impact" panose="020B0806030902050204" pitchFamily="34" charset="0"/>
                <a:cs typeface="Gotham Condensed Bold" pitchFamily="50" charset="0"/>
                <a:sym typeface="Arial"/>
                <a:rtl val="0"/>
              </a:rPr>
              <a:t>?</a:t>
            </a:r>
            <a:endParaRPr lang="en-US" sz="7700" cap="all" dirty="0">
              <a:solidFill>
                <a:srgbClr val="EE7860"/>
              </a:solidFill>
              <a:latin typeface="Impact" panose="020B0806030902050204" pitchFamily="34" charset="0"/>
              <a:cs typeface="Gotham Condensed Bold" pitchFamily="50" charset="0"/>
              <a:sym typeface="Arial"/>
              <a:rtl val="0"/>
            </a:endParaRPr>
          </a:p>
        </p:txBody>
      </p:sp>
      <p:sp>
        <p:nvSpPr>
          <p:cNvPr id="2" name="Rectangle 1"/>
          <p:cNvSpPr/>
          <p:nvPr/>
        </p:nvSpPr>
        <p:spPr>
          <a:xfrm>
            <a:off x="3192811" y="881557"/>
            <a:ext cx="3512789" cy="461665"/>
          </a:xfrm>
          <a:prstGeom prst="rect">
            <a:avLst/>
          </a:prstGeom>
        </p:spPr>
        <p:txBody>
          <a:bodyPr wrap="square" lIns="91440" tIns="45720" rIns="91440" bIns="45720">
            <a:spAutoFit/>
          </a:bodyPr>
          <a:lstStyle/>
          <a:p>
            <a:pPr defTabSz="609555"/>
            <a:r>
              <a:rPr lang="en-US" sz="2400" dirty="0">
                <a:solidFill>
                  <a:srgbClr val="2B3439"/>
                </a:solidFill>
                <a:latin typeface="Impact" panose="020B0806030902050204" pitchFamily="34" charset="0"/>
                <a:cs typeface="Gotham Condensed Bold" pitchFamily="50" charset="0"/>
                <a:sym typeface="Arial"/>
                <a:rtl val="0"/>
              </a:rPr>
              <a:t>VCE PSYCHOLOGY UNIT 3</a:t>
            </a:r>
          </a:p>
        </p:txBody>
      </p:sp>
    </p:spTree>
    <p:extLst>
      <p:ext uri="{BB962C8B-B14F-4D97-AF65-F5344CB8AC3E}">
        <p14:creationId xmlns:p14="http://schemas.microsoft.com/office/powerpoint/2010/main" val="3161460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783" y="165255"/>
            <a:ext cx="10801349" cy="771180"/>
          </a:xfrm>
        </p:spPr>
        <p:txBody>
          <a:bodyPr>
            <a:normAutofit/>
          </a:bodyPr>
          <a:lstStyle/>
          <a:p>
            <a:r>
              <a:rPr lang="en-US" sz="4000" b="1" dirty="0" smtClean="0"/>
              <a:t>Developmental/Adaptive Plasticity</a:t>
            </a:r>
            <a:endParaRPr lang="en-US" sz="4000" b="1" dirty="0"/>
          </a:p>
        </p:txBody>
      </p:sp>
      <p:sp>
        <p:nvSpPr>
          <p:cNvPr id="3" name="Content Placeholder 2"/>
          <p:cNvSpPr>
            <a:spLocks noGrp="1"/>
          </p:cNvSpPr>
          <p:nvPr>
            <p:ph idx="1"/>
          </p:nvPr>
        </p:nvSpPr>
        <p:spPr>
          <a:xfrm>
            <a:off x="352541" y="1156771"/>
            <a:ext cx="10808644" cy="5472629"/>
          </a:xfrm>
        </p:spPr>
        <p:txBody>
          <a:bodyPr/>
          <a:lstStyle/>
          <a:p>
            <a:r>
              <a:rPr lang="en-US" b="1" dirty="0">
                <a:solidFill>
                  <a:srgbClr val="FF0000"/>
                </a:solidFill>
              </a:rPr>
              <a:t>Developmental plasticity refers to the sequence of stages that the human brain progresses through from infancy to adulthood. </a:t>
            </a:r>
            <a:endParaRPr lang="en-US" b="1" dirty="0" smtClean="0">
              <a:solidFill>
                <a:srgbClr val="FF0000"/>
              </a:solidFill>
            </a:endParaRPr>
          </a:p>
          <a:p>
            <a:endParaRPr lang="en-US" b="1" dirty="0" smtClean="0">
              <a:solidFill>
                <a:srgbClr val="FF0000"/>
              </a:solidFill>
            </a:endParaRPr>
          </a:p>
          <a:p>
            <a:r>
              <a:rPr lang="en-US" dirty="0"/>
              <a:t>Changes to the brain occur more frequently in the </a:t>
            </a:r>
            <a:r>
              <a:rPr lang="en-US" dirty="0" err="1"/>
              <a:t>foetal</a:t>
            </a:r>
            <a:r>
              <a:rPr lang="en-US" dirty="0"/>
              <a:t> stage and in babies, children and adolescents. This </a:t>
            </a:r>
            <a:r>
              <a:rPr lang="en-US" dirty="0" smtClean="0"/>
              <a:t>process will </a:t>
            </a:r>
            <a:r>
              <a:rPr lang="en-US" dirty="0"/>
              <a:t>diminish with </a:t>
            </a:r>
            <a:r>
              <a:rPr lang="en-US" dirty="0" smtClean="0"/>
              <a:t>age</a:t>
            </a:r>
          </a:p>
          <a:p>
            <a:endParaRPr lang="en-US" dirty="0" smtClean="0"/>
          </a:p>
          <a:p>
            <a:r>
              <a:rPr lang="en-US" dirty="0" smtClean="0"/>
              <a:t>Association </a:t>
            </a:r>
            <a:r>
              <a:rPr lang="en-US" dirty="0"/>
              <a:t>areas of the cerebral cortices retain plasticity throughout life as a result of what is known as </a:t>
            </a:r>
            <a:r>
              <a:rPr lang="en-US" b="1" dirty="0">
                <a:solidFill>
                  <a:srgbClr val="FF0000"/>
                </a:solidFill>
              </a:rPr>
              <a:t>adaptive plasticity. </a:t>
            </a:r>
            <a:r>
              <a:rPr lang="en-US" b="1" dirty="0" smtClean="0">
                <a:solidFill>
                  <a:srgbClr val="FF0000"/>
                </a:solidFill>
              </a:rPr>
              <a:t>During </a:t>
            </a:r>
            <a:r>
              <a:rPr lang="en-US" b="1" dirty="0">
                <a:solidFill>
                  <a:srgbClr val="FF0000"/>
                </a:solidFill>
              </a:rPr>
              <a:t>this process, adult humans continue to develop synapses as a result of stimulating experiences and changes in their environment. </a:t>
            </a:r>
          </a:p>
          <a:p>
            <a:endParaRPr lang="en-US" dirty="0" smtClean="0"/>
          </a:p>
          <a:p>
            <a:r>
              <a:rPr lang="en-US" dirty="0" smtClean="0"/>
              <a:t>Adaptive plasticity depends on the processes of </a:t>
            </a:r>
            <a:r>
              <a:rPr lang="en-US" b="1" dirty="0" smtClean="0">
                <a:solidFill>
                  <a:srgbClr val="00B050"/>
                </a:solidFill>
              </a:rPr>
              <a:t>Rerouting</a:t>
            </a:r>
            <a:r>
              <a:rPr lang="en-US" dirty="0" smtClean="0"/>
              <a:t> and </a:t>
            </a:r>
            <a:r>
              <a:rPr lang="en-US" b="1" dirty="0" smtClean="0">
                <a:solidFill>
                  <a:srgbClr val="00B050"/>
                </a:solidFill>
              </a:rPr>
              <a:t>Sprouting</a:t>
            </a:r>
            <a:endParaRPr lang="en-US" b="1" dirty="0">
              <a:solidFill>
                <a:srgbClr val="00B050"/>
              </a:solidFill>
            </a:endParaRPr>
          </a:p>
          <a:p>
            <a:endParaRPr lang="en-US" dirty="0"/>
          </a:p>
          <a:p>
            <a:endParaRPr lang="en-US" dirty="0"/>
          </a:p>
        </p:txBody>
      </p:sp>
    </p:spTree>
    <p:extLst>
      <p:ext uri="{BB962C8B-B14F-4D97-AF65-F5344CB8AC3E}">
        <p14:creationId xmlns:p14="http://schemas.microsoft.com/office/powerpoint/2010/main" val="386151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b="1" dirty="0" smtClean="0">
                <a:solidFill>
                  <a:srgbClr val="FF0000"/>
                </a:solidFill>
              </a:rPr>
              <a:t>Rerouting</a:t>
            </a:r>
            <a:r>
              <a:rPr lang="en-US" sz="2800" dirty="0" smtClean="0"/>
              <a:t>: An undamaged neuron that has lost its connection with an active neuron may seek a new active neuron and communicate with it instead.</a:t>
            </a:r>
          </a:p>
          <a:p>
            <a:endParaRPr lang="en-US" sz="2800" dirty="0"/>
          </a:p>
          <a:p>
            <a:r>
              <a:rPr lang="en-US" sz="2800" b="1" dirty="0" smtClean="0">
                <a:solidFill>
                  <a:srgbClr val="FF0000"/>
                </a:solidFill>
              </a:rPr>
              <a:t>Sprouting</a:t>
            </a:r>
            <a:r>
              <a:rPr lang="en-US" sz="2800" dirty="0" smtClean="0"/>
              <a:t>: The growth of more dendritic spines with more branches to enable new connections to be made. </a:t>
            </a:r>
          </a:p>
          <a:p>
            <a:endParaRPr lang="en-US" sz="2800" dirty="0" smtClean="0"/>
          </a:p>
          <a:p>
            <a:r>
              <a:rPr lang="en-US" sz="2800" dirty="0" smtClean="0"/>
              <a:t>Bothe enable the brain to compensate for brain injury and adapt to new experiences via the process of learning </a:t>
            </a:r>
            <a:endParaRPr lang="en-US" sz="2800" dirty="0"/>
          </a:p>
          <a:p>
            <a:endParaRPr lang="en-US" sz="2800" dirty="0"/>
          </a:p>
        </p:txBody>
      </p:sp>
    </p:spTree>
    <p:extLst>
      <p:ext uri="{BB962C8B-B14F-4D97-AF65-F5344CB8AC3E}">
        <p14:creationId xmlns:p14="http://schemas.microsoft.com/office/powerpoint/2010/main" val="1655389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012" y="0"/>
            <a:ext cx="12292012" cy="6858000"/>
          </a:xfrm>
        </p:spPr>
      </p:pic>
    </p:spTree>
    <p:extLst>
      <p:ext uri="{BB962C8B-B14F-4D97-AF65-F5344CB8AC3E}">
        <p14:creationId xmlns:p14="http://schemas.microsoft.com/office/powerpoint/2010/main" val="1291885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35" y="0"/>
            <a:ext cx="11931267" cy="6858000"/>
          </a:xfrm>
          <a:prstGeom prst="rect">
            <a:avLst/>
          </a:prstGeom>
        </p:spPr>
      </p:pic>
    </p:spTree>
    <p:extLst>
      <p:ext uri="{BB962C8B-B14F-4D97-AF65-F5344CB8AC3E}">
        <p14:creationId xmlns:p14="http://schemas.microsoft.com/office/powerpoint/2010/main" val="1936943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61476" y="172603"/>
            <a:ext cx="8803097" cy="685799"/>
          </a:xfrm>
          <a:prstGeom prst="rect">
            <a:avLst/>
          </a:prstGeom>
        </p:spPr>
        <p:txBody>
          <a:bodyPr>
            <a:normAutofit/>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3600" b="1" dirty="0" smtClean="0">
                <a:solidFill>
                  <a:srgbClr val="EE7860"/>
                </a:solidFill>
                <a:latin typeface="Arial" panose="020B0604020202020204" pitchFamily="34" charset="0"/>
                <a:cs typeface="Arial" panose="020B0604020202020204" pitchFamily="34" charset="0"/>
              </a:rPr>
              <a:t>Stages of developmental </a:t>
            </a:r>
            <a:r>
              <a:rPr lang="en-AU" sz="3600" b="1" dirty="0">
                <a:solidFill>
                  <a:srgbClr val="EE7860"/>
                </a:solidFill>
                <a:latin typeface="Arial" panose="020B0604020202020204" pitchFamily="34" charset="0"/>
                <a:cs typeface="Arial" panose="020B0604020202020204" pitchFamily="34" charset="0"/>
              </a:rPr>
              <a:t>plasticity</a:t>
            </a:r>
          </a:p>
        </p:txBody>
      </p:sp>
      <p:graphicFrame>
        <p:nvGraphicFramePr>
          <p:cNvPr id="14" name="Content Placeholder 3"/>
          <p:cNvGraphicFramePr>
            <a:graphicFrameLocks/>
          </p:cNvGraphicFramePr>
          <p:nvPr>
            <p:extLst>
              <p:ext uri="{D42A27DB-BD31-4B8C-83A1-F6EECF244321}">
                <p14:modId xmlns:p14="http://schemas.microsoft.com/office/powerpoint/2010/main" val="1742867487"/>
              </p:ext>
            </p:extLst>
          </p:nvPr>
        </p:nvGraphicFramePr>
        <p:xfrm>
          <a:off x="388294" y="106226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8769427" y="0"/>
            <a:ext cx="3422573" cy="6463308"/>
          </a:xfrm>
          <a:prstGeom prst="rect">
            <a:avLst/>
          </a:prstGeom>
          <a:noFill/>
        </p:spPr>
        <p:txBody>
          <a:bodyPr wrap="square" rtlCol="0">
            <a:spAutoFit/>
          </a:bodyPr>
          <a:lstStyle/>
          <a:p>
            <a:r>
              <a:rPr lang="en-US" dirty="0"/>
              <a:t>&gt;  </a:t>
            </a:r>
            <a:r>
              <a:rPr lang="en-US" b="1" dirty="0">
                <a:solidFill>
                  <a:srgbClr val="00B050"/>
                </a:solidFill>
              </a:rPr>
              <a:t>proliferation</a:t>
            </a:r>
            <a:r>
              <a:rPr lang="en-US" dirty="0"/>
              <a:t> – in the </a:t>
            </a:r>
            <a:r>
              <a:rPr lang="en-US" dirty="0" smtClean="0"/>
              <a:t>fetus </a:t>
            </a:r>
            <a:r>
              <a:rPr lang="en-US" dirty="0"/>
              <a:t>where neurons grow and divide </a:t>
            </a:r>
          </a:p>
          <a:p>
            <a:r>
              <a:rPr lang="en-US" dirty="0"/>
              <a:t>&gt;  </a:t>
            </a:r>
            <a:r>
              <a:rPr lang="en-US" b="1" dirty="0">
                <a:solidFill>
                  <a:srgbClr val="00B050"/>
                </a:solidFill>
              </a:rPr>
              <a:t>migration</a:t>
            </a:r>
            <a:r>
              <a:rPr lang="en-US" dirty="0"/>
              <a:t> – where the cells move to the position they will occupy in the </a:t>
            </a:r>
          </a:p>
          <a:p>
            <a:r>
              <a:rPr lang="en-US" dirty="0"/>
              <a:t>developed nervous system </a:t>
            </a:r>
          </a:p>
          <a:p>
            <a:r>
              <a:rPr lang="en-US" dirty="0"/>
              <a:t>&gt;  </a:t>
            </a:r>
            <a:r>
              <a:rPr lang="en-US" b="1" dirty="0">
                <a:solidFill>
                  <a:srgbClr val="00B050"/>
                </a:solidFill>
              </a:rPr>
              <a:t>circuit</a:t>
            </a:r>
            <a:r>
              <a:rPr lang="en-US" dirty="0"/>
              <a:t> </a:t>
            </a:r>
            <a:r>
              <a:rPr lang="en-US" b="1" dirty="0">
                <a:solidFill>
                  <a:srgbClr val="00B050"/>
                </a:solidFill>
              </a:rPr>
              <a:t>formation</a:t>
            </a:r>
            <a:r>
              <a:rPr lang="en-US" dirty="0"/>
              <a:t> – where axons grow outwards and connect to adjacent neurons – </a:t>
            </a:r>
            <a:r>
              <a:rPr lang="en-US" dirty="0" smtClean="0"/>
              <a:t>neural </a:t>
            </a:r>
            <a:r>
              <a:rPr lang="en-US" dirty="0"/>
              <a:t>impulses travel along these connections </a:t>
            </a:r>
          </a:p>
          <a:p>
            <a:r>
              <a:rPr lang="en-US" dirty="0"/>
              <a:t>&gt;  </a:t>
            </a:r>
            <a:r>
              <a:rPr lang="en-US" b="1" dirty="0">
                <a:solidFill>
                  <a:srgbClr val="00B050"/>
                </a:solidFill>
              </a:rPr>
              <a:t>circuit</a:t>
            </a:r>
            <a:r>
              <a:rPr lang="en-US" dirty="0"/>
              <a:t> </a:t>
            </a:r>
            <a:r>
              <a:rPr lang="en-US" b="1" dirty="0">
                <a:solidFill>
                  <a:srgbClr val="00B050"/>
                </a:solidFill>
              </a:rPr>
              <a:t>pruning</a:t>
            </a:r>
            <a:r>
              <a:rPr lang="en-US" dirty="0"/>
              <a:t> – at about ages 2–3 and again during early adolescence, circuits </a:t>
            </a:r>
          </a:p>
          <a:p>
            <a:r>
              <a:rPr lang="en-US" dirty="0"/>
              <a:t>that have not been used are ‘pruned’ </a:t>
            </a:r>
          </a:p>
          <a:p>
            <a:r>
              <a:rPr lang="en-US" dirty="0"/>
              <a:t>&gt;  </a:t>
            </a:r>
            <a:r>
              <a:rPr lang="en-US" b="1" dirty="0">
                <a:solidFill>
                  <a:srgbClr val="00B050"/>
                </a:solidFill>
              </a:rPr>
              <a:t>myelination</a:t>
            </a:r>
            <a:r>
              <a:rPr lang="en-US" dirty="0"/>
              <a:t> </a:t>
            </a:r>
            <a:r>
              <a:rPr lang="en-US" dirty="0" smtClean="0"/>
              <a:t>–starts during fetal development to </a:t>
            </a:r>
            <a:r>
              <a:rPr lang="en-US" dirty="0"/>
              <a:t>early adulthood (about age 23), myelin sheathing </a:t>
            </a:r>
          </a:p>
          <a:p>
            <a:r>
              <a:rPr lang="en-US" dirty="0"/>
              <a:t>is growing and insulating the </a:t>
            </a:r>
            <a:r>
              <a:rPr lang="en-US" dirty="0" smtClean="0"/>
              <a:t>axons to aid transmission of impulses from one neuron to the next. </a:t>
            </a:r>
            <a:endParaRPr lang="en-US" dirty="0">
              <a:effectLst/>
            </a:endParaRPr>
          </a:p>
        </p:txBody>
      </p:sp>
    </p:spTree>
    <p:extLst>
      <p:ext uri="{BB962C8B-B14F-4D97-AF65-F5344CB8AC3E}">
        <p14:creationId xmlns:p14="http://schemas.microsoft.com/office/powerpoint/2010/main" val="1204318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192811" y="398361"/>
            <a:ext cx="8803097" cy="685799"/>
          </a:xfrm>
          <a:prstGeom prst="rect">
            <a:avLst/>
          </a:prstGeom>
        </p:spPr>
        <p:txBody>
          <a:bodyPr>
            <a:normAutofit fontScale="85000"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Optimal periods for neural development</a:t>
            </a:r>
          </a:p>
        </p:txBody>
      </p:sp>
      <p:pic>
        <p:nvPicPr>
          <p:cNvPr id="6" name="Picture 5"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8171" y="1353135"/>
            <a:ext cx="4242912" cy="2823465"/>
          </a:xfrm>
          <a:prstGeom prst="rect">
            <a:avLst/>
          </a:prstGeom>
        </p:spPr>
      </p:pic>
      <p:pic>
        <p:nvPicPr>
          <p:cNvPr id="8" name="Picture 7" descr="genitori distanti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57" y="1314249"/>
            <a:ext cx="4260893" cy="3078551"/>
          </a:xfrm>
          <a:prstGeom prst="rect">
            <a:avLst/>
          </a:prstGeom>
        </p:spPr>
      </p:pic>
      <p:sp>
        <p:nvSpPr>
          <p:cNvPr id="2" name="TextBox 1"/>
          <p:cNvSpPr txBox="1"/>
          <p:nvPr/>
        </p:nvSpPr>
        <p:spPr>
          <a:xfrm>
            <a:off x="257175" y="4392800"/>
            <a:ext cx="11301413" cy="1477328"/>
          </a:xfrm>
          <a:prstGeom prst="rect">
            <a:avLst/>
          </a:prstGeom>
          <a:noFill/>
        </p:spPr>
        <p:txBody>
          <a:bodyPr wrap="square" rtlCol="0">
            <a:spAutoFit/>
          </a:bodyPr>
          <a:lstStyle/>
          <a:p>
            <a:endParaRPr lang="en-US" dirty="0" smtClean="0"/>
          </a:p>
          <a:p>
            <a:r>
              <a:rPr lang="en-US" dirty="0" err="1"/>
              <a:t>T</a:t>
            </a:r>
            <a:r>
              <a:rPr lang="en-US" dirty="0" err="1" smtClean="0"/>
              <a:t>the</a:t>
            </a:r>
            <a:r>
              <a:rPr lang="en-US" dirty="0" smtClean="0"/>
              <a:t> </a:t>
            </a:r>
            <a:r>
              <a:rPr lang="en-US" dirty="0"/>
              <a:t>brain of a developing individual is even more plastic than that of an adult, particularly at </a:t>
            </a:r>
            <a:r>
              <a:rPr lang="en-US" dirty="0" smtClean="0"/>
              <a:t>specific </a:t>
            </a:r>
            <a:r>
              <a:rPr lang="en-US" dirty="0"/>
              <a:t>times in development when it seems that the brain is more responsive to certain types of experiences. This is one reason why young children tend to learn a new language more quickly than do adults. Similarly, infants tend to recover more quickly from brain damage than do adults due to the greater plasticity of their </a:t>
            </a:r>
            <a:r>
              <a:rPr lang="en-US" dirty="0" smtClean="0"/>
              <a:t>brain.</a:t>
            </a:r>
            <a:endParaRPr lang="en-US" dirty="0"/>
          </a:p>
        </p:txBody>
      </p:sp>
    </p:spTree>
    <p:extLst>
      <p:ext uri="{BB962C8B-B14F-4D97-AF65-F5344CB8AC3E}">
        <p14:creationId xmlns:p14="http://schemas.microsoft.com/office/powerpoint/2010/main" val="1020199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192811" y="1214367"/>
            <a:ext cx="8286885" cy="3997058"/>
          </a:xfrm>
        </p:spPr>
        <p:txBody>
          <a:bodyPr>
            <a:normAutofit/>
          </a:bodyPr>
          <a:lstStyle/>
          <a:p>
            <a:pPr marL="0" indent="0">
              <a:buNone/>
            </a:pPr>
            <a:r>
              <a:rPr lang="en-AU" sz="1800" dirty="0"/>
              <a:t>Developmental or adaptive?</a:t>
            </a:r>
          </a:p>
          <a:p>
            <a:endParaRPr lang="en-AU" sz="1800" dirty="0"/>
          </a:p>
          <a:p>
            <a:pPr marL="0" indent="0">
              <a:buNone/>
            </a:pPr>
            <a:r>
              <a:rPr lang="en-AU" sz="1800" dirty="0"/>
              <a:t>Watch the remarkable story of Jody, the little girl with half a brain.</a:t>
            </a:r>
          </a:p>
          <a:p>
            <a:endParaRPr lang="en-AU" sz="1800" dirty="0"/>
          </a:p>
          <a:p>
            <a:endParaRPr lang="en-AU" sz="1800" dirty="0"/>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Neural plasticity</a:t>
            </a:r>
          </a:p>
        </p:txBody>
      </p:sp>
      <p:pic>
        <p:nvPicPr>
          <p:cNvPr id="8" name="Picture 7" descr="Screen Shot 2016-06-20 at 12.14.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7691" y="2350619"/>
            <a:ext cx="7091237" cy="3512274"/>
          </a:xfrm>
          <a:prstGeom prst="rect">
            <a:avLst/>
          </a:prstGeom>
        </p:spPr>
      </p:pic>
      <p:sp>
        <p:nvSpPr>
          <p:cNvPr id="9" name="Footer Placeholder 4"/>
          <p:cNvSpPr txBox="1">
            <a:spLocks/>
          </p:cNvSpPr>
          <p:nvPr/>
        </p:nvSpPr>
        <p:spPr>
          <a:xfrm>
            <a:off x="3192810" y="5935817"/>
            <a:ext cx="6408389"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050" dirty="0">
                <a:solidFill>
                  <a:prstClr val="white">
                    <a:lumMod val="50000"/>
                  </a:prstClr>
                </a:solidFill>
                <a:latin typeface="Arial" panose="020B0604020202020204" pitchFamily="34" charset="0"/>
                <a:cs typeface="Arial" panose="020B0604020202020204" pitchFamily="34" charset="0"/>
              </a:rPr>
              <a:t>https://</a:t>
            </a:r>
            <a:r>
              <a:rPr lang="en-AU" sz="1050" dirty="0" err="1">
                <a:solidFill>
                  <a:prstClr val="white">
                    <a:lumMod val="50000"/>
                  </a:prstClr>
                </a:solidFill>
                <a:latin typeface="Arial" panose="020B0604020202020204" pitchFamily="34" charset="0"/>
                <a:cs typeface="Arial" panose="020B0604020202020204" pitchFamily="34" charset="0"/>
              </a:rPr>
              <a:t>www.youtube.com</a:t>
            </a:r>
            <a:r>
              <a:rPr lang="en-AU" sz="1050" dirty="0">
                <a:solidFill>
                  <a:prstClr val="white">
                    <a:lumMod val="50000"/>
                  </a:prstClr>
                </a:solidFill>
                <a:latin typeface="Arial" panose="020B0604020202020204" pitchFamily="34" charset="0"/>
                <a:cs typeface="Arial" panose="020B0604020202020204" pitchFamily="34" charset="0"/>
              </a:rPr>
              <a:t>/</a:t>
            </a:r>
            <a:r>
              <a:rPr lang="en-AU" sz="1050" dirty="0" err="1">
                <a:solidFill>
                  <a:prstClr val="white">
                    <a:lumMod val="50000"/>
                  </a:prstClr>
                </a:solidFill>
                <a:latin typeface="Arial" panose="020B0604020202020204" pitchFamily="34" charset="0"/>
                <a:cs typeface="Arial" panose="020B0604020202020204" pitchFamily="34" charset="0"/>
              </a:rPr>
              <a:t>watch?v</a:t>
            </a:r>
            <a:r>
              <a:rPr lang="en-AU" sz="1050" dirty="0">
                <a:solidFill>
                  <a:prstClr val="white">
                    <a:lumMod val="50000"/>
                  </a:prstClr>
                </a:solidFill>
                <a:latin typeface="Arial" panose="020B0604020202020204" pitchFamily="34" charset="0"/>
                <a:cs typeface="Arial" panose="020B0604020202020204" pitchFamily="34" charset="0"/>
              </a:rPr>
              <a:t>=VaDlLD97CLM</a:t>
            </a:r>
          </a:p>
        </p:txBody>
      </p:sp>
      <p:sp>
        <p:nvSpPr>
          <p:cNvPr id="10"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9481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783" y="220481"/>
            <a:ext cx="10801349" cy="550227"/>
          </a:xfrm>
        </p:spPr>
        <p:txBody>
          <a:bodyPr>
            <a:normAutofit fontScale="90000"/>
          </a:bodyPr>
          <a:lstStyle/>
          <a:p>
            <a:pPr algn="ctr"/>
            <a:r>
              <a:rPr lang="en-US" b="1" dirty="0" smtClean="0"/>
              <a:t>Synaptic Plasticity</a:t>
            </a:r>
            <a:endParaRPr lang="en-US" b="1" dirty="0"/>
          </a:p>
        </p:txBody>
      </p:sp>
      <p:sp>
        <p:nvSpPr>
          <p:cNvPr id="3" name="Content Placeholder 2"/>
          <p:cNvSpPr>
            <a:spLocks noGrp="1"/>
          </p:cNvSpPr>
          <p:nvPr>
            <p:ph idx="1"/>
          </p:nvPr>
        </p:nvSpPr>
        <p:spPr>
          <a:xfrm>
            <a:off x="496389" y="927464"/>
            <a:ext cx="11443062" cy="5747656"/>
          </a:xfrm>
        </p:spPr>
        <p:txBody>
          <a:bodyPr>
            <a:normAutofit/>
          </a:bodyPr>
          <a:lstStyle/>
          <a:p>
            <a:r>
              <a:rPr lang="en-US" b="1" dirty="0">
                <a:solidFill>
                  <a:srgbClr val="FF0000"/>
                </a:solidFill>
              </a:rPr>
              <a:t>Synaptic plasticity refers to the ability of the synapse to change over </a:t>
            </a:r>
            <a:r>
              <a:rPr lang="en-US" b="1" dirty="0" smtClean="0">
                <a:solidFill>
                  <a:srgbClr val="FF0000"/>
                </a:solidFill>
              </a:rPr>
              <a:t>time.</a:t>
            </a:r>
          </a:p>
          <a:p>
            <a:r>
              <a:rPr lang="en-US" dirty="0">
                <a:solidFill>
                  <a:srgbClr val="00B050"/>
                </a:solidFill>
              </a:rPr>
              <a:t>C</a:t>
            </a:r>
            <a:r>
              <a:rPr lang="en-US" dirty="0" smtClean="0">
                <a:solidFill>
                  <a:srgbClr val="00B050"/>
                </a:solidFill>
              </a:rPr>
              <a:t>hange </a:t>
            </a:r>
            <a:r>
              <a:rPr lang="en-US" dirty="0">
                <a:solidFill>
                  <a:srgbClr val="00B050"/>
                </a:solidFill>
              </a:rPr>
              <a:t>may occur through growth or formation of new synaptic connections that strengthen the </a:t>
            </a:r>
            <a:r>
              <a:rPr lang="en-US" dirty="0" smtClean="0">
                <a:solidFill>
                  <a:srgbClr val="00B050"/>
                </a:solidFill>
              </a:rPr>
              <a:t>synapse.</a:t>
            </a:r>
          </a:p>
          <a:p>
            <a:r>
              <a:rPr lang="en-US" dirty="0">
                <a:solidFill>
                  <a:srgbClr val="0070C0"/>
                </a:solidFill>
              </a:rPr>
              <a:t>C</a:t>
            </a:r>
            <a:r>
              <a:rPr lang="en-US" dirty="0" smtClean="0">
                <a:solidFill>
                  <a:srgbClr val="0070C0"/>
                </a:solidFill>
              </a:rPr>
              <a:t>hange </a:t>
            </a:r>
            <a:r>
              <a:rPr lang="en-US" dirty="0">
                <a:solidFill>
                  <a:srgbClr val="0070C0"/>
                </a:solidFill>
              </a:rPr>
              <a:t>may occur through disuse of synaptic connections that weaken or eliminate the synapse. </a:t>
            </a:r>
            <a:endParaRPr lang="en-US" dirty="0" smtClean="0">
              <a:solidFill>
                <a:srgbClr val="0070C0"/>
              </a:solidFill>
            </a:endParaRPr>
          </a:p>
          <a:p>
            <a:r>
              <a:rPr lang="en-US" dirty="0" smtClean="0"/>
              <a:t>Synaptic </a:t>
            </a:r>
            <a:r>
              <a:rPr lang="en-US" dirty="0"/>
              <a:t>plasticity enables a </a:t>
            </a:r>
            <a:r>
              <a:rPr lang="en-US" dirty="0" smtClean="0"/>
              <a:t>flexible</a:t>
            </a:r>
            <a:r>
              <a:rPr lang="en-US" dirty="0"/>
              <a:t>, </a:t>
            </a:r>
            <a:r>
              <a:rPr lang="en-US" dirty="0" smtClean="0"/>
              <a:t>efficient </a:t>
            </a:r>
            <a:r>
              <a:rPr lang="en-US" dirty="0"/>
              <a:t>and effectively functioning nervous system. It is also the biological basis of learning and </a:t>
            </a:r>
            <a:r>
              <a:rPr lang="en-US" dirty="0" smtClean="0"/>
              <a:t>memory</a:t>
            </a:r>
          </a:p>
          <a:p>
            <a:r>
              <a:rPr lang="en-US" dirty="0"/>
              <a:t>Canadian psychologist Donald Hebb (1904–1985) is credited with the idea that learning involves the establishment and strengthening of neural connections at the </a:t>
            </a:r>
            <a:r>
              <a:rPr lang="en-US" dirty="0" smtClean="0"/>
              <a:t>synapse</a:t>
            </a:r>
          </a:p>
          <a:p>
            <a:r>
              <a:rPr lang="en-US" dirty="0"/>
              <a:t>For example, learning a list of new spelling words, to use a pogo stick, to play a harmonica or any other task will establish new neural connections, and regular practice of the task will strengthen these connections with the result that you get better at the task, become more </a:t>
            </a:r>
            <a:r>
              <a:rPr lang="en-US" dirty="0" smtClean="0"/>
              <a:t>efficient </a:t>
            </a:r>
            <a:r>
              <a:rPr lang="en-US" dirty="0"/>
              <a:t>and make fewer mistakes</a:t>
            </a:r>
          </a:p>
        </p:txBody>
      </p:sp>
    </p:spTree>
    <p:extLst>
      <p:ext uri="{BB962C8B-B14F-4D97-AF65-F5344CB8AC3E}">
        <p14:creationId xmlns:p14="http://schemas.microsoft.com/office/powerpoint/2010/main" val="583691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783" y="207418"/>
            <a:ext cx="11008255" cy="759233"/>
          </a:xfrm>
        </p:spPr>
        <p:txBody>
          <a:bodyPr>
            <a:normAutofit fontScale="90000"/>
          </a:bodyPr>
          <a:lstStyle/>
          <a:p>
            <a:r>
              <a:rPr lang="en-US" sz="4000" b="1" dirty="0" smtClean="0"/>
              <a:t>Hebb’s Rule:</a:t>
            </a:r>
            <a:r>
              <a:rPr lang="en-US" sz="4000" b="1" dirty="0" smtClean="0">
                <a:solidFill>
                  <a:srgbClr val="00B050"/>
                </a:solidFill>
              </a:rPr>
              <a:t> </a:t>
            </a:r>
            <a:r>
              <a:rPr lang="en-US" sz="3600" b="1" dirty="0">
                <a:solidFill>
                  <a:srgbClr val="00B050"/>
                </a:solidFill>
              </a:rPr>
              <a:t>‘neurons that fire together, wire together</a:t>
            </a:r>
            <a:endParaRPr lang="en-US" sz="3600" b="1" dirty="0"/>
          </a:p>
        </p:txBody>
      </p:sp>
      <p:sp>
        <p:nvSpPr>
          <p:cNvPr id="3" name="Content Placeholder 2"/>
          <p:cNvSpPr>
            <a:spLocks noGrp="1"/>
          </p:cNvSpPr>
          <p:nvPr>
            <p:ph idx="1"/>
          </p:nvPr>
        </p:nvSpPr>
        <p:spPr>
          <a:xfrm>
            <a:off x="378823" y="966651"/>
            <a:ext cx="10782361" cy="5757706"/>
          </a:xfrm>
        </p:spPr>
        <p:txBody>
          <a:bodyPr>
            <a:normAutofit lnSpcReduction="10000"/>
          </a:bodyPr>
          <a:lstStyle/>
          <a:p>
            <a:r>
              <a:rPr lang="en-US" dirty="0"/>
              <a:t>According to </a:t>
            </a:r>
            <a:r>
              <a:rPr lang="en-US" dirty="0" smtClean="0"/>
              <a:t>Hebb </a:t>
            </a:r>
            <a:r>
              <a:rPr lang="en-US" dirty="0"/>
              <a:t>when neurotransmitter is repeatedly sent across the synaptic gap, presynaptic and postsynaptic neurons are repeatedly activated at the same time. </a:t>
            </a:r>
          </a:p>
          <a:p>
            <a:pPr marL="457200" indent="-457200">
              <a:buAutoNum type="arabicParenR"/>
            </a:pPr>
            <a:r>
              <a:rPr lang="en-US" dirty="0" smtClean="0"/>
              <a:t>When </a:t>
            </a:r>
            <a:r>
              <a:rPr lang="en-US" dirty="0"/>
              <a:t>a presynaptic and a postsynaptic neuron are active at the same time, this changes the structure or chemistry of the synapse, strengthening the connections between these two neurons at the synapse</a:t>
            </a:r>
            <a:r>
              <a:rPr lang="en-US" dirty="0" smtClean="0"/>
              <a:t>.</a:t>
            </a:r>
          </a:p>
          <a:p>
            <a:pPr marL="457200" indent="-457200">
              <a:buAutoNum type="arabicParenR"/>
            </a:pPr>
            <a:r>
              <a:rPr lang="en-US" dirty="0" smtClean="0"/>
              <a:t> </a:t>
            </a:r>
            <a:r>
              <a:rPr lang="en-US" dirty="0"/>
              <a:t>When the synaptic connection is strengthened, this makes them more likely to </a:t>
            </a:r>
            <a:r>
              <a:rPr lang="en-US" dirty="0" smtClean="0"/>
              <a:t>fire </a:t>
            </a:r>
            <a:r>
              <a:rPr lang="en-US" dirty="0"/>
              <a:t>together again and to transmit their signals more forcibly and </a:t>
            </a:r>
            <a:r>
              <a:rPr lang="en-US" dirty="0" smtClean="0"/>
              <a:t>efficiently </a:t>
            </a:r>
            <a:r>
              <a:rPr lang="en-US" dirty="0"/>
              <a:t>in the future. </a:t>
            </a:r>
            <a:endParaRPr lang="en-US" dirty="0" smtClean="0"/>
          </a:p>
          <a:p>
            <a:pPr marL="457200" indent="-457200">
              <a:buAutoNum type="arabicParenR"/>
            </a:pPr>
            <a:r>
              <a:rPr lang="en-US" dirty="0" smtClean="0"/>
              <a:t>Conversely</a:t>
            </a:r>
            <a:r>
              <a:rPr lang="en-US" dirty="0"/>
              <a:t>, not </a:t>
            </a:r>
            <a:r>
              <a:rPr lang="en-US" dirty="0" smtClean="0"/>
              <a:t>firing </a:t>
            </a:r>
            <a:r>
              <a:rPr lang="en-US" dirty="0"/>
              <a:t>together — for example, through disuse — weakens the connections between neurons and also makes them less likely to </a:t>
            </a:r>
            <a:r>
              <a:rPr lang="en-US" dirty="0" smtClean="0"/>
              <a:t>fire </a:t>
            </a:r>
            <a:r>
              <a:rPr lang="en-US" dirty="0"/>
              <a:t>together at the same time in the future. </a:t>
            </a:r>
            <a:endParaRPr lang="en-US" dirty="0" smtClean="0"/>
          </a:p>
          <a:p>
            <a:r>
              <a:rPr lang="en-US" dirty="0" smtClean="0"/>
              <a:t>Hebb’s </a:t>
            </a:r>
            <a:r>
              <a:rPr lang="en-US" dirty="0"/>
              <a:t>explanation of changes to synaptic connections between neurons during learning is known as Hebb’s rule or </a:t>
            </a:r>
            <a:r>
              <a:rPr lang="en-US" dirty="0" err="1"/>
              <a:t>Hebbian</a:t>
            </a:r>
            <a:r>
              <a:rPr lang="en-US" dirty="0"/>
              <a:t> learning and is often </a:t>
            </a:r>
            <a:r>
              <a:rPr lang="en-US" dirty="0" smtClean="0"/>
              <a:t>summarized </a:t>
            </a:r>
            <a:r>
              <a:rPr lang="en-US" dirty="0"/>
              <a:t>as </a:t>
            </a:r>
            <a:r>
              <a:rPr lang="en-US" b="1" dirty="0">
                <a:solidFill>
                  <a:srgbClr val="00B050"/>
                </a:solidFill>
              </a:rPr>
              <a:t>‘neurons that </a:t>
            </a:r>
            <a:r>
              <a:rPr lang="en-US" b="1" dirty="0" smtClean="0">
                <a:solidFill>
                  <a:srgbClr val="00B050"/>
                </a:solidFill>
              </a:rPr>
              <a:t>fire </a:t>
            </a:r>
            <a:r>
              <a:rPr lang="en-US" b="1" dirty="0">
                <a:solidFill>
                  <a:srgbClr val="00B050"/>
                </a:solidFill>
              </a:rPr>
              <a:t>together, wire together</a:t>
            </a:r>
            <a:r>
              <a:rPr lang="en-US" dirty="0"/>
              <a:t>’. </a:t>
            </a:r>
          </a:p>
        </p:txBody>
      </p:sp>
    </p:spTree>
    <p:extLst>
      <p:ext uri="{BB962C8B-B14F-4D97-AF65-F5344CB8AC3E}">
        <p14:creationId xmlns:p14="http://schemas.microsoft.com/office/powerpoint/2010/main" val="1606577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537746" y="245260"/>
            <a:ext cx="11231888" cy="685799"/>
          </a:xfrm>
          <a:prstGeom prst="rect">
            <a:avLst/>
          </a:prstGeom>
        </p:spPr>
        <p:txBody>
          <a:bodyPr>
            <a:noAutofit/>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3600" b="1" dirty="0">
                <a:solidFill>
                  <a:srgbClr val="EE7860"/>
                </a:solidFill>
                <a:latin typeface="Arial" panose="020B0604020202020204" pitchFamily="34" charset="0"/>
                <a:cs typeface="Arial" panose="020B0604020202020204" pitchFamily="34" charset="0"/>
              </a:rPr>
              <a:t>Neural processes involved </a:t>
            </a:r>
            <a:r>
              <a:rPr lang="en-AU" sz="3600" b="1">
                <a:solidFill>
                  <a:srgbClr val="EE7860"/>
                </a:solidFill>
                <a:latin typeface="Arial" panose="020B0604020202020204" pitchFamily="34" charset="0"/>
                <a:cs typeface="Arial" panose="020B0604020202020204" pitchFamily="34" charset="0"/>
              </a:rPr>
              <a:t>in </a:t>
            </a:r>
            <a:r>
              <a:rPr lang="en-AU" sz="3600" b="1" smtClean="0">
                <a:solidFill>
                  <a:srgbClr val="EE7860"/>
                </a:solidFill>
                <a:latin typeface="Arial" panose="020B0604020202020204" pitchFamily="34" charset="0"/>
                <a:cs typeface="Arial" panose="020B0604020202020204" pitchFamily="34" charset="0"/>
              </a:rPr>
              <a:t>memory/learning</a:t>
            </a:r>
            <a:endParaRPr lang="en-AU" sz="3600" b="1" dirty="0">
              <a:solidFill>
                <a:srgbClr val="EE786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4363591" y="2119665"/>
            <a:ext cx="7828409" cy="2628900"/>
          </a:xfrm>
          <a:prstGeom prst="rect">
            <a:avLst/>
          </a:prstGeom>
        </p:spPr>
      </p:pic>
      <p:cxnSp>
        <p:nvCxnSpPr>
          <p:cNvPr id="6" name="Straight Arrow Connector 5"/>
          <p:cNvCxnSpPr/>
          <p:nvPr/>
        </p:nvCxnSpPr>
        <p:spPr>
          <a:xfrm flipV="1">
            <a:off x="6187239" y="3880651"/>
            <a:ext cx="677088" cy="1529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8645545" y="4093659"/>
            <a:ext cx="18899" cy="14115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V="1">
            <a:off x="8765989" y="4406507"/>
            <a:ext cx="2000264"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878161"/>
            <a:ext cx="10521108" cy="338554"/>
          </a:xfrm>
          <a:prstGeom prst="rect">
            <a:avLst/>
          </a:prstGeom>
          <a:noFill/>
        </p:spPr>
        <p:txBody>
          <a:bodyPr wrap="square" rtlCol="0">
            <a:spAutoFit/>
          </a:bodyPr>
          <a:lstStyle/>
          <a:p>
            <a:r>
              <a:rPr lang="en-AU" sz="1600" b="1" dirty="0">
                <a:latin typeface="Arial" panose="020B0604020202020204" pitchFamily="34" charset="0"/>
                <a:cs typeface="Arial" panose="020B0604020202020204" pitchFamily="34" charset="0"/>
              </a:rPr>
              <a:t>Synaptogenesis</a:t>
            </a:r>
          </a:p>
        </p:txBody>
      </p:sp>
      <p:sp>
        <p:nvSpPr>
          <p:cNvPr id="12" name="TextBox 11"/>
          <p:cNvSpPr txBox="1"/>
          <p:nvPr/>
        </p:nvSpPr>
        <p:spPr>
          <a:xfrm>
            <a:off x="1701333" y="878161"/>
            <a:ext cx="7293166"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formation of a synapse between </a:t>
            </a:r>
            <a:r>
              <a:rPr lang="en-US" sz="1600" dirty="0" smtClean="0">
                <a:latin typeface="Arial" panose="020B0604020202020204" pitchFamily="34" charset="0"/>
                <a:cs typeface="Arial" panose="020B0604020202020204" pitchFamily="34" charset="0"/>
              </a:rPr>
              <a:t>neurons</a:t>
            </a:r>
          </a:p>
          <a:p>
            <a:endParaRPr lang="en-US" sz="1600" dirty="0">
              <a:latin typeface="Arial" panose="020B0604020202020204" pitchFamily="34" charset="0"/>
              <a:cs typeface="Arial" panose="020B0604020202020204" pitchFamily="34" charset="0"/>
            </a:endParaRPr>
          </a:p>
        </p:txBody>
      </p:sp>
      <p:sp>
        <p:nvSpPr>
          <p:cNvPr id="3" name="TextBox 2"/>
          <p:cNvSpPr txBox="1"/>
          <p:nvPr/>
        </p:nvSpPr>
        <p:spPr>
          <a:xfrm>
            <a:off x="22908" y="1376580"/>
            <a:ext cx="4807289" cy="5632311"/>
          </a:xfrm>
          <a:prstGeom prst="rect">
            <a:avLst/>
          </a:prstGeom>
          <a:noFill/>
        </p:spPr>
        <p:txBody>
          <a:bodyPr wrap="square" rtlCol="0">
            <a:spAutoFit/>
          </a:bodyPr>
          <a:lstStyle/>
          <a:p>
            <a:r>
              <a:rPr lang="en-US" dirty="0"/>
              <a:t>When learning takes place (and depending on the type of learning), existing synapses are sometimes </a:t>
            </a:r>
            <a:r>
              <a:rPr lang="en-US" dirty="0" err="1"/>
              <a:t>moulded</a:t>
            </a:r>
            <a:r>
              <a:rPr lang="en-US" dirty="0"/>
              <a:t> or new synapses are formed in a process known as </a:t>
            </a:r>
            <a:r>
              <a:rPr lang="en-US" b="1" dirty="0"/>
              <a:t>synaptogenesis</a:t>
            </a:r>
            <a:r>
              <a:rPr lang="en-US" dirty="0"/>
              <a:t>. </a:t>
            </a:r>
            <a:endParaRPr lang="en-US" dirty="0" smtClean="0"/>
          </a:p>
          <a:p>
            <a:endParaRPr lang="en-US" dirty="0"/>
          </a:p>
          <a:p>
            <a:r>
              <a:rPr lang="en-US" dirty="0" smtClean="0"/>
              <a:t>During </a:t>
            </a:r>
            <a:r>
              <a:rPr lang="en-US" dirty="0"/>
              <a:t>learning, the terminal buttons of the presynaptic neuron release a neurotransmitter </a:t>
            </a:r>
            <a:endParaRPr lang="en-US" dirty="0" smtClean="0"/>
          </a:p>
          <a:p>
            <a:r>
              <a:rPr lang="en-US" dirty="0" smtClean="0"/>
              <a:t>called </a:t>
            </a:r>
            <a:r>
              <a:rPr lang="en-US" dirty="0"/>
              <a:t>glutamate into the synapse between the presynaptic neuron and the dendrites of a </a:t>
            </a:r>
            <a:r>
              <a:rPr lang="en-US" dirty="0" err="1" smtClean="0"/>
              <a:t>neighbouring</a:t>
            </a:r>
            <a:r>
              <a:rPr lang="en-US" dirty="0" smtClean="0"/>
              <a:t> </a:t>
            </a:r>
            <a:r>
              <a:rPr lang="en-US" dirty="0"/>
              <a:t>postsynaptic neuron. As the </a:t>
            </a:r>
            <a:endParaRPr lang="en-US" dirty="0" smtClean="0"/>
          </a:p>
          <a:p>
            <a:r>
              <a:rPr lang="en-US" dirty="0" smtClean="0"/>
              <a:t>process </a:t>
            </a:r>
            <a:r>
              <a:rPr lang="en-US" dirty="0"/>
              <a:t>of learning and forming memory for new information or a new skill is acquired, the </a:t>
            </a:r>
            <a:endParaRPr lang="en-US" dirty="0" smtClean="0"/>
          </a:p>
          <a:p>
            <a:r>
              <a:rPr lang="en-US" dirty="0" smtClean="0"/>
              <a:t>neurons </a:t>
            </a:r>
            <a:r>
              <a:rPr lang="en-US" dirty="0"/>
              <a:t>form new connections </a:t>
            </a:r>
            <a:r>
              <a:rPr lang="en-US" dirty="0" smtClean="0"/>
              <a:t>with </a:t>
            </a:r>
            <a:r>
              <a:rPr lang="en-US" dirty="0"/>
              <a:t>each other. </a:t>
            </a:r>
            <a:endParaRPr lang="en-US" dirty="0" smtClean="0"/>
          </a:p>
          <a:p>
            <a:endParaRPr lang="en-US" dirty="0" smtClean="0"/>
          </a:p>
          <a:p>
            <a:r>
              <a:rPr lang="en-US" dirty="0" smtClean="0"/>
              <a:t>The </a:t>
            </a:r>
            <a:r>
              <a:rPr lang="en-US" dirty="0"/>
              <a:t>more a particular neural pathway is activated during learning, the more likely it is to be strengthened, and the less likely the learning will be forgotten. </a:t>
            </a:r>
          </a:p>
          <a:p>
            <a:endParaRPr lang="en-US" dirty="0"/>
          </a:p>
          <a:p>
            <a:endParaRPr lang="en-US" dirty="0"/>
          </a:p>
        </p:txBody>
      </p:sp>
    </p:spTree>
    <p:extLst>
      <p:ext uri="{BB962C8B-B14F-4D97-AF65-F5344CB8AC3E}">
        <p14:creationId xmlns:p14="http://schemas.microsoft.com/office/powerpoint/2010/main" val="3928983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92811" y="1512121"/>
            <a:ext cx="8663567" cy="2800767"/>
          </a:xfrm>
          <a:prstGeom prst="rect">
            <a:avLst/>
          </a:prstGeom>
          <a:noFill/>
        </p:spPr>
        <p:txBody>
          <a:bodyPr wrap="square" lIns="91440" tIns="45720" rIns="91440" bIns="45720" rtlCol="0">
            <a:spAutoFit/>
          </a:bodyPr>
          <a:lstStyle/>
          <a:p>
            <a:pPr defTabSz="609555"/>
            <a:r>
              <a:rPr lang="en-US" sz="8800" cap="all" dirty="0">
                <a:solidFill>
                  <a:srgbClr val="EE7860"/>
                </a:solidFill>
                <a:latin typeface="Impact" panose="020B0806030902050204" pitchFamily="34" charset="0"/>
                <a:cs typeface="Gotham Condensed Bold" pitchFamily="50" charset="0"/>
                <a:sym typeface="Arial"/>
                <a:rtl val="0"/>
              </a:rPr>
              <a:t>WHAT IS LEARNING AND MEMORY</a:t>
            </a:r>
            <a:r>
              <a:rPr lang="en-US" sz="8800" cap="all" dirty="0" smtClean="0">
                <a:solidFill>
                  <a:srgbClr val="EE7860"/>
                </a:solidFill>
                <a:latin typeface="Impact" panose="020B0806030902050204" pitchFamily="34" charset="0"/>
                <a:cs typeface="Gotham Condensed Bold" pitchFamily="50" charset="0"/>
                <a:sym typeface="Arial"/>
                <a:rtl val="0"/>
              </a:rPr>
              <a:t>?</a:t>
            </a:r>
            <a:endParaRPr lang="en-US" sz="8800" cap="all" dirty="0">
              <a:solidFill>
                <a:srgbClr val="EE7860"/>
              </a:solidFill>
              <a:latin typeface="Impact" panose="020B0806030902050204" pitchFamily="34" charset="0"/>
              <a:cs typeface="Gotham Condensed Bold" pitchFamily="50" charset="0"/>
              <a:sym typeface="Arial"/>
              <a:rtl val="0"/>
            </a:endParaRPr>
          </a:p>
        </p:txBody>
      </p:sp>
      <p:sp>
        <p:nvSpPr>
          <p:cNvPr id="2" name="Rectangle 1"/>
          <p:cNvSpPr/>
          <p:nvPr/>
        </p:nvSpPr>
        <p:spPr>
          <a:xfrm>
            <a:off x="3192811" y="737149"/>
            <a:ext cx="3512789" cy="492443"/>
          </a:xfrm>
          <a:prstGeom prst="rect">
            <a:avLst/>
          </a:prstGeom>
        </p:spPr>
        <p:txBody>
          <a:bodyPr wrap="square" lIns="91440" tIns="45720" rIns="91440" bIns="45720">
            <a:spAutoFit/>
          </a:bodyPr>
          <a:lstStyle/>
          <a:p>
            <a:pPr defTabSz="609555"/>
            <a:r>
              <a:rPr lang="en-US" sz="2600" dirty="0">
                <a:solidFill>
                  <a:srgbClr val="2B3439"/>
                </a:solidFill>
                <a:latin typeface="Impact" panose="020B0806030902050204" pitchFamily="34" charset="0"/>
                <a:cs typeface="Gotham Condensed Bold" pitchFamily="50" charset="0"/>
                <a:sym typeface="Arial"/>
                <a:rtl val="0"/>
              </a:rPr>
              <a:t>VCE PSYCHOLOGY</a:t>
            </a:r>
          </a:p>
        </p:txBody>
      </p:sp>
      <p:sp>
        <p:nvSpPr>
          <p:cNvPr id="5" name="Content Placeholder 2"/>
          <p:cNvSpPr txBox="1">
            <a:spLocks/>
          </p:cNvSpPr>
          <p:nvPr/>
        </p:nvSpPr>
        <p:spPr>
          <a:xfrm>
            <a:off x="3203085" y="4934038"/>
            <a:ext cx="7968371" cy="1449384"/>
          </a:xfrm>
          <a:prstGeom prst="rect">
            <a:avLst/>
          </a:prstGeom>
        </p:spPr>
        <p:txBody>
          <a:bodyPr vert="horz" lIns="68580" tIns="34290" rIns="68580" bIns="34290" rtlCol="0">
            <a:normAutofit/>
          </a:bodyPr>
          <a:lstStyle>
            <a:lvl1pPr marL="0" indent="0" algn="ctr" defTabSz="457189" rtl="0" eaLnBrk="1" latinLnBrk="0" hangingPunct="1">
              <a:spcBef>
                <a:spcPct val="20000"/>
              </a:spcBef>
              <a:buFont typeface="Arial"/>
              <a:buNone/>
              <a:defRPr sz="2400" kern="1200">
                <a:solidFill>
                  <a:schemeClr val="tx1">
                    <a:tint val="75000"/>
                  </a:schemeClr>
                </a:solidFill>
                <a:latin typeface="Whitney Book"/>
                <a:ea typeface="+mn-ea"/>
                <a:cs typeface="Whitney Book"/>
              </a:defRPr>
            </a:lvl1pPr>
            <a:lvl2pPr marL="457189" indent="0" algn="ctr" defTabSz="457189" rtl="0" eaLnBrk="1" latinLnBrk="0" hangingPunct="1">
              <a:spcBef>
                <a:spcPct val="20000"/>
              </a:spcBef>
              <a:buFont typeface="Arial"/>
              <a:buNone/>
              <a:defRPr sz="2400" kern="1200">
                <a:solidFill>
                  <a:schemeClr val="tx1">
                    <a:tint val="75000"/>
                  </a:schemeClr>
                </a:solidFill>
                <a:latin typeface="Whitney Book"/>
                <a:ea typeface="+mn-ea"/>
                <a:cs typeface="Whitney Book"/>
              </a:defRPr>
            </a:lvl2pPr>
            <a:lvl3pPr marL="914377" indent="0" algn="ctr" defTabSz="457189" rtl="0" eaLnBrk="1" latinLnBrk="0" hangingPunct="1">
              <a:spcBef>
                <a:spcPct val="20000"/>
              </a:spcBef>
              <a:buFont typeface="Arial"/>
              <a:buNone/>
              <a:defRPr sz="2400" kern="1200">
                <a:solidFill>
                  <a:schemeClr val="tx1">
                    <a:tint val="75000"/>
                  </a:schemeClr>
                </a:solidFill>
                <a:latin typeface="Whitney Book"/>
                <a:ea typeface="+mn-ea"/>
                <a:cs typeface="Whitney Book"/>
              </a:defRPr>
            </a:lvl3pPr>
            <a:lvl4pPr marL="1371566" indent="0" algn="ctr" defTabSz="457189" rtl="0" eaLnBrk="1" latinLnBrk="0" hangingPunct="1">
              <a:spcBef>
                <a:spcPct val="20000"/>
              </a:spcBef>
              <a:buFont typeface="Arial"/>
              <a:buNone/>
              <a:defRPr sz="2400" kern="1200">
                <a:solidFill>
                  <a:schemeClr val="tx1">
                    <a:tint val="75000"/>
                  </a:schemeClr>
                </a:solidFill>
                <a:latin typeface="Whitney Book"/>
                <a:ea typeface="+mn-ea"/>
                <a:cs typeface="Whitney Book"/>
              </a:defRPr>
            </a:lvl4pPr>
            <a:lvl5pPr marL="1828754" indent="0" algn="ctr" defTabSz="457189" rtl="0" eaLnBrk="1" latinLnBrk="0" hangingPunct="1">
              <a:spcBef>
                <a:spcPct val="20000"/>
              </a:spcBef>
              <a:buFont typeface="Arial"/>
              <a:buNone/>
              <a:defRPr sz="2400" kern="1200">
                <a:solidFill>
                  <a:schemeClr val="tx1">
                    <a:tint val="75000"/>
                  </a:schemeClr>
                </a:solidFill>
                <a:latin typeface="Whitney Book"/>
                <a:ea typeface="+mn-ea"/>
                <a:cs typeface="Whitney Book"/>
              </a:defRPr>
            </a:lvl5pPr>
            <a:lvl6pPr marL="2285943"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131"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320"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509"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600" b="1" dirty="0">
                <a:solidFill>
                  <a:schemeClr val="tx1">
                    <a:lumMod val="95000"/>
                    <a:lumOff val="5000"/>
                  </a:schemeClr>
                </a:solidFill>
                <a:latin typeface="Arial" panose="020B0604020202020204" pitchFamily="34" charset="0"/>
                <a:cs typeface="Arial" panose="020B0604020202020204" pitchFamily="34" charset="0"/>
              </a:rPr>
              <a:t>Study design dot point</a:t>
            </a:r>
          </a:p>
          <a:p>
            <a:pPr marL="342900" indent="-342900" algn="l">
              <a:buFont typeface="Arial" panose="020B0604020202020204" pitchFamily="34" charset="0"/>
              <a:buChar char="•"/>
            </a:pPr>
            <a:r>
              <a:rPr lang="en-AU" sz="1600" dirty="0">
                <a:solidFill>
                  <a:schemeClr val="tx1">
                    <a:lumMod val="95000"/>
                    <a:lumOff val="5000"/>
                  </a:schemeClr>
                </a:solidFill>
                <a:latin typeface="Arial" panose="020B0604020202020204" pitchFamily="34" charset="0"/>
                <a:cs typeface="Arial" panose="020B0604020202020204" pitchFamily="34" charset="0"/>
              </a:rPr>
              <a:t>Neural plasticity and changes to connections between neurons (including long-term potentiation and long-term depression) as the fundamental mechanisms of memory formation that leads to learning.</a:t>
            </a:r>
          </a:p>
          <a:p>
            <a:pPr marL="342900" indent="-342900" algn="l">
              <a:buFont typeface="Arial" panose="020B0604020202020204" pitchFamily="34" charset="0"/>
              <a:buChar char="•"/>
            </a:pPr>
            <a:endParaRPr lang="en-AU" sz="1600" dirty="0">
              <a:solidFill>
                <a:schemeClr val="tx1">
                  <a:lumMod val="95000"/>
                  <a:lumOff val="5000"/>
                </a:schemeClr>
              </a:solidFill>
              <a:latin typeface="Arial" panose="020B0604020202020204" pitchFamily="34" charset="0"/>
              <a:cs typeface="Arial" panose="020B0604020202020204" pitchFamily="34" charset="0"/>
            </a:endParaRPr>
          </a:p>
          <a:p>
            <a:pPr algn="l"/>
            <a:endParaRPr lang="en-US" sz="1600"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371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9" y="0"/>
            <a:ext cx="11701463" cy="742950"/>
          </a:xfrm>
        </p:spPr>
        <p:txBody>
          <a:bodyPr>
            <a:normAutofit/>
          </a:bodyPr>
          <a:lstStyle/>
          <a:p>
            <a:pPr algn="ctr"/>
            <a:r>
              <a:rPr lang="en-US" sz="3600" b="1" dirty="0"/>
              <a:t>Long-term </a:t>
            </a:r>
            <a:r>
              <a:rPr lang="en-US" sz="3600" b="1" dirty="0" smtClean="0"/>
              <a:t>potentiation (LTP)</a:t>
            </a:r>
            <a:endParaRPr lang="en-US" sz="3600" b="1" dirty="0"/>
          </a:p>
        </p:txBody>
      </p:sp>
      <p:sp>
        <p:nvSpPr>
          <p:cNvPr id="3" name="Content Placeholder 2"/>
          <p:cNvSpPr>
            <a:spLocks noGrp="1"/>
          </p:cNvSpPr>
          <p:nvPr>
            <p:ph idx="1"/>
          </p:nvPr>
        </p:nvSpPr>
        <p:spPr>
          <a:xfrm>
            <a:off x="342899" y="685799"/>
            <a:ext cx="11444289" cy="6500813"/>
          </a:xfrm>
        </p:spPr>
        <p:txBody>
          <a:bodyPr>
            <a:normAutofit lnSpcReduction="10000"/>
          </a:bodyPr>
          <a:lstStyle/>
          <a:p>
            <a:r>
              <a:rPr lang="en-US" b="1" dirty="0" smtClean="0">
                <a:solidFill>
                  <a:srgbClr val="00B050"/>
                </a:solidFill>
              </a:rPr>
              <a:t>Increase in synaptic strength through high frequency stimulation of synaptic pathway (related back to Hebb’s Rule)</a:t>
            </a:r>
          </a:p>
          <a:p>
            <a:r>
              <a:rPr lang="en-US" dirty="0" smtClean="0"/>
              <a:t>The </a:t>
            </a:r>
            <a:r>
              <a:rPr lang="en-US" dirty="0"/>
              <a:t>effect of LTP is to improve the ability of two neurons — a presynaptic and a postsynaptic neuron — to communicate with one another at the </a:t>
            </a:r>
            <a:r>
              <a:rPr lang="en-US" dirty="0" smtClean="0"/>
              <a:t>synapse </a:t>
            </a:r>
            <a:endParaRPr lang="en-US" dirty="0" smtClean="0"/>
          </a:p>
          <a:p>
            <a:endParaRPr lang="en-US" dirty="0"/>
          </a:p>
          <a:p>
            <a:r>
              <a:rPr lang="en-US" dirty="0" smtClean="0"/>
              <a:t>LTP </a:t>
            </a:r>
            <a:r>
              <a:rPr lang="en-US" dirty="0"/>
              <a:t>strengthens synaptic connections </a:t>
            </a:r>
            <a:r>
              <a:rPr lang="en-US" dirty="0" smtClean="0"/>
              <a:t>to enable </a:t>
            </a:r>
            <a:r>
              <a:rPr lang="en-US" dirty="0"/>
              <a:t>postsynaptic neurons to be more easily activated. The postsynaptic neurons become more and more responsive to the presynaptic neurons as a consequence of repeated stimulation by neurotransmitters. </a:t>
            </a:r>
            <a:endParaRPr lang="en-US" dirty="0" smtClean="0"/>
          </a:p>
          <a:p>
            <a:r>
              <a:rPr lang="en-US" dirty="0" smtClean="0"/>
              <a:t>The </a:t>
            </a:r>
            <a:r>
              <a:rPr lang="en-US" dirty="0"/>
              <a:t>more that the connection is activated, the more the connection is strengthened. </a:t>
            </a:r>
            <a:r>
              <a:rPr lang="en-US" dirty="0">
                <a:solidFill>
                  <a:srgbClr val="FF0000"/>
                </a:solidFill>
              </a:rPr>
              <a:t>The more the connection is strengthened, the more the relevant neural pathway is strengthened, </a:t>
            </a:r>
            <a:r>
              <a:rPr lang="en-US" dirty="0"/>
              <a:t>increasing the </a:t>
            </a:r>
            <a:r>
              <a:rPr lang="en-US" dirty="0" smtClean="0"/>
              <a:t>efficiency </a:t>
            </a:r>
            <a:r>
              <a:rPr lang="en-US" dirty="0"/>
              <a:t>in transferring information along the pathway and decreasing the likelihood that what has been learned will be forgotten. </a:t>
            </a:r>
            <a:endParaRPr lang="en-US" dirty="0" smtClean="0"/>
          </a:p>
          <a:p>
            <a:r>
              <a:rPr lang="en-US" dirty="0" smtClean="0"/>
              <a:t>In </a:t>
            </a:r>
            <a:r>
              <a:rPr lang="en-US" dirty="0"/>
              <a:t>addition, the more we use the information being remembered, the more the LTP process strengthens the pathway, making it easier to retrieve that information. </a:t>
            </a:r>
          </a:p>
        </p:txBody>
      </p:sp>
    </p:spTree>
    <p:extLst>
      <p:ext uri="{BB962C8B-B14F-4D97-AF65-F5344CB8AC3E}">
        <p14:creationId xmlns:p14="http://schemas.microsoft.com/office/powerpoint/2010/main" val="1953877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88" y="0"/>
            <a:ext cx="10444162" cy="5400675"/>
          </a:xfrm>
          <a:prstGeom prst="rect">
            <a:avLst/>
          </a:prstGeom>
        </p:spPr>
      </p:pic>
      <p:sp>
        <p:nvSpPr>
          <p:cNvPr id="5" name="TextBox 4"/>
          <p:cNvSpPr txBox="1"/>
          <p:nvPr/>
        </p:nvSpPr>
        <p:spPr>
          <a:xfrm>
            <a:off x="242888" y="5514975"/>
            <a:ext cx="9444037" cy="1200329"/>
          </a:xfrm>
          <a:prstGeom prst="rect">
            <a:avLst/>
          </a:prstGeom>
          <a:noFill/>
        </p:spPr>
        <p:txBody>
          <a:bodyPr wrap="square" rtlCol="0">
            <a:spAutoFit/>
          </a:bodyPr>
          <a:lstStyle/>
          <a:p>
            <a:r>
              <a:rPr lang="en-US" dirty="0" smtClean="0">
                <a:solidFill>
                  <a:srgbClr val="C00000"/>
                </a:solidFill>
              </a:rPr>
              <a:t>Strengthening of synaptic connections involves the formation of an increased number of vesicles, leading to an increased number of neurotransmitters being released, which in turn stimulates an increase in growth of dendritic spines to receive more neurotransmitters. LTP is one example of synaptic plasticity. </a:t>
            </a:r>
            <a:endParaRPr lang="en-US" dirty="0">
              <a:solidFill>
                <a:srgbClr val="C00000"/>
              </a:solidFill>
            </a:endParaRPr>
          </a:p>
        </p:txBody>
      </p:sp>
    </p:spTree>
    <p:extLst>
      <p:ext uri="{BB962C8B-B14F-4D97-AF65-F5344CB8AC3E}">
        <p14:creationId xmlns:p14="http://schemas.microsoft.com/office/powerpoint/2010/main" val="1634035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974" y="128588"/>
            <a:ext cx="11249026" cy="842963"/>
          </a:xfrm>
        </p:spPr>
        <p:txBody>
          <a:bodyPr>
            <a:normAutofit/>
          </a:bodyPr>
          <a:lstStyle/>
          <a:p>
            <a:r>
              <a:rPr lang="en-US" sz="4000" b="1" dirty="0"/>
              <a:t>L</a:t>
            </a:r>
            <a:r>
              <a:rPr lang="en-US" sz="4000" b="1" dirty="0" smtClean="0"/>
              <a:t>ong-term depression: </a:t>
            </a:r>
            <a:r>
              <a:rPr lang="en-US" sz="4000" b="1" dirty="0">
                <a:solidFill>
                  <a:srgbClr val="00B050"/>
                </a:solidFill>
              </a:rPr>
              <a:t>‘use it or lose it’ </a:t>
            </a:r>
            <a:endParaRPr lang="en-US" sz="4000" b="1" dirty="0"/>
          </a:p>
        </p:txBody>
      </p:sp>
      <p:sp>
        <p:nvSpPr>
          <p:cNvPr id="3" name="Content Placeholder 2"/>
          <p:cNvSpPr>
            <a:spLocks noGrp="1"/>
          </p:cNvSpPr>
          <p:nvPr>
            <p:ph idx="1"/>
          </p:nvPr>
        </p:nvSpPr>
        <p:spPr>
          <a:xfrm>
            <a:off x="585789" y="971550"/>
            <a:ext cx="10575396" cy="5557837"/>
          </a:xfrm>
        </p:spPr>
        <p:txBody>
          <a:bodyPr>
            <a:normAutofit fontScale="92500" lnSpcReduction="10000"/>
          </a:bodyPr>
          <a:lstStyle/>
          <a:p>
            <a:r>
              <a:rPr lang="en-US" dirty="0"/>
              <a:t>Just as long-term potentiation can strengthen a synapse, a similar process can weaken an existing synapse – all that has to happen is for the frequency of the electrical stimulation to be reduced </a:t>
            </a:r>
          </a:p>
          <a:p>
            <a:r>
              <a:rPr lang="en-US" dirty="0"/>
              <a:t>This results from lack of stimulation of pre- and postsynaptic neurons or prolonged low level stimulation. Basically, a postsynaptic neuron becomes less responsive to the neurotransmitter released by a presynaptic neuron and the effect is to weaken the synaptic connection and therefore weaken or even silence communication at the synapse (Bliss &amp; Cooke, 2011). </a:t>
            </a:r>
            <a:endParaRPr lang="en-US" dirty="0" smtClean="0"/>
          </a:p>
          <a:p>
            <a:r>
              <a:rPr lang="en-US" dirty="0" smtClean="0"/>
              <a:t>It </a:t>
            </a:r>
            <a:r>
              <a:rPr lang="en-US" dirty="0"/>
              <a:t>is believed that LTD may be just as important It is believed that LTD may be just as important for learning and memory as LTP. The weakening or elimination of unused synapses through LTD may prune unimportant or unwanted connections, leaving only the important connections that have been strengthened through repeated use by LTP. </a:t>
            </a:r>
            <a:endParaRPr lang="en-US" dirty="0" smtClean="0"/>
          </a:p>
          <a:p>
            <a:r>
              <a:rPr lang="en-US" dirty="0"/>
              <a:t>LTD may enable old memories or unused connections and pathways for previously learned information or skills to be cleared out. </a:t>
            </a:r>
            <a:endParaRPr lang="en-US" dirty="0" smtClean="0"/>
          </a:p>
          <a:p>
            <a:r>
              <a:rPr lang="en-US" dirty="0" smtClean="0"/>
              <a:t>The </a:t>
            </a:r>
            <a:r>
              <a:rPr lang="en-US" dirty="0"/>
              <a:t>process </a:t>
            </a:r>
            <a:r>
              <a:rPr lang="en-US" dirty="0" smtClean="0"/>
              <a:t>follows the </a:t>
            </a:r>
            <a:r>
              <a:rPr lang="en-US" b="1" dirty="0" smtClean="0">
                <a:solidFill>
                  <a:srgbClr val="00B050"/>
                </a:solidFill>
              </a:rPr>
              <a:t>‘use </a:t>
            </a:r>
            <a:r>
              <a:rPr lang="en-US" b="1" dirty="0">
                <a:solidFill>
                  <a:srgbClr val="00B050"/>
                </a:solidFill>
              </a:rPr>
              <a:t>it or lose </a:t>
            </a:r>
            <a:r>
              <a:rPr lang="en-US" b="1" dirty="0" smtClean="0">
                <a:solidFill>
                  <a:srgbClr val="00B050"/>
                </a:solidFill>
              </a:rPr>
              <a:t>it’ </a:t>
            </a:r>
            <a:r>
              <a:rPr lang="en-US" dirty="0" smtClean="0"/>
              <a:t>rule. </a:t>
            </a:r>
          </a:p>
        </p:txBody>
      </p:sp>
    </p:spTree>
    <p:extLst>
      <p:ext uri="{BB962C8B-B14F-4D97-AF65-F5344CB8AC3E}">
        <p14:creationId xmlns:p14="http://schemas.microsoft.com/office/powerpoint/2010/main" val="1931728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192811" y="1214367"/>
            <a:ext cx="8286885" cy="3997058"/>
          </a:xfrm>
        </p:spPr>
        <p:txBody>
          <a:bodyPr>
            <a:normAutofit/>
          </a:bodyPr>
          <a:lstStyle/>
          <a:p>
            <a:pPr marL="0" indent="0">
              <a:buNone/>
            </a:pPr>
            <a:r>
              <a:rPr lang="en-AU" sz="1800" dirty="0"/>
              <a:t>What is a relatively permanent change in behaviour as a result of experience? </a:t>
            </a:r>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Fast five – Question 1</a:t>
            </a:r>
          </a:p>
        </p:txBody>
      </p:sp>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3230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192811" y="1214367"/>
            <a:ext cx="8286885" cy="3997058"/>
          </a:xfrm>
        </p:spPr>
        <p:txBody>
          <a:bodyPr>
            <a:normAutofit/>
          </a:bodyPr>
          <a:lstStyle/>
          <a:p>
            <a:pPr marL="0" indent="0">
              <a:buNone/>
            </a:pPr>
            <a:r>
              <a:rPr lang="en-AU" sz="1800" dirty="0"/>
              <a:t>What is a relatively permanent change in behaviour as a result of experience?</a:t>
            </a:r>
          </a:p>
          <a:p>
            <a:pPr marL="0" indent="0">
              <a:buNone/>
            </a:pPr>
            <a:endParaRPr lang="en-AU" sz="1800" dirty="0"/>
          </a:p>
          <a:p>
            <a:pPr marL="0" indent="0">
              <a:buNone/>
            </a:pPr>
            <a:r>
              <a:rPr lang="en-AU" sz="1800" b="1" dirty="0">
                <a:solidFill>
                  <a:srgbClr val="3170C1"/>
                </a:solidFill>
              </a:rPr>
              <a:t>Answer:</a:t>
            </a:r>
          </a:p>
          <a:p>
            <a:pPr marL="0" indent="0">
              <a:buNone/>
            </a:pPr>
            <a:r>
              <a:rPr lang="en-AU" sz="1800" dirty="0"/>
              <a:t>Learning</a:t>
            </a:r>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Fast five – Question 1 </a:t>
            </a:r>
            <a:r>
              <a:rPr lang="en-AU" sz="4000" b="1" dirty="0">
                <a:solidFill>
                  <a:schemeClr val="bg1">
                    <a:lumMod val="75000"/>
                  </a:schemeClr>
                </a:solidFill>
                <a:latin typeface="Arial" panose="020B0604020202020204" pitchFamily="34" charset="0"/>
                <a:cs typeface="Arial" panose="020B0604020202020204" pitchFamily="34" charset="0"/>
              </a:rPr>
              <a:t>(Answer)</a:t>
            </a:r>
          </a:p>
        </p:txBody>
      </p:sp>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6826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264060" y="1214367"/>
            <a:ext cx="8180911" cy="3997058"/>
          </a:xfrm>
        </p:spPr>
        <p:txBody>
          <a:bodyPr>
            <a:normAutofit/>
          </a:bodyPr>
          <a:lstStyle/>
          <a:p>
            <a:pPr marL="0" indent="0">
              <a:buNone/>
            </a:pPr>
            <a:r>
              <a:rPr lang="en-AU" sz="1800" dirty="0"/>
              <a:t>What is an information processing system used to encode, store and recover information? </a:t>
            </a:r>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Fast five – Question 2</a:t>
            </a:r>
            <a:endParaRPr lang="en-AU" sz="4000" b="1" dirty="0">
              <a:solidFill>
                <a:schemeClr val="bg1">
                  <a:lumMod val="75000"/>
                </a:schemeClr>
              </a:solidFill>
              <a:latin typeface="Arial" panose="020B0604020202020204" pitchFamily="34" charset="0"/>
              <a:cs typeface="Arial" panose="020B0604020202020204" pitchFamily="34" charset="0"/>
            </a:endParaRPr>
          </a:p>
        </p:txBody>
      </p:sp>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6183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239111" y="1214367"/>
            <a:ext cx="8286885" cy="3997058"/>
          </a:xfrm>
        </p:spPr>
        <p:txBody>
          <a:bodyPr>
            <a:normAutofit/>
          </a:bodyPr>
          <a:lstStyle/>
          <a:p>
            <a:pPr marL="0" indent="0">
              <a:buNone/>
            </a:pPr>
            <a:r>
              <a:rPr lang="en-AU" sz="1800" dirty="0"/>
              <a:t>What is an information processing system used to encode, store and recover information? </a:t>
            </a:r>
          </a:p>
          <a:p>
            <a:pPr marL="0" indent="0">
              <a:buNone/>
            </a:pPr>
            <a:endParaRPr lang="en-AU" sz="1800" dirty="0"/>
          </a:p>
          <a:p>
            <a:pPr marL="0" indent="0">
              <a:buNone/>
            </a:pPr>
            <a:r>
              <a:rPr lang="en-AU" sz="1800" b="1" dirty="0">
                <a:solidFill>
                  <a:srgbClr val="3170C1"/>
                </a:solidFill>
              </a:rPr>
              <a:t>Answer:</a:t>
            </a:r>
          </a:p>
          <a:p>
            <a:pPr marL="0" indent="0">
              <a:buNone/>
            </a:pPr>
            <a:r>
              <a:rPr lang="en-AU" sz="1800" dirty="0"/>
              <a:t>Memory</a:t>
            </a:r>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Fast five – Question 2 </a:t>
            </a:r>
            <a:r>
              <a:rPr lang="en-AU" sz="4000" b="1" dirty="0">
                <a:solidFill>
                  <a:schemeClr val="bg1">
                    <a:lumMod val="75000"/>
                  </a:schemeClr>
                </a:solidFill>
                <a:latin typeface="Arial" panose="020B0604020202020204" pitchFamily="34" charset="0"/>
                <a:cs typeface="Arial" panose="020B0604020202020204" pitchFamily="34" charset="0"/>
              </a:rPr>
              <a:t>(Answer)</a:t>
            </a:r>
          </a:p>
        </p:txBody>
      </p:sp>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7580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250686" y="1214367"/>
            <a:ext cx="8286885" cy="3997058"/>
          </a:xfrm>
        </p:spPr>
        <p:txBody>
          <a:bodyPr>
            <a:normAutofit/>
          </a:bodyPr>
          <a:lstStyle/>
          <a:p>
            <a:pPr marL="0" indent="0">
              <a:buNone/>
            </a:pPr>
            <a:r>
              <a:rPr lang="en-AU" sz="1800" dirty="0"/>
              <a:t>What is physical evidence of a memory known as? </a:t>
            </a:r>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Fast five – Question 3</a:t>
            </a:r>
            <a:endParaRPr lang="en-AU" sz="4000" b="1" dirty="0">
              <a:solidFill>
                <a:schemeClr val="bg1">
                  <a:lumMod val="75000"/>
                </a:schemeClr>
              </a:solidFill>
              <a:latin typeface="Arial" panose="020B0604020202020204" pitchFamily="34" charset="0"/>
              <a:cs typeface="Arial" panose="020B0604020202020204" pitchFamily="34" charset="0"/>
            </a:endParaRPr>
          </a:p>
        </p:txBody>
      </p:sp>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5955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239111" y="1214367"/>
            <a:ext cx="8286885" cy="3997058"/>
          </a:xfrm>
        </p:spPr>
        <p:txBody>
          <a:bodyPr>
            <a:normAutofit/>
          </a:bodyPr>
          <a:lstStyle/>
          <a:p>
            <a:pPr marL="0" indent="0">
              <a:buNone/>
            </a:pPr>
            <a:r>
              <a:rPr lang="en-AU" sz="1800" dirty="0"/>
              <a:t>What is physical evidence of a memory known as?</a:t>
            </a:r>
          </a:p>
          <a:p>
            <a:pPr marL="0" indent="0">
              <a:buNone/>
            </a:pPr>
            <a:endParaRPr lang="en-AU" sz="1800" dirty="0"/>
          </a:p>
          <a:p>
            <a:pPr marL="0" indent="0">
              <a:buNone/>
            </a:pPr>
            <a:r>
              <a:rPr lang="en-AU" sz="1800" b="1" dirty="0">
                <a:solidFill>
                  <a:srgbClr val="3170C1"/>
                </a:solidFill>
              </a:rPr>
              <a:t>Answer:</a:t>
            </a:r>
          </a:p>
          <a:p>
            <a:pPr marL="0" indent="0">
              <a:buNone/>
            </a:pPr>
            <a:r>
              <a:rPr lang="en-AU" sz="1800" dirty="0"/>
              <a:t>Memory trace </a:t>
            </a:r>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Fast five – Question 3 </a:t>
            </a:r>
            <a:r>
              <a:rPr lang="en-AU" sz="4000" b="1" dirty="0">
                <a:solidFill>
                  <a:schemeClr val="bg1">
                    <a:lumMod val="75000"/>
                  </a:schemeClr>
                </a:solidFill>
                <a:latin typeface="Arial" panose="020B0604020202020204" pitchFamily="34" charset="0"/>
                <a:cs typeface="Arial" panose="020B0604020202020204" pitchFamily="34" charset="0"/>
              </a:rPr>
              <a:t>(Answer)</a:t>
            </a:r>
          </a:p>
        </p:txBody>
      </p:sp>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7700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250686" y="1283815"/>
            <a:ext cx="8286885" cy="3997058"/>
          </a:xfrm>
        </p:spPr>
        <p:txBody>
          <a:bodyPr>
            <a:normAutofit/>
          </a:bodyPr>
          <a:lstStyle/>
          <a:p>
            <a:pPr marL="0" indent="0">
              <a:buNone/>
            </a:pPr>
            <a:r>
              <a:rPr lang="en-AU" sz="1800" dirty="0"/>
              <a:t>What is the forming of a synapse known as? </a:t>
            </a:r>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Fast five – Question 4</a:t>
            </a:r>
            <a:endParaRPr lang="en-AU" sz="4000" b="1" dirty="0">
              <a:solidFill>
                <a:schemeClr val="bg1">
                  <a:lumMod val="75000"/>
                </a:schemeClr>
              </a:solidFill>
              <a:latin typeface="Arial" panose="020B0604020202020204" pitchFamily="34" charset="0"/>
              <a:cs typeface="Arial" panose="020B0604020202020204" pitchFamily="34" charset="0"/>
            </a:endParaRPr>
          </a:p>
        </p:txBody>
      </p:sp>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0222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302000" y="546100"/>
            <a:ext cx="8255000" cy="4648200"/>
          </a:xfrm>
          <a:prstGeom prst="rect">
            <a:avLst/>
          </a:prstGeom>
        </p:spPr>
      </p:pic>
    </p:spTree>
    <p:extLst>
      <p:ext uri="{BB962C8B-B14F-4D97-AF65-F5344CB8AC3E}">
        <p14:creationId xmlns:p14="http://schemas.microsoft.com/office/powerpoint/2010/main" val="3610017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248884" y="1295389"/>
            <a:ext cx="8286885" cy="3997058"/>
          </a:xfrm>
        </p:spPr>
        <p:txBody>
          <a:bodyPr>
            <a:normAutofit/>
          </a:bodyPr>
          <a:lstStyle/>
          <a:p>
            <a:pPr marL="0" indent="0">
              <a:buNone/>
            </a:pPr>
            <a:r>
              <a:rPr lang="en-AU" sz="1800" dirty="0"/>
              <a:t>What is the forming of a synapse known as?</a:t>
            </a:r>
          </a:p>
          <a:p>
            <a:pPr marL="0" indent="0">
              <a:buNone/>
            </a:pPr>
            <a:endParaRPr lang="en-AU" sz="1800" dirty="0"/>
          </a:p>
          <a:p>
            <a:pPr marL="0" indent="0">
              <a:buNone/>
            </a:pPr>
            <a:r>
              <a:rPr lang="en-AU" sz="1800" b="1" dirty="0">
                <a:solidFill>
                  <a:srgbClr val="3170C1"/>
                </a:solidFill>
              </a:rPr>
              <a:t>Answer:</a:t>
            </a:r>
          </a:p>
          <a:p>
            <a:pPr marL="0" indent="0">
              <a:buNone/>
            </a:pPr>
            <a:r>
              <a:rPr lang="en-AU" sz="1800" dirty="0"/>
              <a:t>Synaptogenesis </a:t>
            </a:r>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Fast five – Question 4 </a:t>
            </a:r>
            <a:r>
              <a:rPr lang="en-AU" sz="4000" b="1" dirty="0">
                <a:solidFill>
                  <a:schemeClr val="bg1">
                    <a:lumMod val="75000"/>
                  </a:schemeClr>
                </a:solidFill>
                <a:latin typeface="Arial" panose="020B0604020202020204" pitchFamily="34" charset="0"/>
                <a:cs typeface="Arial" panose="020B0604020202020204" pitchFamily="34" charset="0"/>
              </a:rPr>
              <a:t>(Answer)</a:t>
            </a:r>
          </a:p>
        </p:txBody>
      </p:sp>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642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250686" y="1260667"/>
            <a:ext cx="8286885" cy="3997058"/>
          </a:xfrm>
        </p:spPr>
        <p:txBody>
          <a:bodyPr>
            <a:normAutofit/>
          </a:bodyPr>
          <a:lstStyle/>
          <a:p>
            <a:pPr marL="0" indent="0">
              <a:buNone/>
            </a:pPr>
            <a:r>
              <a:rPr lang="en-AU" sz="1800" dirty="0"/>
              <a:t>What is the first stage of developmental plasticity? </a:t>
            </a:r>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Fast five – Question 5</a:t>
            </a:r>
            <a:endParaRPr lang="en-AU" sz="4000" b="1" dirty="0">
              <a:solidFill>
                <a:schemeClr val="bg1">
                  <a:lumMod val="75000"/>
                </a:schemeClr>
              </a:solidFill>
              <a:latin typeface="Arial" panose="020B0604020202020204" pitchFamily="34" charset="0"/>
              <a:cs typeface="Arial" panose="020B0604020202020204" pitchFamily="34" charset="0"/>
            </a:endParaRPr>
          </a:p>
        </p:txBody>
      </p:sp>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1355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248883" y="1283815"/>
            <a:ext cx="8286885" cy="3997058"/>
          </a:xfrm>
        </p:spPr>
        <p:txBody>
          <a:bodyPr>
            <a:normAutofit/>
          </a:bodyPr>
          <a:lstStyle/>
          <a:p>
            <a:pPr marL="0" indent="0">
              <a:buNone/>
            </a:pPr>
            <a:r>
              <a:rPr lang="en-AU" sz="1800" dirty="0"/>
              <a:t>What is the first stage of developmental plasticity?</a:t>
            </a:r>
          </a:p>
          <a:p>
            <a:pPr marL="0" indent="0">
              <a:buNone/>
            </a:pPr>
            <a:endParaRPr lang="en-AU" sz="1800" b="1" dirty="0"/>
          </a:p>
          <a:p>
            <a:pPr marL="0" indent="0">
              <a:buNone/>
            </a:pPr>
            <a:r>
              <a:rPr lang="en-AU" sz="1800" b="1" dirty="0">
                <a:solidFill>
                  <a:srgbClr val="3170C1"/>
                </a:solidFill>
              </a:rPr>
              <a:t>Response:</a:t>
            </a:r>
          </a:p>
          <a:p>
            <a:pPr marL="0" indent="0">
              <a:buNone/>
            </a:pPr>
            <a:r>
              <a:rPr lang="en-AU" sz="1800" dirty="0"/>
              <a:t>Proliferation </a:t>
            </a:r>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Fast five – Question 5 </a:t>
            </a:r>
            <a:r>
              <a:rPr lang="en-AU" sz="4000" b="1" dirty="0">
                <a:solidFill>
                  <a:schemeClr val="bg1">
                    <a:lumMod val="75000"/>
                  </a:schemeClr>
                </a:solidFill>
                <a:latin typeface="Arial" panose="020B0604020202020204" pitchFamily="34" charset="0"/>
                <a:cs typeface="Arial" panose="020B0604020202020204" pitchFamily="34" charset="0"/>
              </a:rPr>
              <a:t>(Answer)</a:t>
            </a:r>
          </a:p>
        </p:txBody>
      </p:sp>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596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227536" y="1214367"/>
            <a:ext cx="8286885" cy="3997058"/>
          </a:xfrm>
        </p:spPr>
        <p:txBody>
          <a:bodyPr>
            <a:normAutofit/>
          </a:bodyPr>
          <a:lstStyle/>
          <a:p>
            <a:pPr marL="0" indent="0">
              <a:buNone/>
            </a:pPr>
            <a:r>
              <a:rPr lang="en-AU" sz="1800" dirty="0"/>
              <a:t>During learning, the role of neurotransmitters is to </a:t>
            </a:r>
            <a:br>
              <a:rPr lang="en-AU" sz="1800" dirty="0"/>
            </a:br>
            <a:endParaRPr lang="en-AU" sz="1800" dirty="0"/>
          </a:p>
          <a:p>
            <a:pPr marL="342900" indent="-342900">
              <a:lnSpc>
                <a:spcPct val="150000"/>
              </a:lnSpc>
              <a:buFont typeface="+mj-lt"/>
              <a:buAutoNum type="alphaUcPeriod"/>
            </a:pPr>
            <a:r>
              <a:rPr lang="en-AU" sz="1800" dirty="0"/>
              <a:t>transmit electrical impulses along the axon of a neuron. </a:t>
            </a:r>
          </a:p>
          <a:p>
            <a:pPr marL="342900" indent="-342900">
              <a:lnSpc>
                <a:spcPct val="150000"/>
              </a:lnSpc>
              <a:buFont typeface="+mj-lt"/>
              <a:buAutoNum type="alphaUcPeriod"/>
            </a:pPr>
            <a:r>
              <a:rPr lang="en-AU" sz="1800" dirty="0"/>
              <a:t>receive chemical messages from the synaptic gap between neurons. </a:t>
            </a:r>
          </a:p>
          <a:p>
            <a:pPr marL="342900" indent="-342900">
              <a:lnSpc>
                <a:spcPct val="150000"/>
              </a:lnSpc>
              <a:buFont typeface="+mj-lt"/>
              <a:buAutoNum type="alphaUcPeriod"/>
            </a:pPr>
            <a:r>
              <a:rPr lang="en-AU" sz="1800" dirty="0"/>
              <a:t>transmit chemical messages across the synaptic gap between neurons. </a:t>
            </a:r>
          </a:p>
          <a:p>
            <a:pPr marL="342900" indent="-342900">
              <a:lnSpc>
                <a:spcPct val="150000"/>
              </a:lnSpc>
              <a:buFont typeface="+mj-lt"/>
              <a:buAutoNum type="alphaUcPeriod"/>
            </a:pPr>
            <a:r>
              <a:rPr lang="en-AU" sz="1800" dirty="0"/>
              <a:t>inhibit transmission of electro-chemical impulses across the synapse between neurons. </a:t>
            </a:r>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Multiple choice activity</a:t>
            </a:r>
          </a:p>
        </p:txBody>
      </p:sp>
      <p:sp>
        <p:nvSpPr>
          <p:cNvPr id="6" name="Content Placeholder 6"/>
          <p:cNvSpPr txBox="1">
            <a:spLocks/>
          </p:cNvSpPr>
          <p:nvPr/>
        </p:nvSpPr>
        <p:spPr>
          <a:xfrm>
            <a:off x="5529349" y="6279091"/>
            <a:ext cx="2065010" cy="420764"/>
          </a:xfrm>
          <a:prstGeom prst="rect">
            <a:avLst/>
          </a:prstGeom>
        </p:spPr>
        <p:txBody>
          <a:bodyPr vert="horz" lIns="68580" tIns="34290" rIns="68580" bIns="34290" rtlCol="0">
            <a:normAutofit/>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600" b="1" dirty="0">
                <a:solidFill>
                  <a:srgbClr val="20272B"/>
                </a:solidFill>
                <a:latin typeface="Arial" panose="020B0604020202020204" pitchFamily="34" charset="0"/>
                <a:cs typeface="Arial" panose="020B0604020202020204" pitchFamily="34" charset="0"/>
              </a:rPr>
              <a:t>(VCAA 2012 Q1)</a:t>
            </a:r>
          </a:p>
        </p:txBody>
      </p:sp>
      <p:sp>
        <p:nvSpPr>
          <p:cNvPr id="8"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7251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Multiple choice </a:t>
            </a:r>
            <a:r>
              <a:rPr lang="en-AU" sz="4000" b="1" dirty="0">
                <a:solidFill>
                  <a:schemeClr val="bg1">
                    <a:lumMod val="75000"/>
                  </a:schemeClr>
                </a:solidFill>
                <a:latin typeface="Arial" panose="020B0604020202020204" pitchFamily="34" charset="0"/>
                <a:cs typeface="Arial" panose="020B0604020202020204" pitchFamily="34" charset="0"/>
              </a:rPr>
              <a:t>(Response)</a:t>
            </a:r>
          </a:p>
        </p:txBody>
      </p:sp>
      <p:sp>
        <p:nvSpPr>
          <p:cNvPr id="6" name="Content Placeholder 6"/>
          <p:cNvSpPr txBox="1">
            <a:spLocks/>
          </p:cNvSpPr>
          <p:nvPr/>
        </p:nvSpPr>
        <p:spPr>
          <a:xfrm>
            <a:off x="5398119" y="6283622"/>
            <a:ext cx="2065010" cy="420764"/>
          </a:xfrm>
          <a:prstGeom prst="rect">
            <a:avLst/>
          </a:prstGeom>
        </p:spPr>
        <p:txBody>
          <a:bodyPr vert="horz" lIns="68580" tIns="34290" rIns="68580" bIns="34290" rtlCol="0">
            <a:normAutofit/>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600" b="1" dirty="0">
                <a:solidFill>
                  <a:srgbClr val="20272B"/>
                </a:solidFill>
                <a:latin typeface="Arial" panose="020B0604020202020204" pitchFamily="34" charset="0"/>
                <a:cs typeface="Arial" panose="020B0604020202020204" pitchFamily="34" charset="0"/>
              </a:rPr>
              <a:t>(VCAA 2012 Q1)</a:t>
            </a:r>
          </a:p>
        </p:txBody>
      </p:sp>
      <p:sp>
        <p:nvSpPr>
          <p:cNvPr id="8"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
        <p:nvSpPr>
          <p:cNvPr id="9" name="Content Placeholder 6"/>
          <p:cNvSpPr txBox="1">
            <a:spLocks/>
          </p:cNvSpPr>
          <p:nvPr/>
        </p:nvSpPr>
        <p:spPr>
          <a:xfrm>
            <a:off x="3227536" y="1214367"/>
            <a:ext cx="8286885" cy="3997058"/>
          </a:xfrm>
          <a:prstGeom prst="rect">
            <a:avLst/>
          </a:prstGeom>
        </p:spPr>
        <p:txBody>
          <a:bodyPr vert="horz" lIns="68580" tIns="34290" rIns="68580" bIns="34290" rtlCol="0">
            <a:normAutofit/>
          </a:bodyPr>
          <a:lstStyle>
            <a:lvl1pPr marL="342891" indent="-342891" algn="l" defTabSz="457189"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32" indent="-285744" algn="l" defTabSz="457189"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457189"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160" indent="-228594" algn="l" defTabSz="457189"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4pPr>
            <a:lvl5pPr marL="2057349" indent="-228594" algn="l" defTabSz="457189"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1800" dirty="0"/>
              <a:t>During learning, the role of neurotransmitters is to </a:t>
            </a:r>
            <a:br>
              <a:rPr lang="en-AU" sz="1800" dirty="0"/>
            </a:br>
            <a:endParaRPr lang="en-AU" sz="1800" dirty="0"/>
          </a:p>
          <a:p>
            <a:pPr marL="342900" indent="-342900">
              <a:lnSpc>
                <a:spcPct val="150000"/>
              </a:lnSpc>
              <a:buFont typeface="+mj-lt"/>
              <a:buAutoNum type="alphaUcPeriod"/>
            </a:pPr>
            <a:r>
              <a:rPr lang="en-AU" sz="1800" dirty="0"/>
              <a:t>transmit electrical impulses along the axon of a neuron. </a:t>
            </a:r>
          </a:p>
          <a:p>
            <a:pPr marL="342900" indent="-342900">
              <a:lnSpc>
                <a:spcPct val="150000"/>
              </a:lnSpc>
              <a:buFont typeface="+mj-lt"/>
              <a:buAutoNum type="alphaUcPeriod"/>
            </a:pPr>
            <a:r>
              <a:rPr lang="en-AU" sz="1800" dirty="0"/>
              <a:t>receive chemical messages from the synaptic gap between neurons. </a:t>
            </a:r>
          </a:p>
          <a:p>
            <a:pPr marL="342900" indent="-342900">
              <a:lnSpc>
                <a:spcPct val="150000"/>
              </a:lnSpc>
              <a:buFont typeface="+mj-lt"/>
              <a:buAutoNum type="alphaUcPeriod"/>
            </a:pPr>
            <a:r>
              <a:rPr lang="en-AU" sz="1800" b="1" dirty="0">
                <a:solidFill>
                  <a:srgbClr val="3E8BED"/>
                </a:solidFill>
              </a:rPr>
              <a:t>transmit chemical messages across the synaptic gap between neurons. </a:t>
            </a:r>
          </a:p>
          <a:p>
            <a:pPr marL="342900" indent="-342900">
              <a:lnSpc>
                <a:spcPct val="150000"/>
              </a:lnSpc>
              <a:buFont typeface="+mj-lt"/>
              <a:buAutoNum type="alphaUcPeriod"/>
            </a:pPr>
            <a:r>
              <a:rPr lang="en-AU" sz="1800" dirty="0"/>
              <a:t>inhibit transmission of electro-chemical impulses across the synapse between neurons. </a:t>
            </a:r>
          </a:p>
        </p:txBody>
      </p:sp>
    </p:spTree>
    <p:extLst>
      <p:ext uri="{BB962C8B-B14F-4D97-AF65-F5344CB8AC3E}">
        <p14:creationId xmlns:p14="http://schemas.microsoft.com/office/powerpoint/2010/main" val="3681183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92811" y="1535271"/>
            <a:ext cx="8405022" cy="2739211"/>
          </a:xfrm>
          <a:prstGeom prst="rect">
            <a:avLst/>
          </a:prstGeom>
          <a:noFill/>
        </p:spPr>
        <p:txBody>
          <a:bodyPr wrap="square" lIns="91440" tIns="45720" rIns="91440" bIns="45720" rtlCol="0">
            <a:spAutoFit/>
          </a:bodyPr>
          <a:lstStyle/>
          <a:p>
            <a:pPr defTabSz="609555"/>
            <a:r>
              <a:rPr lang="en-US" sz="8600" cap="all" dirty="0">
                <a:solidFill>
                  <a:srgbClr val="EE7860"/>
                </a:solidFill>
                <a:latin typeface="Impact" panose="020B0806030902050204" pitchFamily="34" charset="0"/>
                <a:cs typeface="Gotham Condensed Bold" pitchFamily="50" charset="0"/>
                <a:sym typeface="Arial"/>
                <a:rtl val="0"/>
              </a:rPr>
              <a:t>WHAT IS LEARNING AND MEMORY?</a:t>
            </a:r>
            <a:endParaRPr lang="en-US" sz="8600" dirty="0">
              <a:solidFill>
                <a:srgbClr val="2B3439"/>
              </a:solidFill>
              <a:latin typeface="Arial" panose="020B0604020202020204" pitchFamily="34" charset="0"/>
              <a:cs typeface="Gotham Condensed Bold" pitchFamily="50" charset="0"/>
              <a:sym typeface="Arial"/>
              <a:rtl val="0"/>
            </a:endParaRPr>
          </a:p>
        </p:txBody>
      </p:sp>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3192811" y="4579914"/>
            <a:ext cx="7968371" cy="1449384"/>
          </a:xfrm>
          <a:prstGeom prst="rect">
            <a:avLst/>
          </a:prstGeom>
        </p:spPr>
        <p:txBody>
          <a:bodyPr vert="horz" lIns="68580" tIns="34290" rIns="68580" bIns="34290" rtlCol="0">
            <a:normAutofit/>
          </a:bodyPr>
          <a:lstStyle>
            <a:lvl1pPr marL="0" indent="0" algn="ctr" defTabSz="457189" rtl="0" eaLnBrk="1" latinLnBrk="0" hangingPunct="1">
              <a:spcBef>
                <a:spcPct val="20000"/>
              </a:spcBef>
              <a:buFont typeface="Arial"/>
              <a:buNone/>
              <a:defRPr sz="2400" kern="1200">
                <a:solidFill>
                  <a:schemeClr val="tx1">
                    <a:tint val="75000"/>
                  </a:schemeClr>
                </a:solidFill>
                <a:latin typeface="Whitney Book"/>
                <a:ea typeface="+mn-ea"/>
                <a:cs typeface="Whitney Book"/>
              </a:defRPr>
            </a:lvl1pPr>
            <a:lvl2pPr marL="457189" indent="0" algn="ctr" defTabSz="457189" rtl="0" eaLnBrk="1" latinLnBrk="0" hangingPunct="1">
              <a:spcBef>
                <a:spcPct val="20000"/>
              </a:spcBef>
              <a:buFont typeface="Arial"/>
              <a:buNone/>
              <a:defRPr sz="2400" kern="1200">
                <a:solidFill>
                  <a:schemeClr val="tx1">
                    <a:tint val="75000"/>
                  </a:schemeClr>
                </a:solidFill>
                <a:latin typeface="Whitney Book"/>
                <a:ea typeface="+mn-ea"/>
                <a:cs typeface="Whitney Book"/>
              </a:defRPr>
            </a:lvl2pPr>
            <a:lvl3pPr marL="914377" indent="0" algn="ctr" defTabSz="457189" rtl="0" eaLnBrk="1" latinLnBrk="0" hangingPunct="1">
              <a:spcBef>
                <a:spcPct val="20000"/>
              </a:spcBef>
              <a:buFont typeface="Arial"/>
              <a:buNone/>
              <a:defRPr sz="2400" kern="1200">
                <a:solidFill>
                  <a:schemeClr val="tx1">
                    <a:tint val="75000"/>
                  </a:schemeClr>
                </a:solidFill>
                <a:latin typeface="Whitney Book"/>
                <a:ea typeface="+mn-ea"/>
                <a:cs typeface="Whitney Book"/>
              </a:defRPr>
            </a:lvl3pPr>
            <a:lvl4pPr marL="1371566" indent="0" algn="ctr" defTabSz="457189" rtl="0" eaLnBrk="1" latinLnBrk="0" hangingPunct="1">
              <a:spcBef>
                <a:spcPct val="20000"/>
              </a:spcBef>
              <a:buFont typeface="Arial"/>
              <a:buNone/>
              <a:defRPr sz="2400" kern="1200">
                <a:solidFill>
                  <a:schemeClr val="tx1">
                    <a:tint val="75000"/>
                  </a:schemeClr>
                </a:solidFill>
                <a:latin typeface="Whitney Book"/>
                <a:ea typeface="+mn-ea"/>
                <a:cs typeface="Whitney Book"/>
              </a:defRPr>
            </a:lvl4pPr>
            <a:lvl5pPr marL="1828754" indent="0" algn="ctr" defTabSz="457189" rtl="0" eaLnBrk="1" latinLnBrk="0" hangingPunct="1">
              <a:spcBef>
                <a:spcPct val="20000"/>
              </a:spcBef>
              <a:buFont typeface="Arial"/>
              <a:buNone/>
              <a:defRPr sz="2400" kern="1200">
                <a:solidFill>
                  <a:schemeClr val="tx1">
                    <a:tint val="75000"/>
                  </a:schemeClr>
                </a:solidFill>
                <a:latin typeface="Whitney Book"/>
                <a:ea typeface="+mn-ea"/>
                <a:cs typeface="Whitney Book"/>
              </a:defRPr>
            </a:lvl5pPr>
            <a:lvl6pPr marL="2285943"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131"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320"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509"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800" b="1" dirty="0">
                <a:solidFill>
                  <a:schemeClr val="tx1">
                    <a:lumMod val="95000"/>
                    <a:lumOff val="5000"/>
                  </a:schemeClr>
                </a:solidFill>
                <a:latin typeface="Arial" panose="020B0604020202020204" pitchFamily="34" charset="0"/>
                <a:cs typeface="Arial" panose="020B0604020202020204" pitchFamily="34" charset="0"/>
              </a:rPr>
              <a:t>Study design dot point</a:t>
            </a:r>
          </a:p>
          <a:p>
            <a:pPr marL="342900" indent="-342900" algn="l">
              <a:buFont typeface="Arial" panose="020B0604020202020204" pitchFamily="34" charset="0"/>
              <a:buChar char="•"/>
            </a:pPr>
            <a:r>
              <a:rPr lang="en-AU" sz="1800" dirty="0">
                <a:solidFill>
                  <a:schemeClr val="tx1">
                    <a:lumMod val="95000"/>
                    <a:lumOff val="5000"/>
                  </a:schemeClr>
                </a:solidFill>
                <a:latin typeface="Arial" panose="020B0604020202020204" pitchFamily="34" charset="0"/>
                <a:cs typeface="Arial" panose="020B0604020202020204" pitchFamily="34" charset="0"/>
              </a:rPr>
              <a:t>Neural plasticity and changes to connections between neurons (including long-term potentiation and long-term depression) as the fundamental mechanisms of memory formation that leads to learning.</a:t>
            </a:r>
          </a:p>
          <a:p>
            <a:pPr marL="342900" indent="-342900" algn="l">
              <a:buFont typeface="Arial" panose="020B0604020202020204" pitchFamily="34" charset="0"/>
              <a:buChar char="•"/>
            </a:pPr>
            <a:endParaRPr lang="en-AU" sz="1800" dirty="0">
              <a:solidFill>
                <a:schemeClr val="tx1">
                  <a:lumMod val="95000"/>
                  <a:lumOff val="5000"/>
                </a:schemeClr>
              </a:solidFill>
              <a:latin typeface="Arial" panose="020B0604020202020204" pitchFamily="34" charset="0"/>
              <a:cs typeface="Arial" panose="020B0604020202020204" pitchFamily="34" charset="0"/>
            </a:endParaRPr>
          </a:p>
          <a:p>
            <a:pPr algn="l"/>
            <a:endParaRPr lang="en-US" sz="18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7" name="Title 1"/>
          <p:cNvSpPr txBox="1">
            <a:spLocks/>
          </p:cNvSpPr>
          <p:nvPr/>
        </p:nvSpPr>
        <p:spPr>
          <a:xfrm>
            <a:off x="3192812" y="455613"/>
            <a:ext cx="8313389" cy="1143000"/>
          </a:xfrm>
          <a:prstGeom prst="rect">
            <a:avLst/>
          </a:prstGeom>
        </p:spPr>
        <p:txBody>
          <a:bodyPr vert="horz" lIns="68580" tIns="34290" rIns="68580" bIns="34290" rtlCol="0" anchor="t">
            <a:normAutofit/>
          </a:bodyPr>
          <a:lstStyle>
            <a:lvl1pPr algn="l" defTabSz="457189" rtl="0" eaLnBrk="1" latinLnBrk="0" hangingPunct="1">
              <a:spcBef>
                <a:spcPct val="0"/>
              </a:spcBef>
              <a:buNone/>
              <a:defRPr sz="4400" kern="1200">
                <a:solidFill>
                  <a:srgbClr val="EE7860"/>
                </a:solidFill>
                <a:latin typeface="Whitney Bold" pitchFamily="50" charset="0"/>
                <a:ea typeface="+mj-ea"/>
                <a:cs typeface="Gotham Condensed Bold"/>
              </a:defRPr>
            </a:lvl1pPr>
          </a:lstStyle>
          <a:p>
            <a:r>
              <a:rPr lang="en-US" b="1" dirty="0">
                <a:latin typeface="Arial" panose="020B0604020202020204" pitchFamily="34" charset="0"/>
              </a:rPr>
              <a:t>Bringing it together</a:t>
            </a:r>
          </a:p>
        </p:txBody>
      </p:sp>
    </p:spTree>
    <p:extLst>
      <p:ext uri="{BB962C8B-B14F-4D97-AF65-F5344CB8AC3E}">
        <p14:creationId xmlns:p14="http://schemas.microsoft.com/office/powerpoint/2010/main" val="684481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2159306" y="827642"/>
            <a:ext cx="9705859" cy="4383784"/>
          </a:xfrm>
        </p:spPr>
        <p:txBody>
          <a:bodyPr>
            <a:normAutofit/>
          </a:bodyPr>
          <a:lstStyle/>
          <a:p>
            <a:pPr marL="0" indent="0">
              <a:buNone/>
            </a:pPr>
            <a:r>
              <a:rPr lang="en-AU" sz="1800" dirty="0"/>
              <a:t>Learning is a </a:t>
            </a:r>
            <a:r>
              <a:rPr lang="en-AU" sz="1800" b="1" dirty="0">
                <a:solidFill>
                  <a:srgbClr val="00B050"/>
                </a:solidFill>
              </a:rPr>
              <a:t>relatively permanent change in behaviour </a:t>
            </a:r>
            <a:r>
              <a:rPr lang="en-AU" sz="1800" dirty="0"/>
              <a:t>that occurs as a result of </a:t>
            </a:r>
            <a:r>
              <a:rPr lang="en-AU" sz="1800" b="1" dirty="0">
                <a:solidFill>
                  <a:srgbClr val="00B050"/>
                </a:solidFill>
              </a:rPr>
              <a:t>experience</a:t>
            </a:r>
            <a:r>
              <a:rPr lang="en-AU" sz="1800" dirty="0" smtClean="0"/>
              <a:t>. (remember the S curve) </a:t>
            </a:r>
          </a:p>
          <a:p>
            <a:pPr marL="0" indent="0">
              <a:buNone/>
            </a:pPr>
            <a:r>
              <a:rPr lang="en-AU" sz="1800" dirty="0" smtClean="0"/>
              <a:t>(not called learning if it’s something that happens developmentally, or just goes away)</a:t>
            </a:r>
            <a:endParaRPr lang="en-AU" sz="1800" dirty="0"/>
          </a:p>
        </p:txBody>
      </p:sp>
      <p:sp>
        <p:nvSpPr>
          <p:cNvPr id="5" name="Subtitle 2"/>
          <p:cNvSpPr txBox="1">
            <a:spLocks/>
          </p:cNvSpPr>
          <p:nvPr/>
        </p:nvSpPr>
        <p:spPr>
          <a:xfrm>
            <a:off x="3192811" y="141842"/>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What is learning?</a:t>
            </a:r>
          </a:p>
        </p:txBody>
      </p:sp>
      <p:sp>
        <p:nvSpPr>
          <p:cNvPr id="12"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194" y="2137272"/>
            <a:ext cx="7911946" cy="4380020"/>
          </a:xfrm>
          <a:prstGeom prst="rect">
            <a:avLst/>
          </a:prstGeom>
        </p:spPr>
      </p:pic>
    </p:spTree>
    <p:extLst>
      <p:ext uri="{BB962C8B-B14F-4D97-AF65-F5344CB8AC3E}">
        <p14:creationId xmlns:p14="http://schemas.microsoft.com/office/powerpoint/2010/main" val="2724567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438594" y="1192332"/>
            <a:ext cx="10864712" cy="4294067"/>
          </a:xfrm>
        </p:spPr>
        <p:txBody>
          <a:bodyPr>
            <a:normAutofit/>
          </a:bodyPr>
          <a:lstStyle/>
          <a:p>
            <a:pPr marL="0" indent="0">
              <a:buNone/>
            </a:pPr>
            <a:r>
              <a:rPr lang="en-US" sz="1800" dirty="0"/>
              <a:t>Except for a range of physiological responses that are involuntary and normally occur automatically, such as breathing, digesting food, secreting hormones and blinking, most of what you do each day depends to a large degree on learning. </a:t>
            </a:r>
            <a:endParaRPr lang="en-US" sz="1800" dirty="0" smtClean="0"/>
          </a:p>
          <a:p>
            <a:pPr marL="0" indent="0">
              <a:buNone/>
            </a:pPr>
            <a:r>
              <a:rPr lang="en-US" sz="1800" dirty="0"/>
              <a:t>Your attitudes, values, beliefs, opinions, interests and decisions all involve learning. Many of our emotions are also learned or </a:t>
            </a:r>
            <a:r>
              <a:rPr lang="en-US" sz="1800" dirty="0" smtClean="0"/>
              <a:t>influenced signifi­cantly </a:t>
            </a:r>
            <a:r>
              <a:rPr lang="en-US" sz="1800" dirty="0"/>
              <a:t>by learning. </a:t>
            </a:r>
            <a:endParaRPr lang="en-US" sz="1800" dirty="0" smtClean="0"/>
          </a:p>
          <a:p>
            <a:pPr marL="0" indent="0">
              <a:buNone/>
            </a:pPr>
            <a:endParaRPr lang="en-US" sz="1800" dirty="0"/>
          </a:p>
          <a:p>
            <a:pPr marL="0" indent="0">
              <a:buNone/>
            </a:pPr>
            <a:r>
              <a:rPr lang="en-US" sz="1800" dirty="0" smtClean="0"/>
              <a:t>Points to remember:</a:t>
            </a:r>
            <a:endParaRPr lang="en-AU" sz="1800" dirty="0" smtClean="0"/>
          </a:p>
          <a:p>
            <a:endParaRPr lang="en-AU" sz="1800" dirty="0"/>
          </a:p>
          <a:p>
            <a:r>
              <a:rPr lang="en-AU" sz="1800" dirty="0" smtClean="0"/>
              <a:t>Learning </a:t>
            </a:r>
            <a:r>
              <a:rPr lang="en-AU" sz="1800" dirty="0"/>
              <a:t>can be intentional or unintentional</a:t>
            </a:r>
          </a:p>
          <a:p>
            <a:r>
              <a:rPr lang="en-AU" sz="1800" dirty="0"/>
              <a:t>Learning can be easy or difficult</a:t>
            </a:r>
          </a:p>
          <a:p>
            <a:r>
              <a:rPr lang="en-AU" sz="1800" dirty="0"/>
              <a:t>There are few behaviours that can not be learned (reflex actions, maturation and fixed action patterns in animals)</a:t>
            </a:r>
          </a:p>
          <a:p>
            <a:r>
              <a:rPr lang="en-AU" sz="1800" dirty="0"/>
              <a:t>Learning happens in a variety of </a:t>
            </a:r>
            <a:r>
              <a:rPr lang="en-AU" sz="1800" dirty="0" smtClean="0"/>
              <a:t>ways</a:t>
            </a:r>
          </a:p>
          <a:p>
            <a:endParaRPr lang="en-AU" sz="1800" dirty="0"/>
          </a:p>
          <a:p>
            <a:endParaRPr lang="en-AU" sz="1800" dirty="0"/>
          </a:p>
        </p:txBody>
      </p:sp>
      <p:sp>
        <p:nvSpPr>
          <p:cNvPr id="5" name="Subtitle 2"/>
          <p:cNvSpPr txBox="1">
            <a:spLocks/>
          </p:cNvSpPr>
          <p:nvPr/>
        </p:nvSpPr>
        <p:spPr>
          <a:xfrm>
            <a:off x="1771635" y="255866"/>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Learning comes in many forms</a:t>
            </a:r>
          </a:p>
        </p:txBody>
      </p:sp>
    </p:spTree>
    <p:extLst>
      <p:ext uri="{BB962C8B-B14F-4D97-AF65-F5344CB8AC3E}">
        <p14:creationId xmlns:p14="http://schemas.microsoft.com/office/powerpoint/2010/main" val="3178391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71194" y="931792"/>
            <a:ext cx="11279859" cy="4089180"/>
          </a:xfrm>
        </p:spPr>
        <p:txBody>
          <a:bodyPr>
            <a:normAutofit/>
          </a:bodyPr>
          <a:lstStyle/>
          <a:p>
            <a:pPr marL="0" indent="0">
              <a:buNone/>
            </a:pPr>
            <a:r>
              <a:rPr lang="en-US" sz="1800" dirty="0"/>
              <a:t>I</a:t>
            </a:r>
            <a:r>
              <a:rPr lang="en-US" sz="1800" dirty="0" smtClean="0"/>
              <a:t>magine </a:t>
            </a:r>
            <a:r>
              <a:rPr lang="en-US" sz="1800" dirty="0"/>
              <a:t>for a moment what life would be like without your memory. You would have no recollection of what happened to you 2 seconds ago, 10 minutes ago or even 10 years ago. Without memory, every moment would be a new experience. Each person you met would be a stranger and each task you tackled would be a new challenge </a:t>
            </a:r>
            <a:endParaRPr lang="en-AU" sz="1800" dirty="0" smtClean="0"/>
          </a:p>
          <a:p>
            <a:pPr marL="0" indent="0">
              <a:buNone/>
            </a:pPr>
            <a:endParaRPr lang="en-AU" sz="1800" dirty="0" smtClean="0"/>
          </a:p>
          <a:p>
            <a:pPr marL="0" indent="0">
              <a:buNone/>
            </a:pPr>
            <a:r>
              <a:rPr lang="en-AU" sz="1800" dirty="0" smtClean="0"/>
              <a:t>Memory is an </a:t>
            </a:r>
            <a:r>
              <a:rPr lang="en-AU" sz="1800" b="1" dirty="0">
                <a:solidFill>
                  <a:srgbClr val="00B050"/>
                </a:solidFill>
              </a:rPr>
              <a:t>active</a:t>
            </a:r>
            <a:r>
              <a:rPr lang="en-AU" sz="1800" dirty="0"/>
              <a:t> information processing system that </a:t>
            </a:r>
            <a:r>
              <a:rPr lang="en-AU" sz="1800" b="1" dirty="0">
                <a:solidFill>
                  <a:srgbClr val="00B050"/>
                </a:solidFill>
              </a:rPr>
              <a:t>encodes, stores and recovers </a:t>
            </a:r>
            <a:r>
              <a:rPr lang="en-AU" sz="1800" dirty="0" smtClean="0"/>
              <a:t>information when we need it. </a:t>
            </a:r>
            <a:endParaRPr lang="en-AU" sz="1800" dirty="0"/>
          </a:p>
        </p:txBody>
      </p:sp>
      <p:sp>
        <p:nvSpPr>
          <p:cNvPr id="5" name="Subtitle 2"/>
          <p:cNvSpPr txBox="1">
            <a:spLocks/>
          </p:cNvSpPr>
          <p:nvPr/>
        </p:nvSpPr>
        <p:spPr>
          <a:xfrm>
            <a:off x="3192810" y="245993"/>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What is memory?</a:t>
            </a:r>
          </a:p>
        </p:txBody>
      </p:sp>
      <p:pic>
        <p:nvPicPr>
          <p:cNvPr id="6" name="Picture 5"/>
          <p:cNvPicPr>
            <a:picLocks noChangeAspect="1"/>
          </p:cNvPicPr>
          <p:nvPr/>
        </p:nvPicPr>
        <p:blipFill>
          <a:blip r:embed="rId2"/>
          <a:stretch>
            <a:fillRect/>
          </a:stretch>
        </p:blipFill>
        <p:spPr>
          <a:xfrm>
            <a:off x="171194" y="3167844"/>
            <a:ext cx="6549095" cy="3690156"/>
          </a:xfrm>
          <a:prstGeom prst="rect">
            <a:avLst/>
          </a:prstGeom>
        </p:spPr>
      </p:pic>
    </p:spTree>
    <p:extLst>
      <p:ext uri="{BB962C8B-B14F-4D97-AF65-F5344CB8AC3E}">
        <p14:creationId xmlns:p14="http://schemas.microsoft.com/office/powerpoint/2010/main" val="740885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286439" y="1113456"/>
            <a:ext cx="11193257" cy="4097969"/>
          </a:xfrm>
        </p:spPr>
        <p:txBody>
          <a:bodyPr>
            <a:normAutofit/>
          </a:bodyPr>
          <a:lstStyle/>
          <a:p>
            <a:r>
              <a:rPr lang="en-AU" sz="1800" dirty="0"/>
              <a:t>Trillions of pieces of information bombard our </a:t>
            </a:r>
            <a:r>
              <a:rPr lang="en-AU" sz="1800" dirty="0" smtClean="0"/>
              <a:t>senses. We only respond to a portion of this </a:t>
            </a:r>
          </a:p>
          <a:p>
            <a:pPr marL="0" indent="0">
              <a:buNone/>
            </a:pPr>
            <a:r>
              <a:rPr lang="en-AU" sz="1800" dirty="0" smtClean="0"/>
              <a:t>how </a:t>
            </a:r>
            <a:r>
              <a:rPr lang="en-AU" sz="1800" dirty="0"/>
              <a:t>do we </a:t>
            </a:r>
            <a:r>
              <a:rPr lang="en-AU" sz="1800" dirty="0" smtClean="0"/>
              <a:t>know </a:t>
            </a:r>
            <a:r>
              <a:rPr lang="en-AU" sz="1800" dirty="0"/>
              <a:t>what to respond to? How much can we </a:t>
            </a:r>
            <a:r>
              <a:rPr lang="en-AU" sz="1800" dirty="0" smtClean="0"/>
              <a:t>remember (can only remember a little bit of what we respond to) </a:t>
            </a:r>
            <a:r>
              <a:rPr lang="en-AU" sz="1800" dirty="0"/>
              <a:t>For how long?</a:t>
            </a:r>
          </a:p>
          <a:p>
            <a:r>
              <a:rPr lang="en-AU" sz="1800" dirty="0"/>
              <a:t>Memory is not a perfect replica of the world it is </a:t>
            </a:r>
            <a:r>
              <a:rPr lang="en-AU" sz="1800" dirty="0" smtClean="0"/>
              <a:t>your personal interpretation.</a:t>
            </a:r>
            <a:endParaRPr lang="en-AU" sz="1800" dirty="0"/>
          </a:p>
          <a:p>
            <a:r>
              <a:rPr lang="en-AU" sz="1800" dirty="0"/>
              <a:t>Memories can change over time </a:t>
            </a:r>
          </a:p>
          <a:p>
            <a:r>
              <a:rPr lang="en-AU" sz="1800" dirty="0"/>
              <a:t>Memories can be </a:t>
            </a:r>
            <a:r>
              <a:rPr lang="en-AU" sz="1800" dirty="0" smtClean="0"/>
              <a:t>lost (psych problems, physical damage, disuse over time)</a:t>
            </a:r>
            <a:endParaRPr lang="en-AU" sz="1800" dirty="0"/>
          </a:p>
        </p:txBody>
      </p:sp>
      <p:sp>
        <p:nvSpPr>
          <p:cNvPr id="5" name="Subtitle 2"/>
          <p:cNvSpPr txBox="1">
            <a:spLocks/>
          </p:cNvSpPr>
          <p:nvPr/>
        </p:nvSpPr>
        <p:spPr>
          <a:xfrm>
            <a:off x="2168243" y="281057"/>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Memory is unique for all</a:t>
            </a:r>
          </a:p>
        </p:txBody>
      </p:sp>
      <p:pic>
        <p:nvPicPr>
          <p:cNvPr id="2" name="Picture 1" descr="colorful-1325265_6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5131" y="2965614"/>
            <a:ext cx="4170777" cy="3551678"/>
          </a:xfrm>
          <a:prstGeom prst="rect">
            <a:avLst/>
          </a:prstGeom>
        </p:spPr>
      </p:pic>
      <p:sp>
        <p:nvSpPr>
          <p:cNvPr id="8" name="Rectangle 7"/>
          <p:cNvSpPr/>
          <p:nvPr/>
        </p:nvSpPr>
        <p:spPr>
          <a:xfrm>
            <a:off x="3306936" y="6043824"/>
            <a:ext cx="8117841" cy="261610"/>
          </a:xfrm>
          <a:prstGeom prst="rect">
            <a:avLst/>
          </a:prstGeom>
        </p:spPr>
        <p:txBody>
          <a:bodyPr wrap="square">
            <a:spAutoFit/>
          </a:bodyPr>
          <a:lstStyle/>
          <a:p>
            <a:pPr algn="r"/>
            <a:r>
              <a:rPr lang="en-US" sz="1050" dirty="0">
                <a:latin typeface="Arial" panose="020B0604020202020204" pitchFamily="34" charset="0"/>
              </a:rPr>
              <a:t>© </a:t>
            </a:r>
            <a:r>
              <a:rPr lang="en-US" sz="1050" dirty="0" err="1">
                <a:latin typeface="Arial" panose="020B0604020202020204" pitchFamily="34" charset="0"/>
              </a:rPr>
              <a:t>Pixabay</a:t>
            </a:r>
            <a:endParaRPr lang="en-US" sz="1050" dirty="0">
              <a:latin typeface="Arial" panose="020B0604020202020204" pitchFamily="34" charset="0"/>
            </a:endParaRPr>
          </a:p>
        </p:txBody>
      </p:sp>
    </p:spTree>
    <p:extLst>
      <p:ext uri="{BB962C8B-B14F-4D97-AF65-F5344CB8AC3E}">
        <p14:creationId xmlns:p14="http://schemas.microsoft.com/office/powerpoint/2010/main" val="1532999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548763" y="222091"/>
            <a:ext cx="8803097" cy="1088916"/>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A memory trace</a:t>
            </a:r>
            <a:r>
              <a:rPr lang="en-AU" sz="4000" b="1" dirty="0" smtClean="0">
                <a:solidFill>
                  <a:srgbClr val="EE7860"/>
                </a:solidFill>
                <a:latin typeface="Arial" panose="020B0604020202020204" pitchFamily="34" charset="0"/>
                <a:cs typeface="Arial" panose="020B0604020202020204" pitchFamily="34" charset="0"/>
              </a:rPr>
              <a:t>….</a:t>
            </a:r>
          </a:p>
          <a:p>
            <a:pPr marL="0" indent="0">
              <a:buNone/>
            </a:pPr>
            <a:r>
              <a:rPr lang="en-AU" sz="2200" dirty="0" smtClean="0">
                <a:latin typeface="Arial" panose="020B0604020202020204" pitchFamily="34" charset="0"/>
                <a:cs typeface="Arial" panose="020B0604020202020204" pitchFamily="34" charset="0"/>
              </a:rPr>
              <a:t>You can see a memory due to changes in neural connections !!!</a:t>
            </a:r>
            <a:endParaRPr lang="en-AU" sz="2200" dirty="0">
              <a:latin typeface="Arial" panose="020B0604020202020204" pitchFamily="34" charset="0"/>
              <a:cs typeface="Arial" panose="020B0604020202020204" pitchFamily="34" charset="0"/>
            </a:endParaRPr>
          </a:p>
        </p:txBody>
      </p:sp>
      <p:pic>
        <p:nvPicPr>
          <p:cNvPr id="6" name="Content Placeholder 3" descr="Gyrus_Dentatus_40x.jpg"/>
          <p:cNvPicPr>
            <a:picLocks noChangeAspect="1"/>
          </p:cNvPicPr>
          <p:nvPr/>
        </p:nvPicPr>
        <p:blipFill>
          <a:blip r:embed="rId2">
            <a:extLst>
              <a:ext uri="{28A0092B-C50C-407E-A947-70E740481C1C}">
                <a14:useLocalDpi xmlns:a14="http://schemas.microsoft.com/office/drawing/2010/main" val="0"/>
              </a:ext>
            </a:extLst>
          </a:blip>
          <a:srcRect t="13909" b="13909"/>
          <a:stretch>
            <a:fillRect/>
          </a:stretch>
        </p:blipFill>
        <p:spPr>
          <a:xfrm>
            <a:off x="390180" y="1423128"/>
            <a:ext cx="8054305" cy="4429558"/>
          </a:xfrm>
          <a:prstGeom prst="rect">
            <a:avLst/>
          </a:prstGeom>
        </p:spPr>
      </p:pic>
    </p:spTree>
    <p:extLst>
      <p:ext uri="{BB962C8B-B14F-4D97-AF65-F5344CB8AC3E}">
        <p14:creationId xmlns:p14="http://schemas.microsoft.com/office/powerpoint/2010/main" val="3998252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56" y="191208"/>
            <a:ext cx="11539991" cy="635057"/>
          </a:xfrm>
        </p:spPr>
        <p:txBody>
          <a:bodyPr>
            <a:normAutofit fontScale="90000"/>
          </a:bodyPr>
          <a:lstStyle/>
          <a:p>
            <a:pPr algn="ctr"/>
            <a:r>
              <a:rPr lang="en-US" sz="3600" b="1" dirty="0"/>
              <a:t>NEURAL PLASTICITY AND CHANGES TO CONNECTIONS BETWEEN NEURONS </a:t>
            </a:r>
            <a:r>
              <a:rPr lang="en-US" dirty="0"/>
              <a:t/>
            </a:r>
            <a:br>
              <a:rPr lang="en-US" dirty="0"/>
            </a:br>
            <a:endParaRPr lang="en-US" dirty="0"/>
          </a:p>
        </p:txBody>
      </p:sp>
      <p:sp>
        <p:nvSpPr>
          <p:cNvPr id="3" name="Content Placeholder 2"/>
          <p:cNvSpPr>
            <a:spLocks noGrp="1"/>
          </p:cNvSpPr>
          <p:nvPr>
            <p:ph idx="1"/>
          </p:nvPr>
        </p:nvSpPr>
        <p:spPr>
          <a:xfrm>
            <a:off x="374573" y="1277957"/>
            <a:ext cx="11060935" cy="4860537"/>
          </a:xfrm>
        </p:spPr>
        <p:txBody>
          <a:bodyPr/>
          <a:lstStyle/>
          <a:p>
            <a:r>
              <a:rPr lang="en-US" dirty="0"/>
              <a:t>we </a:t>
            </a:r>
            <a:r>
              <a:rPr lang="en-US" dirty="0" smtClean="0"/>
              <a:t>examine </a:t>
            </a:r>
            <a:r>
              <a:rPr lang="en-US" dirty="0"/>
              <a:t>the neural basis of learning and memory, focusing on the brain’s plasticity and changes to connections between neurons that enable learning and memory to take place and demonstrate that learning and memory are actually inseparable.</a:t>
            </a:r>
          </a:p>
          <a:p>
            <a:r>
              <a:rPr lang="en-US" dirty="0" smtClean="0"/>
              <a:t>The </a:t>
            </a:r>
            <a:r>
              <a:rPr lang="en-US" dirty="0"/>
              <a:t>brain is capable of learning throughout the lifespan because of its </a:t>
            </a:r>
            <a:r>
              <a:rPr lang="en-US" b="1" dirty="0"/>
              <a:t>neural plasticity</a:t>
            </a:r>
            <a:r>
              <a:rPr lang="en-US" dirty="0"/>
              <a:t>. Neural plasticity refers to the way the brain changes in response to stimulation from the environment and is linked to the ability of the brain’s synapses to be </a:t>
            </a:r>
            <a:r>
              <a:rPr lang="en-US" dirty="0" smtClean="0"/>
              <a:t>modified</a:t>
            </a:r>
          </a:p>
        </p:txBody>
      </p:sp>
    </p:spTree>
    <p:extLst>
      <p:ext uri="{BB962C8B-B14F-4D97-AF65-F5344CB8AC3E}">
        <p14:creationId xmlns:p14="http://schemas.microsoft.com/office/powerpoint/2010/main" val="90559242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1181</TotalTime>
  <Words>2012</Words>
  <Application>Microsoft Macintosh PowerPoint</Application>
  <PresentationFormat>Widescreen</PresentationFormat>
  <Paragraphs>179</Paragraphs>
  <Slides>35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Gotham Condensed Bold</vt:lpstr>
      <vt:lpstr>Impact</vt:lpstr>
      <vt:lpstr>Arial</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NEURAL PLASTICITY AND CHANGES TO CONNECTIONS BETWEEN NEURONS  </vt:lpstr>
      <vt:lpstr>Developmental/Adaptive Plasticity</vt:lpstr>
      <vt:lpstr>PowerPoint Presentation</vt:lpstr>
      <vt:lpstr>PowerPoint Presentation</vt:lpstr>
      <vt:lpstr>PowerPoint Presentation</vt:lpstr>
      <vt:lpstr>PowerPoint Presentation</vt:lpstr>
      <vt:lpstr>PowerPoint Presentation</vt:lpstr>
      <vt:lpstr>PowerPoint Presentation</vt:lpstr>
      <vt:lpstr>Synaptic Plasticity</vt:lpstr>
      <vt:lpstr>Hebb’s Rule: ‘neurons that fire together, wire together</vt:lpstr>
      <vt:lpstr>PowerPoint Presentation</vt:lpstr>
      <vt:lpstr>Long-term potentiation (LTP)</vt:lpstr>
      <vt:lpstr>PowerPoint Presentation</vt:lpstr>
      <vt:lpstr>Long-term depression: ‘use it or lose 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Caulfield Grammar School</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Maturity</dc:title>
  <dc:creator>Charlotte Lennie</dc:creator>
  <cp:lastModifiedBy>bird.nima.a@scsc.vic.edu.au</cp:lastModifiedBy>
  <cp:revision>96</cp:revision>
  <dcterms:created xsi:type="dcterms:W3CDTF">2016-06-02T03:12:03Z</dcterms:created>
  <dcterms:modified xsi:type="dcterms:W3CDTF">2018-03-26T20:10:33Z</dcterms:modified>
</cp:coreProperties>
</file>