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03"/>
  </p:normalViewPr>
  <p:slideViewPr>
    <p:cSldViewPr snapToGrid="0" snapToObjects="1">
      <p:cViewPr varScale="1">
        <p:scale>
          <a:sx n="116" d="100"/>
          <a:sy n="116" d="100"/>
        </p:scale>
        <p:origin x="4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98BF56-3440-4147-86B3-B28B862CB2B3}"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85898538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8BF56-3440-4147-86B3-B28B862CB2B3}"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644667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8BF56-3440-4147-86B3-B28B862CB2B3}"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865505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8BF56-3440-4147-86B3-B28B862CB2B3}"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7D30D-FA5B-4F41-942B-E07FD6FF2868}"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39424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8BF56-3440-4147-86B3-B28B862CB2B3}"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587019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B98BF56-3440-4147-86B3-B28B862CB2B3}" type="datetimeFigureOut">
              <a:rPr lang="en-US" smtClean="0"/>
              <a:t>3/30/17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282395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B98BF56-3440-4147-86B3-B28B862CB2B3}" type="datetimeFigureOut">
              <a:rPr lang="en-US" smtClean="0"/>
              <a:t>3/30/17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071236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8BF56-3440-4147-86B3-B28B862CB2B3}"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920157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8BF56-3440-4147-86B3-B28B862CB2B3}"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842708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8BF56-3440-4147-86B3-B28B862CB2B3}"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58220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8BF56-3440-4147-86B3-B28B862CB2B3}"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2002565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98BF56-3440-4147-86B3-B28B862CB2B3}"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75175191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98BF56-3440-4147-86B3-B28B862CB2B3}" type="datetimeFigureOut">
              <a:rPr lang="en-US" smtClean="0"/>
              <a:t>3/30/17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8410682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98BF56-3440-4147-86B3-B28B862CB2B3}" type="datetimeFigureOut">
              <a:rPr lang="en-US" smtClean="0"/>
              <a:t>3/30/17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88987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B98BF56-3440-4147-86B3-B28B862CB2B3}" type="datetimeFigureOut">
              <a:rPr lang="en-US" smtClean="0"/>
              <a:t>3/30/17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87373422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8BF56-3440-4147-86B3-B28B862CB2B3}"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15095358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8BF56-3440-4147-86B3-B28B862CB2B3}"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C7D30D-FA5B-4F41-942B-E07FD6FF2868}" type="slidenum">
              <a:rPr lang="en-US" smtClean="0"/>
              <a:t>‹#›</a:t>
            </a:fld>
            <a:endParaRPr lang="en-US"/>
          </a:p>
        </p:txBody>
      </p:sp>
    </p:spTree>
    <p:extLst>
      <p:ext uri="{BB962C8B-B14F-4D97-AF65-F5344CB8AC3E}">
        <p14:creationId xmlns:p14="http://schemas.microsoft.com/office/powerpoint/2010/main" val="1691627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B98BF56-3440-4147-86B3-B28B862CB2B3}" type="datetimeFigureOut">
              <a:rPr lang="en-US" smtClean="0"/>
              <a:t>3/30/17</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9C7D30D-FA5B-4F41-942B-E07FD6FF2868}" type="slidenum">
              <a:rPr lang="en-US" smtClean="0"/>
              <a:t>‹#›</a:t>
            </a:fld>
            <a:endParaRPr lang="en-US"/>
          </a:p>
        </p:txBody>
      </p:sp>
    </p:spTree>
    <p:extLst>
      <p:ext uri="{BB962C8B-B14F-4D97-AF65-F5344CB8AC3E}">
        <p14:creationId xmlns:p14="http://schemas.microsoft.com/office/powerpoint/2010/main" val="73244691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conclusions and generalizations</a:t>
            </a:r>
            <a:endParaRPr lang="en-US" dirty="0"/>
          </a:p>
        </p:txBody>
      </p:sp>
      <p:sp>
        <p:nvSpPr>
          <p:cNvPr id="3" name="Subtitle 2"/>
          <p:cNvSpPr>
            <a:spLocks noGrp="1"/>
          </p:cNvSpPr>
          <p:nvPr>
            <p:ph type="subTitle" idx="1"/>
          </p:nvPr>
        </p:nvSpPr>
        <p:spPr/>
        <p:txBody>
          <a:bodyPr/>
          <a:lstStyle/>
          <a:p>
            <a:r>
              <a:rPr lang="en-US" dirty="0" smtClean="0"/>
              <a:t>Research methods continues!!!</a:t>
            </a:r>
            <a:endParaRPr lang="en-US" dirty="0"/>
          </a:p>
        </p:txBody>
      </p:sp>
    </p:spTree>
    <p:extLst>
      <p:ext uri="{BB962C8B-B14F-4D97-AF65-F5344CB8AC3E}">
        <p14:creationId xmlns:p14="http://schemas.microsoft.com/office/powerpoint/2010/main" val="589115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550843"/>
            <a:ext cx="10363826" cy="6037243"/>
          </a:xfrm>
        </p:spPr>
        <p:txBody>
          <a:bodyPr>
            <a:normAutofit/>
          </a:bodyPr>
          <a:lstStyle/>
          <a:p>
            <a:pPr marL="0" indent="0">
              <a:buNone/>
            </a:pPr>
            <a:r>
              <a:rPr lang="en-US" dirty="0" smtClean="0"/>
              <a:t>2.    Can we generalization</a:t>
            </a:r>
            <a:r>
              <a:rPr lang="en-US" dirty="0"/>
              <a:t>. </a:t>
            </a:r>
            <a:endParaRPr lang="en-US" dirty="0" smtClean="0"/>
          </a:p>
          <a:p>
            <a:r>
              <a:rPr lang="en-US" dirty="0" smtClean="0"/>
              <a:t>A </a:t>
            </a:r>
            <a:r>
              <a:rPr lang="en-US" b="1" dirty="0" smtClean="0"/>
              <a:t>generalization </a:t>
            </a:r>
            <a:r>
              <a:rPr lang="en-US" dirty="0"/>
              <a:t>is a decision or judgment about how widely the </a:t>
            </a:r>
            <a:r>
              <a:rPr lang="en-US" dirty="0" smtClean="0"/>
              <a:t>findings </a:t>
            </a:r>
            <a:r>
              <a:rPr lang="en-US" dirty="0"/>
              <a:t>of a research study can be applied, particularly to other members of the population from which the sample was drawn. </a:t>
            </a:r>
          </a:p>
          <a:p>
            <a:r>
              <a:rPr lang="en-US" dirty="0"/>
              <a:t>making a </a:t>
            </a:r>
            <a:r>
              <a:rPr lang="en-US" dirty="0" err="1"/>
              <a:t>generalisation</a:t>
            </a:r>
            <a:r>
              <a:rPr lang="en-US" dirty="0"/>
              <a:t> is a process of forming an idea about whether </a:t>
            </a:r>
            <a:r>
              <a:rPr lang="en-US" dirty="0" smtClean="0"/>
              <a:t>findings </a:t>
            </a:r>
            <a:r>
              <a:rPr lang="en-US" dirty="0"/>
              <a:t>obtained from a limited number of cases (the sample) can be extended to apply to an entire class of objects, events or people (the population). </a:t>
            </a:r>
          </a:p>
          <a:p>
            <a:r>
              <a:rPr lang="en-US" dirty="0" smtClean="0"/>
              <a:t>generalizing </a:t>
            </a:r>
            <a:r>
              <a:rPr lang="en-US" dirty="0"/>
              <a:t>the results from the sample to the population is risky if the sample is not representative of the population of interest. Like any other conclusion, a </a:t>
            </a:r>
            <a:r>
              <a:rPr lang="en-US" dirty="0" smtClean="0"/>
              <a:t>generalization </a:t>
            </a:r>
            <a:r>
              <a:rPr lang="en-US" dirty="0"/>
              <a:t>must also be based on the results obtained and must consider the potential extraneous and confounding variables, </a:t>
            </a:r>
          </a:p>
        </p:txBody>
      </p:sp>
    </p:spTree>
    <p:extLst>
      <p:ext uri="{BB962C8B-B14F-4D97-AF65-F5344CB8AC3E}">
        <p14:creationId xmlns:p14="http://schemas.microsoft.com/office/powerpoint/2010/main" val="1415024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30506"/>
            <a:ext cx="10364451" cy="848300"/>
          </a:xfrm>
        </p:spPr>
        <p:txBody>
          <a:bodyPr>
            <a:normAutofit/>
          </a:bodyPr>
          <a:lstStyle/>
          <a:p>
            <a:endParaRPr lang="en-US"/>
          </a:p>
        </p:txBody>
      </p:sp>
      <p:sp>
        <p:nvSpPr>
          <p:cNvPr id="3" name="Content Placeholder 2"/>
          <p:cNvSpPr>
            <a:spLocks noGrp="1"/>
          </p:cNvSpPr>
          <p:nvPr>
            <p:ph sz="quarter" idx="13"/>
          </p:nvPr>
        </p:nvSpPr>
        <p:spPr>
          <a:xfrm>
            <a:off x="913774" y="1322024"/>
            <a:ext cx="10363826" cy="4847422"/>
          </a:xfrm>
        </p:spPr>
        <p:txBody>
          <a:bodyPr/>
          <a:lstStyle/>
          <a:p>
            <a:r>
              <a:rPr lang="en-US" dirty="0"/>
              <a:t>The extent to which results can be </a:t>
            </a:r>
            <a:r>
              <a:rPr lang="en-US" dirty="0" smtClean="0"/>
              <a:t>generalized </a:t>
            </a:r>
            <a:r>
              <a:rPr lang="en-US" dirty="0"/>
              <a:t>also depends on the topic studied. Many psychologists believe that researchers who study topics such as sensory processes and biological or physiological factors that underlie </a:t>
            </a:r>
            <a:r>
              <a:rPr lang="en-US" dirty="0" err="1"/>
              <a:t>behaviour</a:t>
            </a:r>
            <a:r>
              <a:rPr lang="en-US" dirty="0"/>
              <a:t> can more easily </a:t>
            </a:r>
            <a:r>
              <a:rPr lang="en-US" dirty="0" smtClean="0"/>
              <a:t>generalize </a:t>
            </a:r>
            <a:r>
              <a:rPr lang="en-US" dirty="0"/>
              <a:t>their results. These phenomena are usually not affected by individual differences  </a:t>
            </a:r>
            <a:endParaRPr lang="en-US" dirty="0" smtClean="0"/>
          </a:p>
          <a:p>
            <a:endParaRPr lang="en-US" dirty="0"/>
          </a:p>
          <a:p>
            <a:r>
              <a:rPr lang="en-US" dirty="0"/>
              <a:t>Researchers who study topics such as personality, social </a:t>
            </a:r>
            <a:r>
              <a:rPr lang="en-US" dirty="0" smtClean="0"/>
              <a:t>behavior</a:t>
            </a:r>
            <a:r>
              <a:rPr lang="en-US" dirty="0"/>
              <a:t>, attitudes, consciousness and learning or memory strategies tend to be less likely to </a:t>
            </a:r>
            <a:r>
              <a:rPr lang="en-US" dirty="0" smtClean="0"/>
              <a:t>generalize </a:t>
            </a:r>
            <a:r>
              <a:rPr lang="en-US" dirty="0"/>
              <a:t>their </a:t>
            </a:r>
            <a:r>
              <a:rPr lang="en-US" dirty="0" smtClean="0"/>
              <a:t>findings</a:t>
            </a:r>
            <a:r>
              <a:rPr lang="en-US" dirty="0"/>
              <a:t>. In these areas, the effect of the IV is often </a:t>
            </a:r>
            <a:r>
              <a:rPr lang="en-US" dirty="0" smtClean="0"/>
              <a:t>influenced </a:t>
            </a:r>
            <a:r>
              <a:rPr lang="en-US" dirty="0"/>
              <a:t>by the individual characteristics of the person </a:t>
            </a:r>
          </a:p>
          <a:p>
            <a:endParaRPr lang="en-US" dirty="0"/>
          </a:p>
          <a:p>
            <a:endParaRPr lang="en-US" dirty="0"/>
          </a:p>
        </p:txBody>
      </p:sp>
    </p:spTree>
    <p:extLst>
      <p:ext uri="{BB962C8B-B14F-4D97-AF65-F5344CB8AC3E}">
        <p14:creationId xmlns:p14="http://schemas.microsoft.com/office/powerpoint/2010/main" val="166974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75422"/>
            <a:ext cx="10364451" cy="958468"/>
          </a:xfrm>
        </p:spPr>
        <p:txBody>
          <a:bodyPr/>
          <a:lstStyle/>
          <a:p>
            <a:endParaRPr lang="en-US"/>
          </a:p>
        </p:txBody>
      </p:sp>
      <p:sp>
        <p:nvSpPr>
          <p:cNvPr id="3" name="Content Placeholder 2"/>
          <p:cNvSpPr>
            <a:spLocks noGrp="1"/>
          </p:cNvSpPr>
          <p:nvPr>
            <p:ph sz="quarter" idx="13"/>
          </p:nvPr>
        </p:nvSpPr>
        <p:spPr>
          <a:xfrm>
            <a:off x="913774" y="1410160"/>
            <a:ext cx="10363826" cy="4381040"/>
          </a:xfrm>
        </p:spPr>
        <p:txBody>
          <a:bodyPr/>
          <a:lstStyle/>
          <a:p>
            <a:endParaRPr lang="en-US"/>
          </a:p>
        </p:txBody>
      </p:sp>
    </p:spTree>
    <p:extLst>
      <p:ext uri="{BB962C8B-B14F-4D97-AF65-F5344CB8AC3E}">
        <p14:creationId xmlns:p14="http://schemas.microsoft.com/office/powerpoint/2010/main" val="91885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64405"/>
            <a:ext cx="10364451" cy="771181"/>
          </a:xfrm>
        </p:spPr>
        <p:txBody>
          <a:bodyPr>
            <a:noAutofit/>
          </a:bodyPr>
          <a:lstStyle/>
          <a:p>
            <a:r>
              <a:rPr lang="en-US" sz="4800" b="1" dirty="0" smtClean="0"/>
              <a:t/>
            </a:r>
            <a:br>
              <a:rPr lang="en-US" sz="4800" b="1" dirty="0" smtClean="0"/>
            </a:br>
            <a:r>
              <a:rPr lang="en-US" sz="4800" b="1" dirty="0" smtClean="0"/>
              <a:t>TYPES </a:t>
            </a:r>
            <a:r>
              <a:rPr lang="en-US" sz="4800" b="1" dirty="0"/>
              <a:t>Of DATA </a:t>
            </a:r>
            <a:r>
              <a:rPr lang="en-US" sz="4800" dirty="0"/>
              <a:t/>
            </a:r>
            <a:br>
              <a:rPr lang="en-US" sz="4800" dirty="0"/>
            </a:br>
            <a:endParaRPr lang="en-US" sz="4800" dirty="0"/>
          </a:p>
        </p:txBody>
      </p:sp>
      <p:sp>
        <p:nvSpPr>
          <p:cNvPr id="3" name="Content Placeholder 2"/>
          <p:cNvSpPr>
            <a:spLocks noGrp="1"/>
          </p:cNvSpPr>
          <p:nvPr>
            <p:ph sz="quarter" idx="13"/>
          </p:nvPr>
        </p:nvSpPr>
        <p:spPr>
          <a:xfrm>
            <a:off x="913775" y="1035586"/>
            <a:ext cx="10363826" cy="5332163"/>
          </a:xfrm>
        </p:spPr>
        <p:txBody>
          <a:bodyPr>
            <a:normAutofit/>
          </a:bodyPr>
          <a:lstStyle/>
          <a:p>
            <a:r>
              <a:rPr lang="en-US"/>
              <a:t>The main difference between primary and secondary data is in who collects the original data.</a:t>
            </a:r>
            <a:endParaRPr lang="en-US" b="1" smtClean="0"/>
          </a:p>
          <a:p>
            <a:r>
              <a:rPr lang="en-US" b="1" dirty="0" smtClean="0"/>
              <a:t>Primary </a:t>
            </a:r>
            <a:r>
              <a:rPr lang="en-US" b="1" dirty="0"/>
              <a:t>data </a:t>
            </a:r>
            <a:r>
              <a:rPr lang="en-US" dirty="0"/>
              <a:t>is data collected directly by the researcher (or through others) for their own purpose, usually to test a hypothesis. It is collected from the source and is sometimes described as ‘ </a:t>
            </a:r>
            <a:r>
              <a:rPr lang="en-US" dirty="0" smtClean="0"/>
              <a:t>First </a:t>
            </a:r>
            <a:r>
              <a:rPr lang="en-US" dirty="0"/>
              <a:t>hand’. </a:t>
            </a:r>
          </a:p>
          <a:p>
            <a:r>
              <a:rPr lang="en-US" b="1" dirty="0"/>
              <a:t>Secondary data </a:t>
            </a:r>
            <a:r>
              <a:rPr lang="en-US" dirty="0"/>
              <a:t>is data that has been collected by someone other than the original user for their own purpose. It has been collected by some other individual or </a:t>
            </a:r>
            <a:r>
              <a:rPr lang="en-US" dirty="0" err="1"/>
              <a:t>organisation</a:t>
            </a:r>
            <a:r>
              <a:rPr lang="en-US" dirty="0"/>
              <a:t> </a:t>
            </a:r>
            <a:r>
              <a:rPr lang="en-US" dirty="0" smtClean="0"/>
              <a:t>(</a:t>
            </a:r>
            <a:r>
              <a:rPr lang="en-US" dirty="0"/>
              <a:t>like second-hand). </a:t>
            </a:r>
            <a:endParaRPr lang="en-US" dirty="0" smtClean="0"/>
          </a:p>
          <a:p>
            <a:r>
              <a:rPr lang="en-US" dirty="0" smtClean="0"/>
              <a:t>For </a:t>
            </a:r>
            <a:r>
              <a:rPr lang="en-US" dirty="0"/>
              <a:t>example, if you access data in a journal, book or at a website to complete a learning activity or SAC, then you will be using secondary data. </a:t>
            </a:r>
            <a:endParaRPr lang="en-US" dirty="0" smtClean="0"/>
          </a:p>
          <a:p>
            <a:r>
              <a:rPr lang="en-US" dirty="0" smtClean="0"/>
              <a:t>The </a:t>
            </a:r>
            <a:r>
              <a:rPr lang="en-US" dirty="0"/>
              <a:t>Australian Bureau of Statistics is a widely used source of secondary data, as are the results reported by researchers in journal articles. </a:t>
            </a:r>
          </a:p>
          <a:p>
            <a:endParaRPr lang="en-US" dirty="0"/>
          </a:p>
        </p:txBody>
      </p:sp>
    </p:spTree>
    <p:extLst>
      <p:ext uri="{BB962C8B-B14F-4D97-AF65-F5344CB8AC3E}">
        <p14:creationId xmlns:p14="http://schemas.microsoft.com/office/powerpoint/2010/main" val="99136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9490"/>
            <a:ext cx="10364451" cy="881350"/>
          </a:xfrm>
        </p:spPr>
        <p:txBody>
          <a:bodyPr/>
          <a:lstStyle/>
          <a:p>
            <a:r>
              <a:rPr lang="en-US" dirty="0" smtClean="0"/>
              <a:t>Advantages and disadvantages</a:t>
            </a:r>
            <a:endParaRPr lang="en-US" dirty="0"/>
          </a:p>
        </p:txBody>
      </p:sp>
      <p:sp>
        <p:nvSpPr>
          <p:cNvPr id="3" name="Content Placeholder 2"/>
          <p:cNvSpPr>
            <a:spLocks noGrp="1"/>
          </p:cNvSpPr>
          <p:nvPr>
            <p:ph sz="quarter" idx="13"/>
          </p:nvPr>
        </p:nvSpPr>
        <p:spPr>
          <a:xfrm>
            <a:off x="913774" y="1344058"/>
            <a:ext cx="10363826" cy="4946573"/>
          </a:xfrm>
        </p:spPr>
        <p:txBody>
          <a:bodyPr>
            <a:normAutofit/>
          </a:bodyPr>
          <a:lstStyle/>
          <a:p>
            <a:r>
              <a:rPr lang="en-US" sz="2200" dirty="0" smtClean="0"/>
              <a:t>Both </a:t>
            </a:r>
            <a:r>
              <a:rPr lang="en-US" sz="2200" dirty="0"/>
              <a:t>types of data have their advantages and limitations. Primary data offers tailored information sought by the researcher to test a hypothesis on a topic of their choosing. To the researcher, there is little doubt about the quality of the data collected. They are also responsible for the quality of their data, but it can be time-consuming to collect and process. </a:t>
            </a:r>
          </a:p>
          <a:p>
            <a:r>
              <a:rPr lang="en-US" sz="2200" dirty="0"/>
              <a:t>Secondary data tends to be readily available and can usually be accessed in less time, especially if you know where and how to look. There can be uncertainty about its quality because it was collected for another purpose and there is often a need to comb through it to </a:t>
            </a:r>
            <a:r>
              <a:rPr lang="en-US" sz="2200" dirty="0" smtClean="0"/>
              <a:t>find </a:t>
            </a:r>
            <a:r>
              <a:rPr lang="en-US" sz="2200" dirty="0"/>
              <a:t>what you’re looking for. </a:t>
            </a:r>
          </a:p>
          <a:p>
            <a:endParaRPr lang="en-US" sz="2200" dirty="0"/>
          </a:p>
        </p:txBody>
      </p:sp>
    </p:spTree>
    <p:extLst>
      <p:ext uri="{BB962C8B-B14F-4D97-AF65-F5344CB8AC3E}">
        <p14:creationId xmlns:p14="http://schemas.microsoft.com/office/powerpoint/2010/main" val="208895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354113"/>
            <a:ext cx="10364451" cy="901811"/>
          </a:xfrm>
        </p:spPr>
        <p:txBody>
          <a:bodyPr/>
          <a:lstStyle/>
          <a:p>
            <a:r>
              <a:rPr lang="en-US" b="1" dirty="0"/>
              <a:t>Qualitative and quantitative data </a:t>
            </a:r>
            <a:endParaRPr lang="en-US" dirty="0"/>
          </a:p>
        </p:txBody>
      </p:sp>
      <p:sp>
        <p:nvSpPr>
          <p:cNvPr id="3" name="Content Placeholder 2"/>
          <p:cNvSpPr>
            <a:spLocks noGrp="1"/>
          </p:cNvSpPr>
          <p:nvPr>
            <p:ph sz="quarter" idx="13"/>
          </p:nvPr>
        </p:nvSpPr>
        <p:spPr>
          <a:xfrm>
            <a:off x="913774" y="1509312"/>
            <a:ext cx="10363826" cy="4281888"/>
          </a:xfrm>
        </p:spPr>
        <p:txBody>
          <a:bodyPr/>
          <a:lstStyle/>
          <a:p>
            <a:r>
              <a:rPr lang="en-US" dirty="0"/>
              <a:t>Primary and secondary data may be qualitative or quantitative. </a:t>
            </a:r>
          </a:p>
          <a:p>
            <a:r>
              <a:rPr lang="en-US" b="1" dirty="0"/>
              <a:t>Qualitative data </a:t>
            </a:r>
            <a:r>
              <a:rPr lang="en-US" dirty="0"/>
              <a:t>is information about the ‘qualities’ or characteristics of what is being studied. </a:t>
            </a:r>
            <a:r>
              <a:rPr lang="en-US" dirty="0" smtClean="0"/>
              <a:t>They are </a:t>
            </a:r>
            <a:r>
              <a:rPr lang="en-US" dirty="0"/>
              <a:t>descriptions, words, meanings, pictures and so on. </a:t>
            </a:r>
          </a:p>
          <a:p>
            <a:r>
              <a:rPr lang="en-US" b="1" dirty="0"/>
              <a:t>Quantitative data </a:t>
            </a:r>
            <a:r>
              <a:rPr lang="en-US" dirty="0"/>
              <a:t>is numerical information on the ‘quantity’ or amount of what is being studied; that is, how much of something there is. This type of data is usually expressed in the form of units of measurement or numbers, such as raw scores, percentages, means, standard deviations and so on. </a:t>
            </a:r>
          </a:p>
          <a:p>
            <a:endParaRPr lang="en-US" dirty="0"/>
          </a:p>
        </p:txBody>
      </p:sp>
    </p:spTree>
    <p:extLst>
      <p:ext uri="{BB962C8B-B14F-4D97-AF65-F5344CB8AC3E}">
        <p14:creationId xmlns:p14="http://schemas.microsoft.com/office/powerpoint/2010/main" val="1046234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469900"/>
            <a:ext cx="11493500" cy="5905500"/>
          </a:xfrm>
          <a:prstGeom prst="rect">
            <a:avLst/>
          </a:prstGeom>
        </p:spPr>
      </p:pic>
    </p:spTree>
    <p:extLst>
      <p:ext uri="{BB962C8B-B14F-4D97-AF65-F5344CB8AC3E}">
        <p14:creationId xmlns:p14="http://schemas.microsoft.com/office/powerpoint/2010/main" val="152466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42371"/>
            <a:ext cx="10364451" cy="727114"/>
          </a:xfrm>
        </p:spPr>
        <p:txBody>
          <a:bodyPr>
            <a:normAutofit fontScale="90000"/>
          </a:bodyPr>
          <a:lstStyle/>
          <a:p>
            <a:r>
              <a:rPr lang="en-US" b="1" dirty="0" err="1"/>
              <a:t>ORGAniSinG</a:t>
            </a:r>
            <a:r>
              <a:rPr lang="en-US" b="1" dirty="0"/>
              <a:t>, </a:t>
            </a:r>
            <a:r>
              <a:rPr lang="en-US" b="1" dirty="0" err="1"/>
              <a:t>PRESEnTinG</a:t>
            </a:r>
            <a:r>
              <a:rPr lang="en-US" b="1" dirty="0"/>
              <a:t> </a:t>
            </a:r>
            <a:r>
              <a:rPr lang="en-US" b="1" dirty="0" err="1"/>
              <a:t>AnD</a:t>
            </a:r>
            <a:r>
              <a:rPr lang="en-US" b="1" dirty="0"/>
              <a:t> </a:t>
            </a:r>
            <a:r>
              <a:rPr lang="en-US" b="1" dirty="0" err="1"/>
              <a:t>inTERPRETinG</a:t>
            </a:r>
            <a:r>
              <a:rPr lang="en-US" b="1" dirty="0"/>
              <a:t> DATA </a:t>
            </a:r>
            <a:r>
              <a:rPr lang="en-US" dirty="0"/>
              <a:t/>
            </a:r>
            <a:br>
              <a:rPr lang="en-US" dirty="0"/>
            </a:br>
            <a:endParaRPr lang="en-US" dirty="0"/>
          </a:p>
        </p:txBody>
      </p:sp>
      <p:sp>
        <p:nvSpPr>
          <p:cNvPr id="3" name="Content Placeholder 2"/>
          <p:cNvSpPr>
            <a:spLocks noGrp="1"/>
          </p:cNvSpPr>
          <p:nvPr>
            <p:ph sz="quarter" idx="13"/>
          </p:nvPr>
        </p:nvSpPr>
        <p:spPr>
          <a:xfrm>
            <a:off x="913774" y="969485"/>
            <a:ext cx="10363826" cy="5497416"/>
          </a:xfrm>
        </p:spPr>
        <p:txBody>
          <a:bodyPr/>
          <a:lstStyle/>
          <a:p>
            <a:pPr marL="0" indent="0">
              <a:buNone/>
            </a:pPr>
            <a:r>
              <a:rPr lang="en-US" dirty="0"/>
              <a:t>Statistics are essentially mathematical procedures. Two main types of statistics are used in psychology. </a:t>
            </a:r>
          </a:p>
          <a:p>
            <a:r>
              <a:rPr lang="en-US" b="1" dirty="0"/>
              <a:t>Descriptive statistics </a:t>
            </a:r>
            <a:r>
              <a:rPr lang="en-US" dirty="0"/>
              <a:t>are used for </a:t>
            </a:r>
            <a:r>
              <a:rPr lang="en-US" dirty="0" smtClean="0"/>
              <a:t>analyzing</a:t>
            </a:r>
            <a:r>
              <a:rPr lang="en-US" dirty="0"/>
              <a:t>, </a:t>
            </a:r>
            <a:r>
              <a:rPr lang="en-US" dirty="0" smtClean="0"/>
              <a:t>organizing</a:t>
            </a:r>
            <a:r>
              <a:rPr lang="en-US" dirty="0"/>
              <a:t>, summarizing, presenting and describing results. If you have ever plotted a graph or calculated a percentage, you have already used descriptive statistics. </a:t>
            </a:r>
          </a:p>
          <a:p>
            <a:r>
              <a:rPr lang="en-US" b="1" dirty="0"/>
              <a:t>inferential statistics </a:t>
            </a:r>
            <a:r>
              <a:rPr lang="en-US" dirty="0"/>
              <a:t>are used for interpreting and giving meaning to the results. Like descriptive statistics, inferential statistics involve the use of mathematical procedures. However, unlike descriptive statistics, inferential statistics involve judgments about the results. Inferential statistics apply a test of statistical significance to determine the extent to which chance factors may account for the results. </a:t>
            </a:r>
          </a:p>
          <a:p>
            <a:endParaRPr lang="en-US" dirty="0"/>
          </a:p>
        </p:txBody>
      </p:sp>
    </p:spTree>
    <p:extLst>
      <p:ext uri="{BB962C8B-B14F-4D97-AF65-F5344CB8AC3E}">
        <p14:creationId xmlns:p14="http://schemas.microsoft.com/office/powerpoint/2010/main" val="112988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65253"/>
            <a:ext cx="10364451" cy="793215"/>
          </a:xfrm>
        </p:spPr>
        <p:txBody>
          <a:bodyPr/>
          <a:lstStyle/>
          <a:p>
            <a:r>
              <a:rPr lang="en-US" dirty="0" smtClean="0"/>
              <a:t>Different forms of descriptive stats</a:t>
            </a:r>
            <a:endParaRPr lang="en-US" dirty="0"/>
          </a:p>
        </p:txBody>
      </p:sp>
      <p:sp>
        <p:nvSpPr>
          <p:cNvPr id="3" name="Content Placeholder 2"/>
          <p:cNvSpPr>
            <a:spLocks noGrp="1"/>
          </p:cNvSpPr>
          <p:nvPr>
            <p:ph sz="quarter" idx="13"/>
          </p:nvPr>
        </p:nvSpPr>
        <p:spPr>
          <a:xfrm>
            <a:off x="913774" y="1178805"/>
            <a:ext cx="10363826" cy="5585552"/>
          </a:xfrm>
        </p:spPr>
        <p:txBody>
          <a:bodyPr>
            <a:normAutofit lnSpcReduction="10000"/>
          </a:bodyPr>
          <a:lstStyle/>
          <a:p>
            <a:r>
              <a:rPr lang="en-US" dirty="0" smtClean="0"/>
              <a:t>Includes</a:t>
            </a:r>
          </a:p>
          <a:p>
            <a:pPr marL="457200" indent="-457200">
              <a:buFont typeface="+mj-lt"/>
              <a:buAutoNum type="arabicPeriod"/>
            </a:pPr>
            <a:r>
              <a:rPr lang="en-US" dirty="0" smtClean="0"/>
              <a:t>Tables</a:t>
            </a:r>
          </a:p>
          <a:p>
            <a:pPr marL="457200" indent="-457200">
              <a:buFont typeface="+mj-lt"/>
              <a:buAutoNum type="arabicPeriod"/>
            </a:pPr>
            <a:r>
              <a:rPr lang="en-US" dirty="0" smtClean="0"/>
              <a:t>Bar charts</a:t>
            </a:r>
          </a:p>
          <a:p>
            <a:pPr marL="457200" indent="-457200">
              <a:buFont typeface="+mj-lt"/>
              <a:buAutoNum type="arabicPeriod"/>
            </a:pPr>
            <a:r>
              <a:rPr lang="en-US" dirty="0" smtClean="0"/>
              <a:t>Graphs</a:t>
            </a:r>
          </a:p>
          <a:p>
            <a:pPr marL="457200" indent="-457200">
              <a:buFont typeface="+mj-lt"/>
              <a:buAutoNum type="arabicPeriod"/>
            </a:pPr>
            <a:r>
              <a:rPr lang="en-US" dirty="0" smtClean="0"/>
              <a:t>Lines graphs</a:t>
            </a:r>
          </a:p>
          <a:p>
            <a:pPr marL="457200" indent="-457200">
              <a:buFont typeface="+mj-lt"/>
              <a:buAutoNum type="arabicPeriod"/>
            </a:pPr>
            <a:r>
              <a:rPr lang="en-US" dirty="0" smtClean="0"/>
              <a:t>Percentages             </a:t>
            </a:r>
            <a:r>
              <a:rPr lang="nl-NL" dirty="0" smtClean="0"/>
              <a:t>% </a:t>
            </a:r>
            <a:r>
              <a:rPr lang="nl-NL" dirty="0"/>
              <a:t>= </a:t>
            </a:r>
            <a:r>
              <a:rPr lang="nl-NL" dirty="0" err="1"/>
              <a:t>subtotal</a:t>
            </a:r>
            <a:r>
              <a:rPr lang="nl-NL" dirty="0"/>
              <a:t> × 100 </a:t>
            </a:r>
            <a:endParaRPr lang="nl-NL" dirty="0" smtClean="0"/>
          </a:p>
          <a:p>
            <a:pPr marL="0" indent="0">
              <a:buNone/>
            </a:pPr>
            <a:r>
              <a:rPr lang="nl-NL" dirty="0" smtClean="0"/>
              <a:t>                                                    </a:t>
            </a:r>
            <a:r>
              <a:rPr lang="nl-NL" dirty="0" err="1" smtClean="0"/>
              <a:t>total</a:t>
            </a:r>
            <a:r>
              <a:rPr lang="nl-NL" dirty="0" smtClean="0"/>
              <a:t>         1 </a:t>
            </a:r>
          </a:p>
          <a:p>
            <a:pPr marL="457200" indent="-457200">
              <a:buAutoNum type="arabicPeriod" startAt="6"/>
            </a:pPr>
            <a:r>
              <a:rPr lang="nl-NL" dirty="0" err="1" smtClean="0"/>
              <a:t>Mean</a:t>
            </a:r>
            <a:r>
              <a:rPr lang="nl-NL" dirty="0" smtClean="0"/>
              <a:t> as a </a:t>
            </a:r>
            <a:r>
              <a:rPr lang="nl-NL" dirty="0" err="1" smtClean="0"/>
              <a:t>measure</a:t>
            </a:r>
            <a:r>
              <a:rPr lang="nl-NL" dirty="0" smtClean="0"/>
              <a:t> of </a:t>
            </a:r>
            <a:r>
              <a:rPr lang="nl-NL" dirty="0" err="1" smtClean="0"/>
              <a:t>central</a:t>
            </a:r>
            <a:r>
              <a:rPr lang="nl-NL" dirty="0" smtClean="0"/>
              <a:t> </a:t>
            </a:r>
            <a:r>
              <a:rPr lang="nl-NL" dirty="0" err="1" smtClean="0"/>
              <a:t>tendancy</a:t>
            </a:r>
            <a:r>
              <a:rPr lang="nl-NL" dirty="0" smtClean="0"/>
              <a:t> (best </a:t>
            </a:r>
            <a:r>
              <a:rPr lang="nl-NL" dirty="0" err="1" smtClean="0"/>
              <a:t>used</a:t>
            </a:r>
            <a:r>
              <a:rPr lang="nl-NL" dirty="0" smtClean="0"/>
              <a:t> </a:t>
            </a:r>
            <a:r>
              <a:rPr lang="nl-NL" dirty="0" err="1" smtClean="0"/>
              <a:t>when</a:t>
            </a:r>
            <a:r>
              <a:rPr lang="nl-NL" dirty="0" smtClean="0"/>
              <a:t> scores </a:t>
            </a:r>
            <a:r>
              <a:rPr lang="nl-NL" dirty="0" err="1" smtClean="0"/>
              <a:t>evenly</a:t>
            </a:r>
            <a:r>
              <a:rPr lang="nl-NL" dirty="0" smtClean="0"/>
              <a:t> spread)</a:t>
            </a:r>
          </a:p>
          <a:p>
            <a:pPr marL="457200" indent="-457200">
              <a:buAutoNum type="arabicPeriod" startAt="6"/>
            </a:pPr>
            <a:r>
              <a:rPr lang="nl-NL" dirty="0" err="1" smtClean="0"/>
              <a:t>median</a:t>
            </a:r>
            <a:r>
              <a:rPr lang="nl-NL" dirty="0" smtClean="0"/>
              <a:t> </a:t>
            </a:r>
            <a:r>
              <a:rPr lang="nl-NL" dirty="0"/>
              <a:t>as a </a:t>
            </a:r>
            <a:r>
              <a:rPr lang="nl-NL" dirty="0" err="1"/>
              <a:t>measure</a:t>
            </a:r>
            <a:r>
              <a:rPr lang="nl-NL" dirty="0"/>
              <a:t> of </a:t>
            </a:r>
            <a:r>
              <a:rPr lang="nl-NL" dirty="0" err="1"/>
              <a:t>central</a:t>
            </a:r>
            <a:r>
              <a:rPr lang="nl-NL" dirty="0"/>
              <a:t> </a:t>
            </a:r>
            <a:r>
              <a:rPr lang="nl-NL" dirty="0" err="1"/>
              <a:t>tendancy</a:t>
            </a:r>
            <a:r>
              <a:rPr lang="nl-NL" dirty="0"/>
              <a:t> (best </a:t>
            </a:r>
            <a:r>
              <a:rPr lang="nl-NL" dirty="0" err="1"/>
              <a:t>used</a:t>
            </a:r>
            <a:r>
              <a:rPr lang="nl-NL" dirty="0"/>
              <a:t> </a:t>
            </a:r>
            <a:r>
              <a:rPr lang="nl-NL" dirty="0" err="1"/>
              <a:t>when</a:t>
            </a:r>
            <a:r>
              <a:rPr lang="nl-NL" dirty="0"/>
              <a:t> scores </a:t>
            </a:r>
            <a:r>
              <a:rPr lang="nl-NL" dirty="0" err="1" smtClean="0"/>
              <a:t>widely</a:t>
            </a:r>
            <a:r>
              <a:rPr lang="nl-NL" dirty="0" smtClean="0"/>
              <a:t> spread)</a:t>
            </a:r>
          </a:p>
          <a:p>
            <a:pPr marL="457200" indent="-457200">
              <a:buFont typeface="Arial" panose="020B0604020202020204" pitchFamily="34" charset="0"/>
              <a:buAutoNum type="arabicPeriod" startAt="6"/>
            </a:pPr>
            <a:r>
              <a:rPr lang="nl-NL" dirty="0" smtClean="0"/>
              <a:t>standard </a:t>
            </a:r>
            <a:r>
              <a:rPr lang="nl-NL" dirty="0" err="1"/>
              <a:t>deviation</a:t>
            </a:r>
            <a:r>
              <a:rPr lang="nl-NL" dirty="0"/>
              <a:t> as a </a:t>
            </a:r>
            <a:r>
              <a:rPr lang="nl-NL" dirty="0" err="1"/>
              <a:t>measure</a:t>
            </a:r>
            <a:r>
              <a:rPr lang="nl-NL" dirty="0"/>
              <a:t> of </a:t>
            </a:r>
            <a:r>
              <a:rPr lang="nl-NL" dirty="0" err="1"/>
              <a:t>variation</a:t>
            </a:r>
            <a:r>
              <a:rPr lang="nl-NL" dirty="0"/>
              <a:t> </a:t>
            </a:r>
            <a:r>
              <a:rPr lang="nl-NL" dirty="0" err="1"/>
              <a:t>around</a:t>
            </a:r>
            <a:r>
              <a:rPr lang="nl-NL" dirty="0"/>
              <a:t> </a:t>
            </a:r>
            <a:r>
              <a:rPr lang="nl-NL" dirty="0" err="1"/>
              <a:t>the</a:t>
            </a:r>
            <a:r>
              <a:rPr lang="nl-NL" dirty="0"/>
              <a:t> </a:t>
            </a:r>
            <a:r>
              <a:rPr lang="nl-NL" dirty="0" err="1" smtClean="0"/>
              <a:t>mean</a:t>
            </a:r>
            <a:r>
              <a:rPr lang="nl-NL" dirty="0"/>
              <a:t/>
            </a:r>
            <a:br>
              <a:rPr lang="nl-NL" dirty="0"/>
            </a:br>
            <a:endParaRPr lang="nl-NL" dirty="0"/>
          </a:p>
          <a:p>
            <a:pPr marL="457200" indent="-457200">
              <a:buAutoNum type="arabicPeriod" startAt="6"/>
            </a:pPr>
            <a:endParaRPr lang="nl-NL" dirty="0"/>
          </a:p>
          <a:p>
            <a:pPr marL="457200" indent="-457200">
              <a:buFont typeface="+mj-lt"/>
              <a:buAutoNum type="arabicPeriod"/>
            </a:pPr>
            <a:endParaRPr lang="en-US" dirty="0" smtClean="0"/>
          </a:p>
        </p:txBody>
      </p:sp>
      <p:cxnSp>
        <p:nvCxnSpPr>
          <p:cNvPr id="5" name="Straight Connector 4"/>
          <p:cNvCxnSpPr/>
          <p:nvPr/>
        </p:nvCxnSpPr>
        <p:spPr>
          <a:xfrm flipV="1">
            <a:off x="4395730" y="3999123"/>
            <a:ext cx="1046603" cy="11017"/>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5710096" y="4010140"/>
            <a:ext cx="55084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7599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20339"/>
            <a:ext cx="10364451" cy="914400"/>
          </a:xfrm>
        </p:spPr>
        <p:txBody>
          <a:bodyPr>
            <a:normAutofit fontScale="90000"/>
          </a:bodyPr>
          <a:lstStyle/>
          <a:p>
            <a:r>
              <a:rPr lang="en-US" b="1" dirty="0"/>
              <a:t>Conclusions and </a:t>
            </a:r>
            <a:r>
              <a:rPr lang="en-US" b="1" dirty="0" err="1"/>
              <a:t>generalisations</a:t>
            </a:r>
            <a:r>
              <a:rPr lang="en-US" b="1" dirty="0"/>
              <a:t> </a:t>
            </a:r>
            <a:r>
              <a:rPr lang="en-US" dirty="0"/>
              <a:t/>
            </a:r>
            <a:br>
              <a:rPr lang="en-US" dirty="0"/>
            </a:br>
            <a:endParaRPr lang="en-US" dirty="0"/>
          </a:p>
        </p:txBody>
      </p:sp>
      <p:sp>
        <p:nvSpPr>
          <p:cNvPr id="3" name="Content Placeholder 2"/>
          <p:cNvSpPr>
            <a:spLocks noGrp="1"/>
          </p:cNvSpPr>
          <p:nvPr>
            <p:ph sz="quarter" idx="13"/>
          </p:nvPr>
        </p:nvSpPr>
        <p:spPr>
          <a:xfrm>
            <a:off x="913774" y="1322024"/>
            <a:ext cx="10363826" cy="4469175"/>
          </a:xfrm>
        </p:spPr>
        <p:txBody>
          <a:bodyPr/>
          <a:lstStyle/>
          <a:p>
            <a:r>
              <a:rPr lang="en-US" dirty="0"/>
              <a:t>When the results have been evaluated, evidence- based conclusions need to be drawn. </a:t>
            </a:r>
            <a:endParaRPr lang="en-US" dirty="0" smtClean="0"/>
          </a:p>
          <a:p>
            <a:r>
              <a:rPr lang="en-US" dirty="0" smtClean="0"/>
              <a:t>A </a:t>
            </a:r>
            <a:r>
              <a:rPr lang="en-US" b="1" dirty="0"/>
              <a:t>conclusion </a:t>
            </a:r>
            <a:r>
              <a:rPr lang="en-US" dirty="0"/>
              <a:t>is a decision about what the results obtained from research mean. All conclusions must be based </a:t>
            </a:r>
            <a:r>
              <a:rPr lang="en-US" dirty="0" smtClean="0"/>
              <a:t>on </a:t>
            </a:r>
            <a:r>
              <a:rPr lang="en-US" dirty="0"/>
              <a:t>evidence (the results), be consistent with the evidence and relevant to what was actually investigated. </a:t>
            </a:r>
          </a:p>
        </p:txBody>
      </p:sp>
    </p:spTree>
    <p:extLst>
      <p:ext uri="{BB962C8B-B14F-4D97-AF65-F5344CB8AC3E}">
        <p14:creationId xmlns:p14="http://schemas.microsoft.com/office/powerpoint/2010/main" val="1195166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75422"/>
            <a:ext cx="10364451" cy="815249"/>
          </a:xfrm>
        </p:spPr>
        <p:txBody>
          <a:bodyPr/>
          <a:lstStyle/>
          <a:p>
            <a:r>
              <a:rPr lang="en-US" dirty="0" smtClean="0"/>
              <a:t>2 types of conclusions</a:t>
            </a:r>
            <a:endParaRPr lang="en-US" dirty="0"/>
          </a:p>
        </p:txBody>
      </p:sp>
      <p:sp>
        <p:nvSpPr>
          <p:cNvPr id="3" name="Content Placeholder 2"/>
          <p:cNvSpPr>
            <a:spLocks noGrp="1"/>
          </p:cNvSpPr>
          <p:nvPr>
            <p:ph sz="quarter" idx="13"/>
          </p:nvPr>
        </p:nvSpPr>
        <p:spPr>
          <a:xfrm>
            <a:off x="913774" y="1222872"/>
            <a:ext cx="10363826" cy="4568327"/>
          </a:xfrm>
        </p:spPr>
        <p:txBody>
          <a:bodyPr>
            <a:normAutofit fontScale="92500" lnSpcReduction="20000"/>
          </a:bodyPr>
          <a:lstStyle/>
          <a:p>
            <a:pPr marL="457200" indent="-457200">
              <a:buFont typeface="+mj-lt"/>
              <a:buAutoNum type="arabicPeriod"/>
            </a:pPr>
            <a:r>
              <a:rPr lang="en-US" sz="2600" dirty="0" smtClean="0"/>
              <a:t>Was the hypothesis supported/rejected</a:t>
            </a:r>
          </a:p>
          <a:p>
            <a:r>
              <a:rPr lang="en-US" dirty="0" smtClean="0"/>
              <a:t>Was the </a:t>
            </a:r>
            <a:r>
              <a:rPr lang="en-US" dirty="0"/>
              <a:t>hypothesis is supported or rejected on the basis of the results obtained. This requires careful examination of the results so that an objective (‘unbiased’) judgment can be made. </a:t>
            </a:r>
          </a:p>
          <a:p>
            <a:r>
              <a:rPr lang="en-US" dirty="0"/>
              <a:t>Although the </a:t>
            </a:r>
            <a:r>
              <a:rPr lang="en-US" dirty="0" smtClean="0"/>
              <a:t>results </a:t>
            </a:r>
            <a:r>
              <a:rPr lang="en-US" dirty="0"/>
              <a:t>may indicate that the hypothesis is supported, the results may have been </a:t>
            </a:r>
            <a:r>
              <a:rPr lang="en-US" dirty="0" smtClean="0"/>
              <a:t>influenced by </a:t>
            </a:r>
            <a:r>
              <a:rPr lang="en-US" dirty="0"/>
              <a:t>variables other than (or in addition to) the IV. Therefore, uncontrolled extraneous variables and potential confounding variables also need to be considered when drawing a conclusion. The researcher must be </a:t>
            </a:r>
            <a:r>
              <a:rPr lang="en-US" dirty="0" smtClean="0"/>
              <a:t>confident </a:t>
            </a:r>
            <a:r>
              <a:rPr lang="en-US" dirty="0"/>
              <a:t>that any change in the DV was due to the IV alone and not any other variable. </a:t>
            </a:r>
          </a:p>
          <a:p>
            <a:r>
              <a:rPr lang="en-US" dirty="0"/>
              <a:t>a hypothesis may be </a:t>
            </a:r>
            <a:r>
              <a:rPr lang="en-US" dirty="0" smtClean="0"/>
              <a:t>supported/refuted </a:t>
            </a:r>
            <a:r>
              <a:rPr lang="en-US" dirty="0"/>
              <a:t>(rejected), but it cannot be ‘proven’ true. This is because </a:t>
            </a:r>
            <a:r>
              <a:rPr lang="en-US" dirty="0" smtClean="0"/>
              <a:t>there </a:t>
            </a:r>
            <a:r>
              <a:rPr lang="en-US" dirty="0"/>
              <a:t>may still be alternative explanations, some of which are not yet known or even thought of, that could better explain the outcome(s) that has been observed. </a:t>
            </a:r>
          </a:p>
          <a:p>
            <a:endParaRPr lang="en-US" dirty="0"/>
          </a:p>
        </p:txBody>
      </p:sp>
    </p:spTree>
    <p:extLst>
      <p:ext uri="{BB962C8B-B14F-4D97-AF65-F5344CB8AC3E}">
        <p14:creationId xmlns:p14="http://schemas.microsoft.com/office/powerpoint/2010/main" val="176492057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36</TotalTime>
  <Words>587</Words>
  <Application>Microsoft Macintosh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Tw Cen MT</vt:lpstr>
      <vt:lpstr>Arial</vt:lpstr>
      <vt:lpstr>Droplet</vt:lpstr>
      <vt:lpstr>Data, conclusions and generalizations</vt:lpstr>
      <vt:lpstr> TYPES Of DATA  </vt:lpstr>
      <vt:lpstr>Advantages and disadvantages</vt:lpstr>
      <vt:lpstr>Qualitative and quantitative data </vt:lpstr>
      <vt:lpstr>PowerPoint Presentation</vt:lpstr>
      <vt:lpstr>ORGAniSinG, PRESEnTinG AnD inTERPRETinG DATA  </vt:lpstr>
      <vt:lpstr>Different forms of descriptive stats</vt:lpstr>
      <vt:lpstr>Conclusions and generalisations  </vt:lpstr>
      <vt:lpstr>2 types of conclusions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dcterms:created xsi:type="dcterms:W3CDTF">2017-03-30T08:56:44Z</dcterms:created>
  <dcterms:modified xsi:type="dcterms:W3CDTF">2017-03-30T09:33:31Z</dcterms:modified>
</cp:coreProperties>
</file>