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303" r:id="rId24"/>
    <p:sldId id="304" r:id="rId25"/>
    <p:sldId id="302" r:id="rId26"/>
    <p:sldId id="279" r:id="rId27"/>
    <p:sldId id="301" r:id="rId28"/>
    <p:sldId id="281" r:id="rId29"/>
    <p:sldId id="282" r:id="rId30"/>
    <p:sldId id="283" r:id="rId31"/>
    <p:sldId id="284" r:id="rId32"/>
    <p:sldId id="285" r:id="rId33"/>
    <p:sldId id="286" r:id="rId34"/>
    <p:sldId id="287" r:id="rId35"/>
    <p:sldId id="305" r:id="rId36"/>
    <p:sldId id="306" r:id="rId37"/>
    <p:sldId id="307" r:id="rId38"/>
    <p:sldId id="308" r:id="rId39"/>
    <p:sldId id="309" r:id="rId40"/>
    <p:sldId id="310" r:id="rId41"/>
    <p:sldId id="311" r:id="rId42"/>
    <p:sldId id="290" r:id="rId43"/>
    <p:sldId id="291" r:id="rId44"/>
    <p:sldId id="292" r:id="rId45"/>
    <p:sldId id="293" r:id="rId46"/>
    <p:sldId id="294" r:id="rId47"/>
    <p:sldId id="295" r:id="rId48"/>
    <p:sldId id="296" r:id="rId49"/>
    <p:sldId id="298" r:id="rId50"/>
    <p:sldId id="312" r:id="rId51"/>
    <p:sldId id="313" r:id="rId52"/>
    <p:sldId id="314" r:id="rId53"/>
    <p:sldId id="316" r:id="rId54"/>
    <p:sldId id="300" r:id="rId55"/>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56" autoAdjust="0"/>
    <p:restoredTop sz="83054" autoAdjust="0"/>
  </p:normalViewPr>
  <p:slideViewPr>
    <p:cSldViewPr>
      <p:cViewPr varScale="1">
        <p:scale>
          <a:sx n="116" d="100"/>
          <a:sy n="116" d="100"/>
        </p:scale>
        <p:origin x="1992"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AU"/>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20129D8C-1259-42D4-B0B0-635CC85126A5}" type="datetimeFigureOut">
              <a:rPr lang="en-AU" smtClean="0"/>
              <a:t>27/08/2017</a:t>
            </a:fld>
            <a:endParaRPr lang="en-AU"/>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AU"/>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AU"/>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39E1C0C8-6A77-4FA5-BBBD-A4DE60A5F9E8}" type="slidenum">
              <a:rPr lang="en-AU" smtClean="0"/>
              <a:t>‹#›</a:t>
            </a:fld>
            <a:endParaRPr lang="en-AU"/>
          </a:p>
        </p:txBody>
      </p:sp>
    </p:spTree>
    <p:extLst>
      <p:ext uri="{BB962C8B-B14F-4D97-AF65-F5344CB8AC3E}">
        <p14:creationId xmlns:p14="http://schemas.microsoft.com/office/powerpoint/2010/main" val="1957911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2CE7C0-FA19-3641-A776-9056F7384D48}" type="slidenum">
              <a:rPr lang="en-US" smtClean="0"/>
              <a:t>1</a:t>
            </a:fld>
            <a:endParaRPr lang="en-US"/>
          </a:p>
        </p:txBody>
      </p:sp>
    </p:spTree>
    <p:extLst>
      <p:ext uri="{BB962C8B-B14F-4D97-AF65-F5344CB8AC3E}">
        <p14:creationId xmlns:p14="http://schemas.microsoft.com/office/powerpoint/2010/main" val="4231992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3030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0202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339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1293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28544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2162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r>
              <a:rPr lang="en-US" dirty="0"/>
              <a:t>Go over the areas</a:t>
            </a:r>
            <a:r>
              <a:rPr lang="en-US" baseline="0" dirty="0"/>
              <a:t> – pointing out what’s new, what is not there and what is retained.</a:t>
            </a:r>
            <a:endParaRPr lang="en-US" dirty="0"/>
          </a:p>
        </p:txBody>
      </p:sp>
      <p:sp>
        <p:nvSpPr>
          <p:cNvPr id="4" name="Slide Number Placeholder 3"/>
          <p:cNvSpPr>
            <a:spLocks noGrp="1"/>
          </p:cNvSpPr>
          <p:nvPr>
            <p:ph type="sldNum" sz="quarter" idx="10"/>
          </p:nvPr>
        </p:nvSpPr>
        <p:spPr/>
        <p:txBody>
          <a:bodyPr/>
          <a:lstStyle/>
          <a:p>
            <a:fld id="{662CE7C0-FA19-3641-A776-9056F7384D48}" type="slidenum">
              <a:rPr lang="en-US" smtClean="0"/>
              <a:t>42</a:t>
            </a:fld>
            <a:endParaRPr lang="en-US"/>
          </a:p>
        </p:txBody>
      </p:sp>
    </p:spTree>
    <p:extLst>
      <p:ext uri="{BB962C8B-B14F-4D97-AF65-F5344CB8AC3E}">
        <p14:creationId xmlns:p14="http://schemas.microsoft.com/office/powerpoint/2010/main" val="1438806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4989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r>
              <a:rPr lang="en-US" b="1" dirty="0"/>
              <a:t>Can we</a:t>
            </a:r>
            <a:r>
              <a:rPr lang="en-US" b="1" baseline="0" dirty="0"/>
              <a:t> please edit the definitions of these measurements: </a:t>
            </a:r>
          </a:p>
          <a:p>
            <a:pPr defTabSz="464149">
              <a:lnSpc>
                <a:spcPct val="117999"/>
              </a:lnSpc>
              <a:defRPr/>
            </a:pPr>
            <a:r>
              <a:rPr lang="en-AU" dirty="0"/>
              <a:t>Electroencephalograph (EEG) – detects, amplifies and records electrical activity of the brain (in the form of brainwaves)</a:t>
            </a:r>
            <a:endParaRPr lang="en-US" baseline="0" dirty="0"/>
          </a:p>
          <a:p>
            <a:pPr defTabSz="464149">
              <a:lnSpc>
                <a:spcPct val="117999"/>
              </a:lnSpc>
              <a:defRPr/>
            </a:pPr>
            <a:r>
              <a:rPr lang="en-AU" dirty="0"/>
              <a:t>Electro-</a:t>
            </a:r>
            <a:r>
              <a:rPr lang="en-AU" dirty="0" err="1"/>
              <a:t>oculargraph</a:t>
            </a:r>
            <a:r>
              <a:rPr lang="en-AU" dirty="0"/>
              <a:t> (EOG) – detects, amplifies and records  electrical activity of the muscles surrounding the eyes.</a:t>
            </a:r>
          </a:p>
          <a:p>
            <a:pPr defTabSz="464149">
              <a:lnSpc>
                <a:spcPct val="117999"/>
              </a:lnSpc>
              <a:defRPr/>
            </a:pPr>
            <a:r>
              <a:rPr lang="en-AU" dirty="0" err="1"/>
              <a:t>Electromyograph</a:t>
            </a:r>
            <a:r>
              <a:rPr lang="en-AU" dirty="0"/>
              <a:t> (EMG) – detects, amplifies and records electrical activity of the muscles of the body.</a:t>
            </a:r>
          </a:p>
          <a:p>
            <a:pPr defTabSz="464149">
              <a:lnSpc>
                <a:spcPct val="117999"/>
              </a:lnSpc>
              <a:defRPr/>
            </a:pPr>
            <a:endParaRPr lang="en-AU" dirty="0"/>
          </a:p>
          <a:p>
            <a:pPr defTabSz="464149">
              <a:lnSpc>
                <a:spcPct val="117999"/>
              </a:lnSpc>
              <a:defRPr/>
            </a:pPr>
            <a:endParaRPr lang="en-AU" dirty="0"/>
          </a:p>
          <a:p>
            <a:endParaRPr lang="en-US" dirty="0"/>
          </a:p>
        </p:txBody>
      </p:sp>
    </p:spTree>
    <p:extLst>
      <p:ext uri="{BB962C8B-B14F-4D97-AF65-F5344CB8AC3E}">
        <p14:creationId xmlns:p14="http://schemas.microsoft.com/office/powerpoint/2010/main" val="827665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7866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r>
              <a:rPr lang="en-US" dirty="0"/>
              <a:t>Go over the areas</a:t>
            </a:r>
            <a:r>
              <a:rPr lang="en-US" baseline="0" dirty="0"/>
              <a:t> – pointing out what’s new, what is not there and what is retained.</a:t>
            </a:r>
            <a:endParaRPr lang="en-US" dirty="0"/>
          </a:p>
        </p:txBody>
      </p:sp>
      <p:sp>
        <p:nvSpPr>
          <p:cNvPr id="4" name="Slide Number Placeholder 3"/>
          <p:cNvSpPr>
            <a:spLocks noGrp="1"/>
          </p:cNvSpPr>
          <p:nvPr>
            <p:ph type="sldNum" sz="quarter" idx="10"/>
          </p:nvPr>
        </p:nvSpPr>
        <p:spPr/>
        <p:txBody>
          <a:bodyPr/>
          <a:lstStyle/>
          <a:p>
            <a:fld id="{662CE7C0-FA19-3641-A776-9056F7384D48}" type="slidenum">
              <a:rPr lang="en-US" smtClean="0"/>
              <a:t>2</a:t>
            </a:fld>
            <a:endParaRPr lang="en-US"/>
          </a:p>
        </p:txBody>
      </p:sp>
    </p:spTree>
    <p:extLst>
      <p:ext uri="{BB962C8B-B14F-4D97-AF65-F5344CB8AC3E}">
        <p14:creationId xmlns:p14="http://schemas.microsoft.com/office/powerpoint/2010/main" val="1438806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34177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1195388"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a:defRPr/>
            </a:pPr>
            <a:endParaRPr lang="en-AU" dirty="0"/>
          </a:p>
        </p:txBody>
      </p:sp>
      <p:sp>
        <p:nvSpPr>
          <p:cNvPr id="25604" name="Slide Number Placeholder 3"/>
          <p:cNvSpPr>
            <a:spLocks noGrp="1"/>
          </p:cNvSpPr>
          <p:nvPr>
            <p:ph type="sldNum" sz="quarter" idx="5"/>
          </p:nvPr>
        </p:nvSpPr>
        <p:spPr bwMode="auto">
          <a:xfrm>
            <a:off x="3970938" y="8772668"/>
            <a:ext cx="3037840" cy="4618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54243" indent="-290093" eaLnBrk="0" hangingPunct="0">
              <a:spcBef>
                <a:spcPct val="30000"/>
              </a:spcBef>
              <a:defRPr sz="1200">
                <a:solidFill>
                  <a:schemeClr val="tx1"/>
                </a:solidFill>
                <a:latin typeface="Calibri" charset="0"/>
              </a:defRPr>
            </a:lvl2pPr>
            <a:lvl3pPr marL="1160374" indent="-232075" eaLnBrk="0" hangingPunct="0">
              <a:spcBef>
                <a:spcPct val="30000"/>
              </a:spcBef>
              <a:defRPr sz="1200">
                <a:solidFill>
                  <a:schemeClr val="tx1"/>
                </a:solidFill>
                <a:latin typeface="Calibri" charset="0"/>
              </a:defRPr>
            </a:lvl3pPr>
            <a:lvl4pPr marL="1624523" indent="-232075" eaLnBrk="0" hangingPunct="0">
              <a:spcBef>
                <a:spcPct val="30000"/>
              </a:spcBef>
              <a:defRPr sz="1200">
                <a:solidFill>
                  <a:schemeClr val="tx1"/>
                </a:solidFill>
                <a:latin typeface="Calibri" charset="0"/>
              </a:defRPr>
            </a:lvl4pPr>
            <a:lvl5pPr marL="2088672" indent="-232075" eaLnBrk="0" hangingPunct="0">
              <a:spcBef>
                <a:spcPct val="30000"/>
              </a:spcBef>
              <a:defRPr sz="1200">
                <a:solidFill>
                  <a:schemeClr val="tx1"/>
                </a:solidFill>
                <a:latin typeface="Calibri" charset="0"/>
              </a:defRPr>
            </a:lvl5pPr>
            <a:lvl6pPr marL="2552822" indent="-232075" eaLnBrk="0" fontAlgn="base" hangingPunct="0">
              <a:spcBef>
                <a:spcPct val="30000"/>
              </a:spcBef>
              <a:spcAft>
                <a:spcPct val="0"/>
              </a:spcAft>
              <a:defRPr sz="1200">
                <a:solidFill>
                  <a:schemeClr val="tx1"/>
                </a:solidFill>
                <a:latin typeface="Calibri" charset="0"/>
              </a:defRPr>
            </a:lvl6pPr>
            <a:lvl7pPr marL="3016971" indent="-232075" eaLnBrk="0" fontAlgn="base" hangingPunct="0">
              <a:spcBef>
                <a:spcPct val="30000"/>
              </a:spcBef>
              <a:spcAft>
                <a:spcPct val="0"/>
              </a:spcAft>
              <a:defRPr sz="1200">
                <a:solidFill>
                  <a:schemeClr val="tx1"/>
                </a:solidFill>
                <a:latin typeface="Calibri" charset="0"/>
              </a:defRPr>
            </a:lvl7pPr>
            <a:lvl8pPr marL="3481121" indent="-232075" eaLnBrk="0" fontAlgn="base" hangingPunct="0">
              <a:spcBef>
                <a:spcPct val="30000"/>
              </a:spcBef>
              <a:spcAft>
                <a:spcPct val="0"/>
              </a:spcAft>
              <a:defRPr sz="1200">
                <a:solidFill>
                  <a:schemeClr val="tx1"/>
                </a:solidFill>
                <a:latin typeface="Calibri" charset="0"/>
              </a:defRPr>
            </a:lvl8pPr>
            <a:lvl9pPr marL="3945270" indent="-232075"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A66706CF-3919-234E-9B02-1B64B88799B8}" type="slidenum">
              <a:rPr lang="en-AU" altLang="en-US">
                <a:latin typeface="Whitney Book" pitchFamily="50" charset="0"/>
              </a:rPr>
              <a:pPr eaLnBrk="1" hangingPunct="1">
                <a:spcBef>
                  <a:spcPct val="0"/>
                </a:spcBef>
              </a:pPr>
              <a:t>49</a:t>
            </a:fld>
            <a:endParaRPr lang="en-AU" altLang="en-US" dirty="0">
              <a:latin typeface="Whitney Book" pitchFamily="50" charset="0"/>
            </a:endParaRPr>
          </a:p>
        </p:txBody>
      </p:sp>
    </p:spTree>
    <p:extLst>
      <p:ext uri="{BB962C8B-B14F-4D97-AF65-F5344CB8AC3E}">
        <p14:creationId xmlns:p14="http://schemas.microsoft.com/office/powerpoint/2010/main" val="44695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1195388"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a:defRPr/>
            </a:pPr>
            <a:r>
              <a:rPr lang="en-AU" dirty="0"/>
              <a:t>https://www.pexels.com/photo/gray-blister-pack-140123/</a:t>
            </a:r>
          </a:p>
          <a:p>
            <a:pPr>
              <a:defRPr/>
            </a:pPr>
            <a:endParaRPr lang="en-AU" dirty="0"/>
          </a:p>
        </p:txBody>
      </p:sp>
      <p:sp>
        <p:nvSpPr>
          <p:cNvPr id="25604" name="Slide Number Placeholder 3"/>
          <p:cNvSpPr>
            <a:spLocks noGrp="1"/>
          </p:cNvSpPr>
          <p:nvPr>
            <p:ph type="sldNum" sz="quarter" idx="5"/>
          </p:nvPr>
        </p:nvSpPr>
        <p:spPr bwMode="auto">
          <a:xfrm>
            <a:off x="3970938" y="8772668"/>
            <a:ext cx="3037840" cy="4618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54243" indent="-290093" eaLnBrk="0" hangingPunct="0">
              <a:spcBef>
                <a:spcPct val="30000"/>
              </a:spcBef>
              <a:defRPr sz="1200">
                <a:solidFill>
                  <a:schemeClr val="tx1"/>
                </a:solidFill>
                <a:latin typeface="Calibri" charset="0"/>
              </a:defRPr>
            </a:lvl2pPr>
            <a:lvl3pPr marL="1160374" indent="-232075" eaLnBrk="0" hangingPunct="0">
              <a:spcBef>
                <a:spcPct val="30000"/>
              </a:spcBef>
              <a:defRPr sz="1200">
                <a:solidFill>
                  <a:schemeClr val="tx1"/>
                </a:solidFill>
                <a:latin typeface="Calibri" charset="0"/>
              </a:defRPr>
            </a:lvl3pPr>
            <a:lvl4pPr marL="1624523" indent="-232075" eaLnBrk="0" hangingPunct="0">
              <a:spcBef>
                <a:spcPct val="30000"/>
              </a:spcBef>
              <a:defRPr sz="1200">
                <a:solidFill>
                  <a:schemeClr val="tx1"/>
                </a:solidFill>
                <a:latin typeface="Calibri" charset="0"/>
              </a:defRPr>
            </a:lvl4pPr>
            <a:lvl5pPr marL="2088672" indent="-232075" eaLnBrk="0" hangingPunct="0">
              <a:spcBef>
                <a:spcPct val="30000"/>
              </a:spcBef>
              <a:defRPr sz="1200">
                <a:solidFill>
                  <a:schemeClr val="tx1"/>
                </a:solidFill>
                <a:latin typeface="Calibri" charset="0"/>
              </a:defRPr>
            </a:lvl5pPr>
            <a:lvl6pPr marL="2552822" indent="-232075" eaLnBrk="0" fontAlgn="base" hangingPunct="0">
              <a:spcBef>
                <a:spcPct val="30000"/>
              </a:spcBef>
              <a:spcAft>
                <a:spcPct val="0"/>
              </a:spcAft>
              <a:defRPr sz="1200">
                <a:solidFill>
                  <a:schemeClr val="tx1"/>
                </a:solidFill>
                <a:latin typeface="Calibri" charset="0"/>
              </a:defRPr>
            </a:lvl6pPr>
            <a:lvl7pPr marL="3016971" indent="-232075" eaLnBrk="0" fontAlgn="base" hangingPunct="0">
              <a:spcBef>
                <a:spcPct val="30000"/>
              </a:spcBef>
              <a:spcAft>
                <a:spcPct val="0"/>
              </a:spcAft>
              <a:defRPr sz="1200">
                <a:solidFill>
                  <a:schemeClr val="tx1"/>
                </a:solidFill>
                <a:latin typeface="Calibri" charset="0"/>
              </a:defRPr>
            </a:lvl7pPr>
            <a:lvl8pPr marL="3481121" indent="-232075" eaLnBrk="0" fontAlgn="base" hangingPunct="0">
              <a:spcBef>
                <a:spcPct val="30000"/>
              </a:spcBef>
              <a:spcAft>
                <a:spcPct val="0"/>
              </a:spcAft>
              <a:defRPr sz="1200">
                <a:solidFill>
                  <a:schemeClr val="tx1"/>
                </a:solidFill>
                <a:latin typeface="Calibri" charset="0"/>
              </a:defRPr>
            </a:lvl8pPr>
            <a:lvl9pPr marL="3945270" indent="-232075"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A66706CF-3919-234E-9B02-1B64B88799B8}" type="slidenum">
              <a:rPr lang="en-AU" altLang="en-US">
                <a:latin typeface="Whitney Book" pitchFamily="50" charset="0"/>
              </a:rPr>
              <a:pPr eaLnBrk="1" hangingPunct="1">
                <a:spcBef>
                  <a:spcPct val="0"/>
                </a:spcBef>
              </a:pPr>
              <a:t>54</a:t>
            </a:fld>
            <a:endParaRPr lang="en-AU" altLang="en-US" dirty="0">
              <a:latin typeface="Whitney Book" pitchFamily="50" charset="0"/>
            </a:endParaRPr>
          </a:p>
        </p:txBody>
      </p:sp>
    </p:spTree>
    <p:extLst>
      <p:ext uri="{BB962C8B-B14F-4D97-AF65-F5344CB8AC3E}">
        <p14:creationId xmlns:p14="http://schemas.microsoft.com/office/powerpoint/2010/main" val="1942376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1195388"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r>
              <a:rPr lang="en-US" sz="2200" dirty="0">
                <a:latin typeface="+mj-lt"/>
                <a:ea typeface="+mj-ea"/>
                <a:cs typeface="+mj-cs"/>
                <a:sym typeface="Helvetica Neue"/>
              </a:rPr>
              <a:t>Image Free for personal and commercial use - No attribution required</a:t>
            </a:r>
          </a:p>
          <a:p>
            <a:r>
              <a:rPr lang="en-US" sz="2200" dirty="0">
                <a:latin typeface="+mj-lt"/>
                <a:ea typeface="+mj-ea"/>
                <a:cs typeface="+mj-cs"/>
                <a:sym typeface="Helvetica Neue"/>
              </a:rPr>
              <a:t>http://</a:t>
            </a:r>
            <a:r>
              <a:rPr lang="en-US" sz="2200" dirty="0" err="1">
                <a:latin typeface="+mj-lt"/>
                <a:ea typeface="+mj-ea"/>
                <a:cs typeface="+mj-cs"/>
                <a:sym typeface="Helvetica Neue"/>
              </a:rPr>
              <a:t>passel.co</a:t>
            </a:r>
            <a:r>
              <a:rPr lang="en-US" sz="2200" dirty="0">
                <a:latin typeface="+mj-lt"/>
                <a:ea typeface="+mj-ea"/>
                <a:cs typeface="+mj-cs"/>
                <a:sym typeface="Helvetica Neue"/>
              </a:rPr>
              <a:t>/photos/480911/</a:t>
            </a:r>
          </a:p>
          <a:p>
            <a:pPr>
              <a:defRPr/>
            </a:pPr>
            <a:endParaRPr lang="en-AU" dirty="0"/>
          </a:p>
        </p:txBody>
      </p:sp>
      <p:sp>
        <p:nvSpPr>
          <p:cNvPr id="25604" name="Slide Number Placeholder 3"/>
          <p:cNvSpPr>
            <a:spLocks noGrp="1"/>
          </p:cNvSpPr>
          <p:nvPr>
            <p:ph type="sldNum" sz="quarter" idx="5"/>
          </p:nvPr>
        </p:nvSpPr>
        <p:spPr bwMode="auto">
          <a:xfrm>
            <a:off x="3970938" y="8772668"/>
            <a:ext cx="3037840" cy="4618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54243" indent="-290093" eaLnBrk="0" hangingPunct="0">
              <a:spcBef>
                <a:spcPct val="30000"/>
              </a:spcBef>
              <a:defRPr sz="1200">
                <a:solidFill>
                  <a:schemeClr val="tx1"/>
                </a:solidFill>
                <a:latin typeface="Calibri" charset="0"/>
              </a:defRPr>
            </a:lvl2pPr>
            <a:lvl3pPr marL="1160374" indent="-232075" eaLnBrk="0" hangingPunct="0">
              <a:spcBef>
                <a:spcPct val="30000"/>
              </a:spcBef>
              <a:defRPr sz="1200">
                <a:solidFill>
                  <a:schemeClr val="tx1"/>
                </a:solidFill>
                <a:latin typeface="Calibri" charset="0"/>
              </a:defRPr>
            </a:lvl3pPr>
            <a:lvl4pPr marL="1624523" indent="-232075" eaLnBrk="0" hangingPunct="0">
              <a:spcBef>
                <a:spcPct val="30000"/>
              </a:spcBef>
              <a:defRPr sz="1200">
                <a:solidFill>
                  <a:schemeClr val="tx1"/>
                </a:solidFill>
                <a:latin typeface="Calibri" charset="0"/>
              </a:defRPr>
            </a:lvl4pPr>
            <a:lvl5pPr marL="2088672" indent="-232075" eaLnBrk="0" hangingPunct="0">
              <a:spcBef>
                <a:spcPct val="30000"/>
              </a:spcBef>
              <a:defRPr sz="1200">
                <a:solidFill>
                  <a:schemeClr val="tx1"/>
                </a:solidFill>
                <a:latin typeface="Calibri" charset="0"/>
              </a:defRPr>
            </a:lvl5pPr>
            <a:lvl6pPr marL="2552822" indent="-232075" eaLnBrk="0" fontAlgn="base" hangingPunct="0">
              <a:spcBef>
                <a:spcPct val="30000"/>
              </a:spcBef>
              <a:spcAft>
                <a:spcPct val="0"/>
              </a:spcAft>
              <a:defRPr sz="1200">
                <a:solidFill>
                  <a:schemeClr val="tx1"/>
                </a:solidFill>
                <a:latin typeface="Calibri" charset="0"/>
              </a:defRPr>
            </a:lvl6pPr>
            <a:lvl7pPr marL="3016971" indent="-232075" eaLnBrk="0" fontAlgn="base" hangingPunct="0">
              <a:spcBef>
                <a:spcPct val="30000"/>
              </a:spcBef>
              <a:spcAft>
                <a:spcPct val="0"/>
              </a:spcAft>
              <a:defRPr sz="1200">
                <a:solidFill>
                  <a:schemeClr val="tx1"/>
                </a:solidFill>
                <a:latin typeface="Calibri" charset="0"/>
              </a:defRPr>
            </a:lvl7pPr>
            <a:lvl8pPr marL="3481121" indent="-232075" eaLnBrk="0" fontAlgn="base" hangingPunct="0">
              <a:spcBef>
                <a:spcPct val="30000"/>
              </a:spcBef>
              <a:spcAft>
                <a:spcPct val="0"/>
              </a:spcAft>
              <a:defRPr sz="1200">
                <a:solidFill>
                  <a:schemeClr val="tx1"/>
                </a:solidFill>
                <a:latin typeface="Calibri" charset="0"/>
              </a:defRPr>
            </a:lvl8pPr>
            <a:lvl9pPr marL="3945270" indent="-232075"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A66706CF-3919-234E-9B02-1B64B88799B8}" type="slidenum">
              <a:rPr lang="en-AU" altLang="en-US">
                <a:latin typeface="Whitney Book" pitchFamily="50" charset="0"/>
              </a:rPr>
              <a:pPr eaLnBrk="1" hangingPunct="1">
                <a:spcBef>
                  <a:spcPct val="0"/>
                </a:spcBef>
              </a:pPr>
              <a:t>8</a:t>
            </a:fld>
            <a:endParaRPr lang="en-AU" altLang="en-US" dirty="0">
              <a:latin typeface="Whitney Book" pitchFamily="50" charset="0"/>
            </a:endParaRPr>
          </a:p>
        </p:txBody>
      </p:sp>
    </p:spTree>
    <p:extLst>
      <p:ext uri="{BB962C8B-B14F-4D97-AF65-F5344CB8AC3E}">
        <p14:creationId xmlns:p14="http://schemas.microsoft.com/office/powerpoint/2010/main" val="330110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r>
              <a:rPr lang="en-US" dirty="0"/>
              <a:t>https://</a:t>
            </a:r>
            <a:r>
              <a:rPr lang="en-US" dirty="0" err="1"/>
              <a:t>upload.wikimedia.org</a:t>
            </a:r>
            <a:r>
              <a:rPr lang="en-US" dirty="0"/>
              <a:t>/</a:t>
            </a:r>
            <a:r>
              <a:rPr lang="en-US" dirty="0" err="1"/>
              <a:t>wikipedia</a:t>
            </a:r>
            <a:r>
              <a:rPr lang="en-US" dirty="0"/>
              <a:t>/commons/9/9c/William_James_b1842c.jpg</a:t>
            </a:r>
          </a:p>
          <a:p>
            <a:endParaRPr lang="en-US" dirty="0"/>
          </a:p>
        </p:txBody>
      </p:sp>
    </p:spTree>
    <p:extLst>
      <p:ext uri="{BB962C8B-B14F-4D97-AF65-F5344CB8AC3E}">
        <p14:creationId xmlns:p14="http://schemas.microsoft.com/office/powerpoint/2010/main" val="544989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1195388"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a:defRPr/>
            </a:pPr>
            <a:endParaRPr lang="en-AU" dirty="0"/>
          </a:p>
        </p:txBody>
      </p:sp>
      <p:sp>
        <p:nvSpPr>
          <p:cNvPr id="25604" name="Slide Number Placeholder 3"/>
          <p:cNvSpPr>
            <a:spLocks noGrp="1"/>
          </p:cNvSpPr>
          <p:nvPr>
            <p:ph type="sldNum" sz="quarter" idx="5"/>
          </p:nvPr>
        </p:nvSpPr>
        <p:spPr bwMode="auto">
          <a:xfrm>
            <a:off x="3970938" y="8772668"/>
            <a:ext cx="3037840" cy="4618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54243" indent="-290093" eaLnBrk="0" hangingPunct="0">
              <a:spcBef>
                <a:spcPct val="30000"/>
              </a:spcBef>
              <a:defRPr sz="1200">
                <a:solidFill>
                  <a:schemeClr val="tx1"/>
                </a:solidFill>
                <a:latin typeface="Calibri" charset="0"/>
              </a:defRPr>
            </a:lvl2pPr>
            <a:lvl3pPr marL="1160374" indent="-232075" eaLnBrk="0" hangingPunct="0">
              <a:spcBef>
                <a:spcPct val="30000"/>
              </a:spcBef>
              <a:defRPr sz="1200">
                <a:solidFill>
                  <a:schemeClr val="tx1"/>
                </a:solidFill>
                <a:latin typeface="Calibri" charset="0"/>
              </a:defRPr>
            </a:lvl3pPr>
            <a:lvl4pPr marL="1624523" indent="-232075" eaLnBrk="0" hangingPunct="0">
              <a:spcBef>
                <a:spcPct val="30000"/>
              </a:spcBef>
              <a:defRPr sz="1200">
                <a:solidFill>
                  <a:schemeClr val="tx1"/>
                </a:solidFill>
                <a:latin typeface="Calibri" charset="0"/>
              </a:defRPr>
            </a:lvl4pPr>
            <a:lvl5pPr marL="2088672" indent="-232075" eaLnBrk="0" hangingPunct="0">
              <a:spcBef>
                <a:spcPct val="30000"/>
              </a:spcBef>
              <a:defRPr sz="1200">
                <a:solidFill>
                  <a:schemeClr val="tx1"/>
                </a:solidFill>
                <a:latin typeface="Calibri" charset="0"/>
              </a:defRPr>
            </a:lvl5pPr>
            <a:lvl6pPr marL="2552822" indent="-232075" eaLnBrk="0" fontAlgn="base" hangingPunct="0">
              <a:spcBef>
                <a:spcPct val="30000"/>
              </a:spcBef>
              <a:spcAft>
                <a:spcPct val="0"/>
              </a:spcAft>
              <a:defRPr sz="1200">
                <a:solidFill>
                  <a:schemeClr val="tx1"/>
                </a:solidFill>
                <a:latin typeface="Calibri" charset="0"/>
              </a:defRPr>
            </a:lvl6pPr>
            <a:lvl7pPr marL="3016971" indent="-232075" eaLnBrk="0" fontAlgn="base" hangingPunct="0">
              <a:spcBef>
                <a:spcPct val="30000"/>
              </a:spcBef>
              <a:spcAft>
                <a:spcPct val="0"/>
              </a:spcAft>
              <a:defRPr sz="1200">
                <a:solidFill>
                  <a:schemeClr val="tx1"/>
                </a:solidFill>
                <a:latin typeface="Calibri" charset="0"/>
              </a:defRPr>
            </a:lvl7pPr>
            <a:lvl8pPr marL="3481121" indent="-232075" eaLnBrk="0" fontAlgn="base" hangingPunct="0">
              <a:spcBef>
                <a:spcPct val="30000"/>
              </a:spcBef>
              <a:spcAft>
                <a:spcPct val="0"/>
              </a:spcAft>
              <a:defRPr sz="1200">
                <a:solidFill>
                  <a:schemeClr val="tx1"/>
                </a:solidFill>
                <a:latin typeface="Calibri" charset="0"/>
              </a:defRPr>
            </a:lvl8pPr>
            <a:lvl9pPr marL="3945270" indent="-232075"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A66706CF-3919-234E-9B02-1B64B88799B8}" type="slidenum">
              <a:rPr lang="en-AU" altLang="en-US">
                <a:latin typeface="Whitney Book" pitchFamily="50" charset="0"/>
              </a:rPr>
              <a:pPr eaLnBrk="1" hangingPunct="1">
                <a:spcBef>
                  <a:spcPct val="0"/>
                </a:spcBef>
              </a:pPr>
              <a:t>11</a:t>
            </a:fld>
            <a:endParaRPr lang="en-AU" altLang="en-US" dirty="0">
              <a:latin typeface="Whitney Book" pitchFamily="50" charset="0"/>
            </a:endParaRPr>
          </a:p>
        </p:txBody>
      </p:sp>
    </p:spTree>
    <p:extLst>
      <p:ext uri="{BB962C8B-B14F-4D97-AF65-F5344CB8AC3E}">
        <p14:creationId xmlns:p14="http://schemas.microsoft.com/office/powerpoint/2010/main" val="737703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1195388"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r>
              <a:rPr lang="en-US" sz="2200" dirty="0">
                <a:latin typeface="+mj-lt"/>
                <a:ea typeface="+mj-ea"/>
                <a:cs typeface="+mj-cs"/>
                <a:sym typeface="Helvetica Neue"/>
              </a:rPr>
              <a:t>Image Free for personal and commercial use - No attribution required</a:t>
            </a:r>
          </a:p>
          <a:p>
            <a:r>
              <a:rPr lang="en-US" sz="2200" dirty="0">
                <a:latin typeface="+mj-lt"/>
                <a:ea typeface="+mj-ea"/>
                <a:cs typeface="+mj-cs"/>
                <a:sym typeface="Helvetica Neue"/>
              </a:rPr>
              <a:t>http://</a:t>
            </a:r>
            <a:r>
              <a:rPr lang="en-US" sz="2200" dirty="0" err="1">
                <a:latin typeface="+mj-lt"/>
                <a:ea typeface="+mj-ea"/>
                <a:cs typeface="+mj-cs"/>
                <a:sym typeface="Helvetica Neue"/>
              </a:rPr>
              <a:t>passel.co</a:t>
            </a:r>
            <a:r>
              <a:rPr lang="en-US" sz="2200" dirty="0">
                <a:latin typeface="+mj-lt"/>
                <a:ea typeface="+mj-ea"/>
                <a:cs typeface="+mj-cs"/>
                <a:sym typeface="Helvetica Neue"/>
              </a:rPr>
              <a:t>/photos/480911/</a:t>
            </a:r>
          </a:p>
          <a:p>
            <a:pPr>
              <a:defRPr/>
            </a:pPr>
            <a:endParaRPr lang="en-AU" dirty="0"/>
          </a:p>
        </p:txBody>
      </p:sp>
      <p:sp>
        <p:nvSpPr>
          <p:cNvPr id="25604" name="Slide Number Placeholder 3"/>
          <p:cNvSpPr>
            <a:spLocks noGrp="1"/>
          </p:cNvSpPr>
          <p:nvPr>
            <p:ph type="sldNum" sz="quarter" idx="5"/>
          </p:nvPr>
        </p:nvSpPr>
        <p:spPr bwMode="auto">
          <a:xfrm>
            <a:off x="3970938" y="8772668"/>
            <a:ext cx="3037840" cy="4618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54243" indent="-290093" eaLnBrk="0" hangingPunct="0">
              <a:spcBef>
                <a:spcPct val="30000"/>
              </a:spcBef>
              <a:defRPr sz="1200">
                <a:solidFill>
                  <a:schemeClr val="tx1"/>
                </a:solidFill>
                <a:latin typeface="Calibri" charset="0"/>
              </a:defRPr>
            </a:lvl2pPr>
            <a:lvl3pPr marL="1160374" indent="-232075" eaLnBrk="0" hangingPunct="0">
              <a:spcBef>
                <a:spcPct val="30000"/>
              </a:spcBef>
              <a:defRPr sz="1200">
                <a:solidFill>
                  <a:schemeClr val="tx1"/>
                </a:solidFill>
                <a:latin typeface="Calibri" charset="0"/>
              </a:defRPr>
            </a:lvl3pPr>
            <a:lvl4pPr marL="1624523" indent="-232075" eaLnBrk="0" hangingPunct="0">
              <a:spcBef>
                <a:spcPct val="30000"/>
              </a:spcBef>
              <a:defRPr sz="1200">
                <a:solidFill>
                  <a:schemeClr val="tx1"/>
                </a:solidFill>
                <a:latin typeface="Calibri" charset="0"/>
              </a:defRPr>
            </a:lvl4pPr>
            <a:lvl5pPr marL="2088672" indent="-232075" eaLnBrk="0" hangingPunct="0">
              <a:spcBef>
                <a:spcPct val="30000"/>
              </a:spcBef>
              <a:defRPr sz="1200">
                <a:solidFill>
                  <a:schemeClr val="tx1"/>
                </a:solidFill>
                <a:latin typeface="Calibri" charset="0"/>
              </a:defRPr>
            </a:lvl5pPr>
            <a:lvl6pPr marL="2552822" indent="-232075" eaLnBrk="0" fontAlgn="base" hangingPunct="0">
              <a:spcBef>
                <a:spcPct val="30000"/>
              </a:spcBef>
              <a:spcAft>
                <a:spcPct val="0"/>
              </a:spcAft>
              <a:defRPr sz="1200">
                <a:solidFill>
                  <a:schemeClr val="tx1"/>
                </a:solidFill>
                <a:latin typeface="Calibri" charset="0"/>
              </a:defRPr>
            </a:lvl6pPr>
            <a:lvl7pPr marL="3016971" indent="-232075" eaLnBrk="0" fontAlgn="base" hangingPunct="0">
              <a:spcBef>
                <a:spcPct val="30000"/>
              </a:spcBef>
              <a:spcAft>
                <a:spcPct val="0"/>
              </a:spcAft>
              <a:defRPr sz="1200">
                <a:solidFill>
                  <a:schemeClr val="tx1"/>
                </a:solidFill>
                <a:latin typeface="Calibri" charset="0"/>
              </a:defRPr>
            </a:lvl7pPr>
            <a:lvl8pPr marL="3481121" indent="-232075" eaLnBrk="0" fontAlgn="base" hangingPunct="0">
              <a:spcBef>
                <a:spcPct val="30000"/>
              </a:spcBef>
              <a:spcAft>
                <a:spcPct val="0"/>
              </a:spcAft>
              <a:defRPr sz="1200">
                <a:solidFill>
                  <a:schemeClr val="tx1"/>
                </a:solidFill>
                <a:latin typeface="Calibri" charset="0"/>
              </a:defRPr>
            </a:lvl8pPr>
            <a:lvl9pPr marL="3945270" indent="-232075"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A66706CF-3919-234E-9B02-1B64B88799B8}" type="slidenum">
              <a:rPr lang="en-AU" altLang="en-US">
                <a:latin typeface="Whitney Book" pitchFamily="50" charset="0"/>
              </a:rPr>
              <a:pPr eaLnBrk="1" hangingPunct="1">
                <a:spcBef>
                  <a:spcPct val="0"/>
                </a:spcBef>
              </a:pPr>
              <a:t>13</a:t>
            </a:fld>
            <a:endParaRPr lang="en-AU" altLang="en-US" dirty="0">
              <a:latin typeface="Whitney Book" pitchFamily="50" charset="0"/>
            </a:endParaRPr>
          </a:p>
        </p:txBody>
      </p:sp>
    </p:spTree>
    <p:extLst>
      <p:ext uri="{BB962C8B-B14F-4D97-AF65-F5344CB8AC3E}">
        <p14:creationId xmlns:p14="http://schemas.microsoft.com/office/powerpoint/2010/main" val="44695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1195388"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a:defRPr/>
            </a:pPr>
            <a:endParaRPr lang="en-AU" dirty="0"/>
          </a:p>
        </p:txBody>
      </p:sp>
      <p:sp>
        <p:nvSpPr>
          <p:cNvPr id="25604" name="Slide Number Placeholder 3"/>
          <p:cNvSpPr>
            <a:spLocks noGrp="1"/>
          </p:cNvSpPr>
          <p:nvPr>
            <p:ph type="sldNum" sz="quarter" idx="5"/>
          </p:nvPr>
        </p:nvSpPr>
        <p:spPr bwMode="auto">
          <a:xfrm>
            <a:off x="3970938" y="8772668"/>
            <a:ext cx="3037840" cy="4618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54243" indent="-290093" eaLnBrk="0" hangingPunct="0">
              <a:spcBef>
                <a:spcPct val="30000"/>
              </a:spcBef>
              <a:defRPr sz="1200">
                <a:solidFill>
                  <a:schemeClr val="tx1"/>
                </a:solidFill>
                <a:latin typeface="Calibri" charset="0"/>
              </a:defRPr>
            </a:lvl2pPr>
            <a:lvl3pPr marL="1160374" indent="-232075" eaLnBrk="0" hangingPunct="0">
              <a:spcBef>
                <a:spcPct val="30000"/>
              </a:spcBef>
              <a:defRPr sz="1200">
                <a:solidFill>
                  <a:schemeClr val="tx1"/>
                </a:solidFill>
                <a:latin typeface="Calibri" charset="0"/>
              </a:defRPr>
            </a:lvl3pPr>
            <a:lvl4pPr marL="1624523" indent="-232075" eaLnBrk="0" hangingPunct="0">
              <a:spcBef>
                <a:spcPct val="30000"/>
              </a:spcBef>
              <a:defRPr sz="1200">
                <a:solidFill>
                  <a:schemeClr val="tx1"/>
                </a:solidFill>
                <a:latin typeface="Calibri" charset="0"/>
              </a:defRPr>
            </a:lvl4pPr>
            <a:lvl5pPr marL="2088672" indent="-232075" eaLnBrk="0" hangingPunct="0">
              <a:spcBef>
                <a:spcPct val="30000"/>
              </a:spcBef>
              <a:defRPr sz="1200">
                <a:solidFill>
                  <a:schemeClr val="tx1"/>
                </a:solidFill>
                <a:latin typeface="Calibri" charset="0"/>
              </a:defRPr>
            </a:lvl5pPr>
            <a:lvl6pPr marL="2552822" indent="-232075" eaLnBrk="0" fontAlgn="base" hangingPunct="0">
              <a:spcBef>
                <a:spcPct val="30000"/>
              </a:spcBef>
              <a:spcAft>
                <a:spcPct val="0"/>
              </a:spcAft>
              <a:defRPr sz="1200">
                <a:solidFill>
                  <a:schemeClr val="tx1"/>
                </a:solidFill>
                <a:latin typeface="Calibri" charset="0"/>
              </a:defRPr>
            </a:lvl6pPr>
            <a:lvl7pPr marL="3016971" indent="-232075" eaLnBrk="0" fontAlgn="base" hangingPunct="0">
              <a:spcBef>
                <a:spcPct val="30000"/>
              </a:spcBef>
              <a:spcAft>
                <a:spcPct val="0"/>
              </a:spcAft>
              <a:defRPr sz="1200">
                <a:solidFill>
                  <a:schemeClr val="tx1"/>
                </a:solidFill>
                <a:latin typeface="Calibri" charset="0"/>
              </a:defRPr>
            </a:lvl7pPr>
            <a:lvl8pPr marL="3481121" indent="-232075" eaLnBrk="0" fontAlgn="base" hangingPunct="0">
              <a:spcBef>
                <a:spcPct val="30000"/>
              </a:spcBef>
              <a:spcAft>
                <a:spcPct val="0"/>
              </a:spcAft>
              <a:defRPr sz="1200">
                <a:solidFill>
                  <a:schemeClr val="tx1"/>
                </a:solidFill>
                <a:latin typeface="Calibri" charset="0"/>
              </a:defRPr>
            </a:lvl8pPr>
            <a:lvl9pPr marL="3945270" indent="-232075"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A66706CF-3919-234E-9B02-1B64B88799B8}" type="slidenum">
              <a:rPr lang="en-AU" altLang="en-US">
                <a:latin typeface="Whitney Book" pitchFamily="50" charset="0"/>
              </a:rPr>
              <a:pPr eaLnBrk="1" hangingPunct="1">
                <a:spcBef>
                  <a:spcPct val="0"/>
                </a:spcBef>
              </a:pPr>
              <a:t>14</a:t>
            </a:fld>
            <a:endParaRPr lang="en-AU" altLang="en-US" dirty="0">
              <a:latin typeface="Whitney Book" pitchFamily="50" charset="0"/>
            </a:endParaRPr>
          </a:p>
        </p:txBody>
      </p:sp>
    </p:spTree>
    <p:extLst>
      <p:ext uri="{BB962C8B-B14F-4D97-AF65-F5344CB8AC3E}">
        <p14:creationId xmlns:p14="http://schemas.microsoft.com/office/powerpoint/2010/main" val="656528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r>
              <a:rPr lang="en-US" dirty="0"/>
              <a:t>Go over the areas</a:t>
            </a:r>
            <a:r>
              <a:rPr lang="en-US" baseline="0" dirty="0"/>
              <a:t> – pointing out what’s new, what is not there and what is retained.</a:t>
            </a:r>
            <a:endParaRPr lang="en-US" dirty="0"/>
          </a:p>
        </p:txBody>
      </p:sp>
      <p:sp>
        <p:nvSpPr>
          <p:cNvPr id="4" name="Slide Number Placeholder 3"/>
          <p:cNvSpPr>
            <a:spLocks noGrp="1"/>
          </p:cNvSpPr>
          <p:nvPr>
            <p:ph type="sldNum" sz="quarter" idx="10"/>
          </p:nvPr>
        </p:nvSpPr>
        <p:spPr/>
        <p:txBody>
          <a:bodyPr/>
          <a:lstStyle/>
          <a:p>
            <a:fld id="{662CE7C0-FA19-3641-A776-9056F7384D48}" type="slidenum">
              <a:rPr lang="en-US" smtClean="0"/>
              <a:t>20</a:t>
            </a:fld>
            <a:endParaRPr lang="en-US"/>
          </a:p>
        </p:txBody>
      </p:sp>
    </p:spTree>
    <p:extLst>
      <p:ext uri="{BB962C8B-B14F-4D97-AF65-F5344CB8AC3E}">
        <p14:creationId xmlns:p14="http://schemas.microsoft.com/office/powerpoint/2010/main" val="1438806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37034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B50EC806-14CE-495D-8DE8-E9B0D136C01C}" type="datetimeFigureOut">
              <a:rPr lang="en-AU" smtClean="0"/>
              <a:t>27/08/2017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AECA97D-2401-4AC4-B0C6-D2E44B3D2FC7}" type="slidenum">
              <a:rPr lang="en-AU" smtClean="0"/>
              <a:t>‹#›</a:t>
            </a:fld>
            <a:endParaRPr lang="en-AU"/>
          </a:p>
        </p:txBody>
      </p:sp>
    </p:spTree>
    <p:extLst>
      <p:ext uri="{BB962C8B-B14F-4D97-AF65-F5344CB8AC3E}">
        <p14:creationId xmlns:p14="http://schemas.microsoft.com/office/powerpoint/2010/main" val="2057328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B50EC806-14CE-495D-8DE8-E9B0D136C01C}" type="datetimeFigureOut">
              <a:rPr lang="en-AU" smtClean="0"/>
              <a:t>27/08/2017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AECA97D-2401-4AC4-B0C6-D2E44B3D2FC7}" type="slidenum">
              <a:rPr lang="en-AU" smtClean="0"/>
              <a:t>‹#›</a:t>
            </a:fld>
            <a:endParaRPr lang="en-AU"/>
          </a:p>
        </p:txBody>
      </p:sp>
    </p:spTree>
    <p:extLst>
      <p:ext uri="{BB962C8B-B14F-4D97-AF65-F5344CB8AC3E}">
        <p14:creationId xmlns:p14="http://schemas.microsoft.com/office/powerpoint/2010/main" val="275425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B50EC806-14CE-495D-8DE8-E9B0D136C01C}" type="datetimeFigureOut">
              <a:rPr lang="en-AU" smtClean="0"/>
              <a:t>27/08/2017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AECA97D-2401-4AC4-B0C6-D2E44B3D2FC7}" type="slidenum">
              <a:rPr lang="en-AU" smtClean="0"/>
              <a:t>‹#›</a:t>
            </a:fld>
            <a:endParaRPr lang="en-AU"/>
          </a:p>
        </p:txBody>
      </p:sp>
    </p:spTree>
    <p:extLst>
      <p:ext uri="{BB962C8B-B14F-4D97-AF65-F5344CB8AC3E}">
        <p14:creationId xmlns:p14="http://schemas.microsoft.com/office/powerpoint/2010/main" val="3560677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B50EC806-14CE-495D-8DE8-E9B0D136C01C}" type="datetimeFigureOut">
              <a:rPr lang="en-AU" smtClean="0"/>
              <a:t>27/08/2017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AECA97D-2401-4AC4-B0C6-D2E44B3D2FC7}" type="slidenum">
              <a:rPr lang="en-AU" smtClean="0"/>
              <a:t>‹#›</a:t>
            </a:fld>
            <a:endParaRPr lang="en-AU"/>
          </a:p>
        </p:txBody>
      </p:sp>
    </p:spTree>
    <p:extLst>
      <p:ext uri="{BB962C8B-B14F-4D97-AF65-F5344CB8AC3E}">
        <p14:creationId xmlns:p14="http://schemas.microsoft.com/office/powerpoint/2010/main" val="2420245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0EC806-14CE-495D-8DE8-E9B0D136C01C}" type="datetimeFigureOut">
              <a:rPr lang="en-AU" smtClean="0"/>
              <a:t>27/08/2017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AECA97D-2401-4AC4-B0C6-D2E44B3D2FC7}" type="slidenum">
              <a:rPr lang="en-AU" smtClean="0"/>
              <a:t>‹#›</a:t>
            </a:fld>
            <a:endParaRPr lang="en-AU"/>
          </a:p>
        </p:txBody>
      </p:sp>
    </p:spTree>
    <p:extLst>
      <p:ext uri="{BB962C8B-B14F-4D97-AF65-F5344CB8AC3E}">
        <p14:creationId xmlns:p14="http://schemas.microsoft.com/office/powerpoint/2010/main" val="2287921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B50EC806-14CE-495D-8DE8-E9B0D136C01C}" type="datetimeFigureOut">
              <a:rPr lang="en-AU" smtClean="0"/>
              <a:t>27/08/2017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ECA97D-2401-4AC4-B0C6-D2E44B3D2FC7}" type="slidenum">
              <a:rPr lang="en-AU" smtClean="0"/>
              <a:t>‹#›</a:t>
            </a:fld>
            <a:endParaRPr lang="en-AU"/>
          </a:p>
        </p:txBody>
      </p:sp>
    </p:spTree>
    <p:extLst>
      <p:ext uri="{BB962C8B-B14F-4D97-AF65-F5344CB8AC3E}">
        <p14:creationId xmlns:p14="http://schemas.microsoft.com/office/powerpoint/2010/main" val="1333724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B50EC806-14CE-495D-8DE8-E9B0D136C01C}" type="datetimeFigureOut">
              <a:rPr lang="en-AU" smtClean="0"/>
              <a:t>27/08/2017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AECA97D-2401-4AC4-B0C6-D2E44B3D2FC7}" type="slidenum">
              <a:rPr lang="en-AU" smtClean="0"/>
              <a:t>‹#›</a:t>
            </a:fld>
            <a:endParaRPr lang="en-AU"/>
          </a:p>
        </p:txBody>
      </p:sp>
    </p:spTree>
    <p:extLst>
      <p:ext uri="{BB962C8B-B14F-4D97-AF65-F5344CB8AC3E}">
        <p14:creationId xmlns:p14="http://schemas.microsoft.com/office/powerpoint/2010/main" val="410595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B50EC806-14CE-495D-8DE8-E9B0D136C01C}" type="datetimeFigureOut">
              <a:rPr lang="en-AU" smtClean="0"/>
              <a:t>27/08/2017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AECA97D-2401-4AC4-B0C6-D2E44B3D2FC7}" type="slidenum">
              <a:rPr lang="en-AU" smtClean="0"/>
              <a:t>‹#›</a:t>
            </a:fld>
            <a:endParaRPr lang="en-AU"/>
          </a:p>
        </p:txBody>
      </p:sp>
    </p:spTree>
    <p:extLst>
      <p:ext uri="{BB962C8B-B14F-4D97-AF65-F5344CB8AC3E}">
        <p14:creationId xmlns:p14="http://schemas.microsoft.com/office/powerpoint/2010/main" val="721337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0EC806-14CE-495D-8DE8-E9B0D136C01C}" type="datetimeFigureOut">
              <a:rPr lang="en-AU" smtClean="0"/>
              <a:t>27/08/2017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0AECA97D-2401-4AC4-B0C6-D2E44B3D2FC7}" type="slidenum">
              <a:rPr lang="en-AU" smtClean="0"/>
              <a:t>‹#›</a:t>
            </a:fld>
            <a:endParaRPr lang="en-AU"/>
          </a:p>
        </p:txBody>
      </p:sp>
    </p:spTree>
    <p:extLst>
      <p:ext uri="{BB962C8B-B14F-4D97-AF65-F5344CB8AC3E}">
        <p14:creationId xmlns:p14="http://schemas.microsoft.com/office/powerpoint/2010/main" val="3129829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0EC806-14CE-495D-8DE8-E9B0D136C01C}" type="datetimeFigureOut">
              <a:rPr lang="en-AU" smtClean="0"/>
              <a:t>27/08/2017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ECA97D-2401-4AC4-B0C6-D2E44B3D2FC7}" type="slidenum">
              <a:rPr lang="en-AU" smtClean="0"/>
              <a:t>‹#›</a:t>
            </a:fld>
            <a:endParaRPr lang="en-AU"/>
          </a:p>
        </p:txBody>
      </p:sp>
    </p:spTree>
    <p:extLst>
      <p:ext uri="{BB962C8B-B14F-4D97-AF65-F5344CB8AC3E}">
        <p14:creationId xmlns:p14="http://schemas.microsoft.com/office/powerpoint/2010/main" val="1008850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0EC806-14CE-495D-8DE8-E9B0D136C01C}" type="datetimeFigureOut">
              <a:rPr lang="en-AU" smtClean="0"/>
              <a:t>27/08/2017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ECA97D-2401-4AC4-B0C6-D2E44B3D2FC7}" type="slidenum">
              <a:rPr lang="en-AU" smtClean="0"/>
              <a:t>‹#›</a:t>
            </a:fld>
            <a:endParaRPr lang="en-AU"/>
          </a:p>
        </p:txBody>
      </p:sp>
    </p:spTree>
    <p:extLst>
      <p:ext uri="{BB962C8B-B14F-4D97-AF65-F5344CB8AC3E}">
        <p14:creationId xmlns:p14="http://schemas.microsoft.com/office/powerpoint/2010/main" val="32535760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0EC806-14CE-495D-8DE8-E9B0D136C01C}" type="datetimeFigureOut">
              <a:rPr lang="en-AU" smtClean="0"/>
              <a:t>27/08/2017</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ECA97D-2401-4AC4-B0C6-D2E44B3D2FC7}" type="slidenum">
              <a:rPr lang="en-AU" smtClean="0"/>
              <a:t>‹#›</a:t>
            </a:fld>
            <a:endParaRPr lang="en-AU"/>
          </a:p>
        </p:txBody>
      </p:sp>
    </p:spTree>
    <p:extLst>
      <p:ext uri="{BB962C8B-B14F-4D97-AF65-F5344CB8AC3E}">
        <p14:creationId xmlns:p14="http://schemas.microsoft.com/office/powerpoint/2010/main" val="4118494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jReX7qKU2yc" TargetMode="External"/><Relationship Id="rId4" Type="http://schemas.openxmlformats.org/officeDocument/2006/relationships/hyperlink" Target="https://www.youtube.com/watch?v=9PW1fwKjo-Y" TargetMode="External"/><Relationship Id="rId5" Type="http://schemas.openxmlformats.org/officeDocument/2006/relationships/hyperlink" Target="https://www.youtube.com/watch?v=Sj43XjziamY" TargetMode="External"/><Relationship Id="rId6" Type="http://schemas.openxmlformats.org/officeDocument/2006/relationships/hyperlink" Target="http://watchseries.do/series/the-simpsons/season/14/episode/2" TargetMode="External"/><Relationship Id="rId1" Type="http://schemas.openxmlformats.org/officeDocument/2006/relationships/slideLayout" Target="../slideLayouts/slideLayout2.xml"/><Relationship Id="rId2" Type="http://schemas.openxmlformats.org/officeDocument/2006/relationships/hyperlink" Target="https://www.youtube.com/watch?v=ir8XITVmeY4"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atchseries.do/series/the-simpsons/season/14/episode/2"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hyperlink" Target="https://www.youtube.com/watch?v=I3j2VrhqTAA" TargetMode="External"/><Relationship Id="rId5" Type="http://schemas.openxmlformats.org/officeDocument/2006/relationships/hyperlink" Target="https://www.youtube.com/watch?v=gHsZ0bwxMsg" TargetMode="Externa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298" y="2272564"/>
            <a:ext cx="8903707" cy="1470025"/>
          </a:xfrm>
        </p:spPr>
        <p:txBody>
          <a:bodyPr>
            <a:normAutofit fontScale="90000"/>
          </a:bodyPr>
          <a:lstStyle/>
          <a:p>
            <a:r>
              <a:rPr lang="en-US" b="1" dirty="0"/>
              <a:t/>
            </a:r>
            <a:br>
              <a:rPr lang="en-US" b="1" dirty="0"/>
            </a:br>
            <a:r>
              <a:rPr lang="en-US" b="1" dirty="0"/>
              <a:t>UNIT 4      AOS 1</a:t>
            </a:r>
            <a:br>
              <a:rPr lang="en-US" b="1" dirty="0"/>
            </a:br>
            <a:r>
              <a:rPr lang="en-US" b="1" dirty="0"/>
              <a:t/>
            </a:r>
            <a:br>
              <a:rPr lang="en-US" b="1" dirty="0"/>
            </a:br>
            <a:r>
              <a:rPr lang="en-US" sz="6000" b="1" dirty="0">
                <a:solidFill>
                  <a:srgbClr val="FF0000"/>
                </a:solidFill>
              </a:rPr>
              <a:t>How do levels of consciousness affect mental processes and </a:t>
            </a:r>
            <a:r>
              <a:rPr lang="en-US" sz="6000" b="1" dirty="0" err="1">
                <a:solidFill>
                  <a:srgbClr val="FF0000"/>
                </a:solidFill>
              </a:rPr>
              <a:t>behaviour</a:t>
            </a:r>
            <a:r>
              <a:rPr lang="en-US" sz="6000" b="1" dirty="0">
                <a:solidFill>
                  <a:srgbClr val="FF0000"/>
                </a:solidFill>
              </a:rPr>
              <a:t>?</a:t>
            </a:r>
            <a:br>
              <a:rPr lang="en-US" sz="6000" b="1" dirty="0">
                <a:solidFill>
                  <a:srgbClr val="FF0000"/>
                </a:solidFill>
              </a:rPr>
            </a:br>
            <a:r>
              <a:rPr lang="en-US" sz="6000" b="1" dirty="0">
                <a:solidFill>
                  <a:srgbClr val="FF0000"/>
                </a:solidFill>
              </a:rPr>
              <a:t/>
            </a:r>
            <a:br>
              <a:rPr lang="en-US" sz="6000" b="1" dirty="0">
                <a:solidFill>
                  <a:srgbClr val="FF0000"/>
                </a:solidFill>
              </a:rPr>
            </a:br>
            <a:endParaRPr lang="en-US" b="1" dirty="0"/>
          </a:p>
        </p:txBody>
      </p:sp>
    </p:spTree>
    <p:extLst>
      <p:ext uri="{BB962C8B-B14F-4D97-AF65-F5344CB8AC3E}">
        <p14:creationId xmlns:p14="http://schemas.microsoft.com/office/powerpoint/2010/main" val="963666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Continuum of awareness activity </a:t>
            </a:r>
          </a:p>
        </p:txBody>
      </p:sp>
      <p:sp>
        <p:nvSpPr>
          <p:cNvPr id="3" name="Subtitle 2"/>
          <p:cNvSpPr>
            <a:spLocks noGrp="1"/>
          </p:cNvSpPr>
          <p:nvPr>
            <p:ph type="subTitle" idx="1"/>
          </p:nvPr>
        </p:nvSpPr>
        <p:spPr/>
        <p:txBody>
          <a:bodyPr/>
          <a:lstStyle/>
          <a:p>
            <a:endParaRPr lang="en-AU" dirty="0"/>
          </a:p>
        </p:txBody>
      </p:sp>
    </p:spTree>
    <p:extLst>
      <p:ext uri="{BB962C8B-B14F-4D97-AF65-F5344CB8AC3E}">
        <p14:creationId xmlns:p14="http://schemas.microsoft.com/office/powerpoint/2010/main" val="1292897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6263" y="882179"/>
            <a:ext cx="373796" cy="5509464"/>
          </a:xfrm>
          <a:prstGeom prst="rect">
            <a:avLst/>
          </a:prstGeom>
        </p:spPr>
      </p:pic>
      <p:sp>
        <p:nvSpPr>
          <p:cNvPr id="5" name="TextBox 4"/>
          <p:cNvSpPr txBox="1"/>
          <p:nvPr/>
        </p:nvSpPr>
        <p:spPr>
          <a:xfrm>
            <a:off x="4607472" y="986760"/>
            <a:ext cx="1795549"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457200" rtl="0" fontAlgn="auto" latinLnBrk="0" hangingPunct="0">
              <a:lnSpc>
                <a:spcPct val="100000"/>
              </a:lnSpc>
              <a:spcBef>
                <a:spcPts val="0"/>
              </a:spcBef>
              <a:spcAft>
                <a:spcPts val="0"/>
              </a:spcAft>
              <a:buClrTx/>
              <a:buSzTx/>
              <a:buFontTx/>
              <a:buNone/>
              <a:tabLst/>
            </a:pPr>
            <a:r>
              <a:rPr kumimoji="0" lang="en-AU" sz="1600" b="1" i="0" u="none" strike="noStrike" cap="none" spc="0" normalizeH="0" baseline="0" dirty="0">
                <a:ln>
                  <a:noFill/>
                </a:ln>
                <a:solidFill>
                  <a:srgbClr val="000000"/>
                </a:solidFill>
                <a:effectLst/>
                <a:uFillTx/>
                <a:latin typeface="Arial" panose="020B0604020202020204" pitchFamily="34" charset="0"/>
                <a:sym typeface="Calibri"/>
              </a:rPr>
              <a:t>Total awareness</a:t>
            </a:r>
          </a:p>
        </p:txBody>
      </p:sp>
      <p:sp>
        <p:nvSpPr>
          <p:cNvPr id="6" name="TextBox 5"/>
          <p:cNvSpPr txBox="1"/>
          <p:nvPr/>
        </p:nvSpPr>
        <p:spPr>
          <a:xfrm>
            <a:off x="4607474" y="1538171"/>
            <a:ext cx="1795549"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457200" rtl="0" fontAlgn="auto" latinLnBrk="0" hangingPunct="0">
              <a:lnSpc>
                <a:spcPct val="100000"/>
              </a:lnSpc>
              <a:spcBef>
                <a:spcPts val="0"/>
              </a:spcBef>
              <a:spcAft>
                <a:spcPts val="0"/>
              </a:spcAft>
              <a:buClrTx/>
              <a:buSzTx/>
              <a:buFontTx/>
              <a:buNone/>
              <a:tabLst/>
            </a:pPr>
            <a:r>
              <a:rPr kumimoji="0" lang="en-AU" sz="1600" b="0" i="0" u="none" strike="noStrike" cap="none" spc="0" normalizeH="0" baseline="0" dirty="0">
                <a:ln>
                  <a:noFill/>
                </a:ln>
                <a:solidFill>
                  <a:srgbClr val="000000"/>
                </a:solidFill>
                <a:effectLst/>
                <a:uFillTx/>
                <a:latin typeface="Arial" panose="020B0604020202020204" pitchFamily="34" charset="0"/>
                <a:sym typeface="Calibri"/>
              </a:rPr>
              <a:t>Focussed (NWC)</a:t>
            </a:r>
            <a:r>
              <a:rPr kumimoji="0" lang="en-AU" sz="1600" b="0" i="0" u="none" strike="noStrike" cap="none" spc="0" normalizeH="0" dirty="0">
                <a:ln>
                  <a:noFill/>
                </a:ln>
                <a:solidFill>
                  <a:srgbClr val="000000"/>
                </a:solidFill>
                <a:effectLst/>
                <a:uFillTx/>
                <a:latin typeface="Arial" panose="020B0604020202020204" pitchFamily="34" charset="0"/>
                <a:sym typeface="Calibri"/>
              </a:rPr>
              <a:t> attention</a:t>
            </a:r>
            <a:endParaRPr kumimoji="0" lang="en-AU" sz="1600" b="0" i="0" u="none" strike="noStrike" cap="none" spc="0" normalizeH="0" baseline="0" dirty="0">
              <a:ln>
                <a:noFill/>
              </a:ln>
              <a:solidFill>
                <a:srgbClr val="000000"/>
              </a:solidFill>
              <a:effectLst/>
              <a:uFillTx/>
              <a:latin typeface="Arial" panose="020B0604020202020204" pitchFamily="34" charset="0"/>
              <a:sym typeface="Calibri"/>
            </a:endParaRPr>
          </a:p>
        </p:txBody>
      </p:sp>
      <p:sp>
        <p:nvSpPr>
          <p:cNvPr id="7" name="TextBox 6"/>
          <p:cNvSpPr txBox="1"/>
          <p:nvPr/>
        </p:nvSpPr>
        <p:spPr>
          <a:xfrm>
            <a:off x="4615225" y="2073781"/>
            <a:ext cx="1795549"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457200" rtl="0" fontAlgn="auto" latinLnBrk="0" hangingPunct="0">
              <a:lnSpc>
                <a:spcPct val="100000"/>
              </a:lnSpc>
              <a:spcBef>
                <a:spcPts val="0"/>
              </a:spcBef>
              <a:spcAft>
                <a:spcPts val="0"/>
              </a:spcAft>
              <a:buClrTx/>
              <a:buSzTx/>
              <a:buFontTx/>
              <a:buNone/>
              <a:tabLst/>
            </a:pPr>
            <a:r>
              <a:rPr kumimoji="0" lang="en-AU" sz="1600" b="0" i="0" u="none" strike="noStrike" cap="none" spc="0" normalizeH="0" baseline="0" dirty="0">
                <a:ln>
                  <a:noFill/>
                </a:ln>
                <a:solidFill>
                  <a:srgbClr val="000000"/>
                </a:solidFill>
                <a:effectLst/>
                <a:uFillTx/>
                <a:latin typeface="Arial" panose="020B0604020202020204" pitchFamily="34" charset="0"/>
                <a:sym typeface="Calibri"/>
              </a:rPr>
              <a:t>Ordinary (NWC) wakefulness</a:t>
            </a:r>
          </a:p>
        </p:txBody>
      </p:sp>
      <p:sp>
        <p:nvSpPr>
          <p:cNvPr id="9" name="TextBox 8"/>
          <p:cNvSpPr txBox="1"/>
          <p:nvPr/>
        </p:nvSpPr>
        <p:spPr>
          <a:xfrm>
            <a:off x="4615227" y="2625186"/>
            <a:ext cx="1795549"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457200" rtl="0" fontAlgn="auto" latinLnBrk="0" hangingPunct="0">
              <a:lnSpc>
                <a:spcPct val="100000"/>
              </a:lnSpc>
              <a:spcBef>
                <a:spcPts val="0"/>
              </a:spcBef>
              <a:spcAft>
                <a:spcPts val="0"/>
              </a:spcAft>
              <a:buClrTx/>
              <a:buSzTx/>
              <a:buFontTx/>
              <a:buNone/>
              <a:tabLst/>
            </a:pPr>
            <a:r>
              <a:rPr kumimoji="0" lang="en-AU" sz="1600" b="0" i="0" u="none" strike="noStrike" cap="none" spc="0" normalizeH="0" baseline="0" dirty="0">
                <a:ln>
                  <a:noFill/>
                </a:ln>
                <a:solidFill>
                  <a:srgbClr val="000000"/>
                </a:solidFill>
                <a:effectLst/>
                <a:uFillTx/>
                <a:latin typeface="Arial" panose="020B0604020202020204" pitchFamily="34" charset="0"/>
                <a:sym typeface="Calibri"/>
              </a:rPr>
              <a:t>Daydreaming (ASC)</a:t>
            </a:r>
          </a:p>
        </p:txBody>
      </p:sp>
      <p:sp>
        <p:nvSpPr>
          <p:cNvPr id="10" name="TextBox 9"/>
          <p:cNvSpPr txBox="1"/>
          <p:nvPr/>
        </p:nvSpPr>
        <p:spPr>
          <a:xfrm>
            <a:off x="4602830" y="3161594"/>
            <a:ext cx="1795549"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457200" rtl="0" fontAlgn="auto" latinLnBrk="0" hangingPunct="0">
              <a:lnSpc>
                <a:spcPct val="100000"/>
              </a:lnSpc>
              <a:spcBef>
                <a:spcPts val="0"/>
              </a:spcBef>
              <a:spcAft>
                <a:spcPts val="0"/>
              </a:spcAft>
              <a:buClrTx/>
              <a:buSzTx/>
              <a:buFontTx/>
              <a:buNone/>
              <a:tabLst/>
            </a:pPr>
            <a:r>
              <a:rPr kumimoji="0" lang="en-AU" sz="1600" b="0" i="0" u="none" strike="noStrike" cap="none" spc="0" normalizeH="0" baseline="0" dirty="0">
                <a:ln>
                  <a:noFill/>
                </a:ln>
                <a:solidFill>
                  <a:srgbClr val="000000"/>
                </a:solidFill>
                <a:effectLst/>
                <a:uFillTx/>
                <a:latin typeface="Arial" panose="020B0604020202020204" pitchFamily="34" charset="0"/>
                <a:sym typeface="Calibri"/>
              </a:rPr>
              <a:t>Meditation (ASC)</a:t>
            </a:r>
          </a:p>
        </p:txBody>
      </p:sp>
      <p:sp>
        <p:nvSpPr>
          <p:cNvPr id="11" name="TextBox 10"/>
          <p:cNvSpPr txBox="1"/>
          <p:nvPr/>
        </p:nvSpPr>
        <p:spPr>
          <a:xfrm>
            <a:off x="4602838" y="3713005"/>
            <a:ext cx="1795549"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457200" rtl="0" fontAlgn="auto" latinLnBrk="0" hangingPunct="0">
              <a:lnSpc>
                <a:spcPct val="100000"/>
              </a:lnSpc>
              <a:spcBef>
                <a:spcPts val="0"/>
              </a:spcBef>
              <a:spcAft>
                <a:spcPts val="0"/>
              </a:spcAft>
              <a:buClrTx/>
              <a:buSzTx/>
              <a:buFontTx/>
              <a:buNone/>
              <a:tabLst/>
            </a:pPr>
            <a:r>
              <a:rPr kumimoji="0" lang="en-AU" sz="1600" b="0" i="0" u="none" strike="noStrike" cap="none" spc="0" normalizeH="0" baseline="0" dirty="0">
                <a:ln>
                  <a:noFill/>
                </a:ln>
                <a:solidFill>
                  <a:srgbClr val="000000"/>
                </a:solidFill>
                <a:effectLst/>
                <a:uFillTx/>
                <a:latin typeface="Arial" panose="020B0604020202020204" pitchFamily="34" charset="0"/>
                <a:sym typeface="Calibri"/>
              </a:rPr>
              <a:t>Hypnosis</a:t>
            </a:r>
            <a:r>
              <a:rPr kumimoji="0" lang="en-AU" sz="1600" b="0" i="0" u="none" strike="noStrike" cap="none" spc="0" normalizeH="0" dirty="0">
                <a:ln>
                  <a:noFill/>
                </a:ln>
                <a:solidFill>
                  <a:srgbClr val="000000"/>
                </a:solidFill>
                <a:effectLst/>
                <a:uFillTx/>
                <a:latin typeface="Arial" panose="020B0604020202020204" pitchFamily="34" charset="0"/>
                <a:sym typeface="Calibri"/>
              </a:rPr>
              <a:t> (ASC)</a:t>
            </a:r>
            <a:endParaRPr kumimoji="0" lang="en-AU" sz="1600" b="0" i="0" u="none" strike="noStrike" cap="none" spc="0" normalizeH="0" baseline="0" dirty="0">
              <a:ln>
                <a:noFill/>
              </a:ln>
              <a:solidFill>
                <a:srgbClr val="000000"/>
              </a:solidFill>
              <a:effectLst/>
              <a:uFillTx/>
              <a:latin typeface="Arial" panose="020B0604020202020204" pitchFamily="34" charset="0"/>
              <a:sym typeface="Calibri"/>
            </a:endParaRPr>
          </a:p>
        </p:txBody>
      </p:sp>
      <p:sp>
        <p:nvSpPr>
          <p:cNvPr id="12" name="TextBox 11"/>
          <p:cNvSpPr txBox="1"/>
          <p:nvPr/>
        </p:nvSpPr>
        <p:spPr>
          <a:xfrm>
            <a:off x="4610589" y="4248609"/>
            <a:ext cx="1795549"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457200" rtl="0" fontAlgn="auto" latinLnBrk="0" hangingPunct="0">
              <a:lnSpc>
                <a:spcPct val="100000"/>
              </a:lnSpc>
              <a:spcBef>
                <a:spcPts val="0"/>
              </a:spcBef>
              <a:spcAft>
                <a:spcPts val="0"/>
              </a:spcAft>
              <a:buClrTx/>
              <a:buSzTx/>
              <a:buFontTx/>
              <a:buNone/>
              <a:tabLst/>
            </a:pPr>
            <a:r>
              <a:rPr kumimoji="0" lang="en-AU" sz="1600" b="0" i="0" u="none" strike="noStrike" cap="none" spc="0" normalizeH="0" baseline="0" dirty="0">
                <a:ln>
                  <a:noFill/>
                </a:ln>
                <a:solidFill>
                  <a:srgbClr val="000000"/>
                </a:solidFill>
                <a:effectLst/>
                <a:uFillTx/>
                <a:latin typeface="Arial" panose="020B0604020202020204" pitchFamily="34" charset="0"/>
                <a:sym typeface="Calibri"/>
              </a:rPr>
              <a:t>Sleep (ASC)</a:t>
            </a:r>
          </a:p>
        </p:txBody>
      </p:sp>
      <p:sp>
        <p:nvSpPr>
          <p:cNvPr id="13" name="TextBox 12"/>
          <p:cNvSpPr txBox="1"/>
          <p:nvPr/>
        </p:nvSpPr>
        <p:spPr>
          <a:xfrm>
            <a:off x="4610591" y="4800020"/>
            <a:ext cx="1795549"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457200" rtl="0" fontAlgn="auto" latinLnBrk="0" hangingPunct="0">
              <a:lnSpc>
                <a:spcPct val="100000"/>
              </a:lnSpc>
              <a:spcBef>
                <a:spcPts val="0"/>
              </a:spcBef>
              <a:spcAft>
                <a:spcPts val="0"/>
              </a:spcAft>
              <a:buClrTx/>
              <a:buSzTx/>
              <a:buFontTx/>
              <a:buNone/>
              <a:tabLst/>
            </a:pPr>
            <a:r>
              <a:rPr kumimoji="0" lang="en-AU" sz="1600" b="0" i="0" u="none" strike="noStrike" cap="none" spc="0" normalizeH="0" baseline="0" dirty="0">
                <a:ln>
                  <a:noFill/>
                </a:ln>
                <a:solidFill>
                  <a:srgbClr val="000000"/>
                </a:solidFill>
                <a:effectLst/>
                <a:uFillTx/>
                <a:latin typeface="Arial" panose="020B0604020202020204" pitchFamily="34" charset="0"/>
                <a:sym typeface="Calibri"/>
              </a:rPr>
              <a:t>Anaesthetised (ASC)</a:t>
            </a:r>
          </a:p>
        </p:txBody>
      </p:sp>
      <p:sp>
        <p:nvSpPr>
          <p:cNvPr id="14" name="TextBox 13"/>
          <p:cNvSpPr txBox="1"/>
          <p:nvPr/>
        </p:nvSpPr>
        <p:spPr>
          <a:xfrm>
            <a:off x="4608231" y="5348015"/>
            <a:ext cx="1795549"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457200" rtl="0" fontAlgn="auto" latinLnBrk="0" hangingPunct="0">
              <a:lnSpc>
                <a:spcPct val="100000"/>
              </a:lnSpc>
              <a:spcBef>
                <a:spcPts val="0"/>
              </a:spcBef>
              <a:spcAft>
                <a:spcPts val="0"/>
              </a:spcAft>
              <a:buClrTx/>
              <a:buSzTx/>
              <a:buFontTx/>
              <a:buNone/>
              <a:tabLst/>
            </a:pPr>
            <a:r>
              <a:rPr kumimoji="0" lang="en-AU" sz="1600" b="0" i="0" u="none" strike="noStrike" cap="none" spc="0" normalizeH="0" baseline="0" dirty="0">
                <a:ln>
                  <a:noFill/>
                </a:ln>
                <a:solidFill>
                  <a:srgbClr val="000000"/>
                </a:solidFill>
                <a:effectLst/>
                <a:uFillTx/>
                <a:latin typeface="Arial" panose="020B0604020202020204" pitchFamily="34" charset="0"/>
                <a:sym typeface="Calibri"/>
              </a:rPr>
              <a:t>Coma (ASC)</a:t>
            </a:r>
          </a:p>
        </p:txBody>
      </p:sp>
      <p:sp>
        <p:nvSpPr>
          <p:cNvPr id="15" name="TextBox 14"/>
          <p:cNvSpPr txBox="1"/>
          <p:nvPr/>
        </p:nvSpPr>
        <p:spPr>
          <a:xfrm>
            <a:off x="4607472" y="5899426"/>
            <a:ext cx="2468743"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457200" rtl="0" fontAlgn="auto" latinLnBrk="0" hangingPunct="0">
              <a:lnSpc>
                <a:spcPct val="100000"/>
              </a:lnSpc>
              <a:spcBef>
                <a:spcPts val="0"/>
              </a:spcBef>
              <a:spcAft>
                <a:spcPts val="0"/>
              </a:spcAft>
              <a:buClrTx/>
              <a:buSzTx/>
              <a:buFontTx/>
              <a:buNone/>
              <a:tabLst/>
            </a:pPr>
            <a:r>
              <a:rPr kumimoji="0" lang="en-AU" sz="1600" b="1" i="0" u="none" strike="noStrike" cap="none" spc="0" normalizeH="0" baseline="0" dirty="0">
                <a:ln>
                  <a:noFill/>
                </a:ln>
                <a:solidFill>
                  <a:srgbClr val="000000"/>
                </a:solidFill>
                <a:effectLst/>
                <a:uFillTx/>
                <a:latin typeface="Arial" panose="020B0604020202020204" pitchFamily="34" charset="0"/>
                <a:sym typeface="Calibri"/>
              </a:rPr>
              <a:t>Total lack of awareness</a:t>
            </a:r>
          </a:p>
        </p:txBody>
      </p:sp>
      <p:sp>
        <p:nvSpPr>
          <p:cNvPr id="16" name="Title 1"/>
          <p:cNvSpPr txBox="1">
            <a:spLocks/>
          </p:cNvSpPr>
          <p:nvPr/>
        </p:nvSpPr>
        <p:spPr>
          <a:xfrm>
            <a:off x="506732" y="476998"/>
            <a:ext cx="3689530" cy="623837"/>
          </a:xfrm>
          <a:prstGeom prst="rect">
            <a:avLst/>
          </a:prstGeom>
        </p:spPr>
        <p:txBody>
          <a:bodyPr vert="horz" lIns="68580" tIns="34290" rIns="68580" bIns="34290" rtlCol="0" anchor="t">
            <a:noAutofit/>
          </a:bodyPr>
          <a:lstStyle>
            <a:lvl1pPr algn="l" defTabSz="457189" rtl="0" eaLnBrk="1" latinLnBrk="0" hangingPunct="1">
              <a:spcBef>
                <a:spcPct val="0"/>
              </a:spcBef>
              <a:buNone/>
              <a:defRPr sz="4000" kern="1200">
                <a:solidFill>
                  <a:srgbClr val="EE7860"/>
                </a:solidFill>
                <a:latin typeface="Whitney Bold" pitchFamily="50" charset="0"/>
                <a:ea typeface="+mj-ea"/>
                <a:cs typeface="Gotham Condensed Bold"/>
              </a:defRPr>
            </a:lvl1pPr>
          </a:lstStyle>
          <a:p>
            <a:pPr>
              <a:defRPr/>
            </a:pPr>
            <a:r>
              <a:rPr lang="en-AU" b="1" dirty="0">
                <a:solidFill>
                  <a:srgbClr val="FF6600"/>
                </a:solidFill>
                <a:latin typeface="Arial" panose="020B0604020202020204" pitchFamily="34" charset="0"/>
              </a:rPr>
              <a:t>Continuum of Awareness</a:t>
            </a: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655" y="4248620"/>
            <a:ext cx="2238040" cy="1989369"/>
          </a:xfrm>
          <a:prstGeom prst="rect">
            <a:avLst/>
          </a:prstGeom>
        </p:spPr>
      </p:pic>
    </p:spTree>
    <p:extLst>
      <p:ext uri="{BB962C8B-B14F-4D97-AF65-F5344CB8AC3E}">
        <p14:creationId xmlns:p14="http://schemas.microsoft.com/office/powerpoint/2010/main" val="363600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10525" cy="715962"/>
          </a:xfrm>
        </p:spPr>
        <p:txBody>
          <a:bodyPr>
            <a:noAutofit/>
          </a:bodyPr>
          <a:lstStyle/>
          <a:p>
            <a:r>
              <a:rPr lang="en-AU" sz="3200" dirty="0"/>
              <a:t>Normal waking consciousness vs altered state of consciousness </a:t>
            </a:r>
          </a:p>
        </p:txBody>
      </p:sp>
      <p:graphicFrame>
        <p:nvGraphicFramePr>
          <p:cNvPr id="4" name="Table 3"/>
          <p:cNvGraphicFramePr>
            <a:graphicFrameLocks noGrp="1"/>
          </p:cNvGraphicFramePr>
          <p:nvPr>
            <p:extLst>
              <p:ext uri="{D42A27DB-BD31-4B8C-83A1-F6EECF244321}">
                <p14:modId xmlns:p14="http://schemas.microsoft.com/office/powerpoint/2010/main" val="3863470625"/>
              </p:ext>
            </p:extLst>
          </p:nvPr>
        </p:nvGraphicFramePr>
        <p:xfrm>
          <a:off x="590550" y="1682749"/>
          <a:ext cx="7598106" cy="2643591"/>
        </p:xfrm>
        <a:graphic>
          <a:graphicData uri="http://schemas.openxmlformats.org/drawingml/2006/table">
            <a:tbl>
              <a:tblPr firstRow="1" bandRow="1">
                <a:tableStyleId>{5C22544A-7EE6-4342-B048-85BDC9FD1C3A}</a:tableStyleId>
              </a:tblPr>
              <a:tblGrid>
                <a:gridCol w="2532702">
                  <a:extLst>
                    <a:ext uri="{9D8B030D-6E8A-4147-A177-3AD203B41FA5}">
                      <a16:colId xmlns:a16="http://schemas.microsoft.com/office/drawing/2014/main" xmlns="" val="20000"/>
                    </a:ext>
                  </a:extLst>
                </a:gridCol>
                <a:gridCol w="2532702">
                  <a:extLst>
                    <a:ext uri="{9D8B030D-6E8A-4147-A177-3AD203B41FA5}">
                      <a16:colId xmlns:a16="http://schemas.microsoft.com/office/drawing/2014/main" xmlns="" val="20001"/>
                    </a:ext>
                  </a:extLst>
                </a:gridCol>
                <a:gridCol w="2532702">
                  <a:extLst>
                    <a:ext uri="{9D8B030D-6E8A-4147-A177-3AD203B41FA5}">
                      <a16:colId xmlns:a16="http://schemas.microsoft.com/office/drawing/2014/main" xmlns="" val="20002"/>
                    </a:ext>
                  </a:extLst>
                </a:gridCol>
              </a:tblGrid>
              <a:tr h="584049">
                <a:tc>
                  <a:txBody>
                    <a:bodyPr/>
                    <a:lstStyle/>
                    <a:p>
                      <a:r>
                        <a:rPr lang="en-AU" sz="1600" dirty="0"/>
                        <a:t>Normal</a:t>
                      </a:r>
                      <a:r>
                        <a:rPr lang="en-AU" sz="1600" baseline="0" dirty="0"/>
                        <a:t> waking consciousness </a:t>
                      </a:r>
                      <a:endParaRPr lang="en-AU" sz="1600" dirty="0"/>
                    </a:p>
                  </a:txBody>
                  <a:tcPr/>
                </a:tc>
                <a:tc gridSpan="2">
                  <a:txBody>
                    <a:bodyPr/>
                    <a:lstStyle/>
                    <a:p>
                      <a:pPr algn="ctr"/>
                      <a:r>
                        <a:rPr lang="en-AU" sz="1600" dirty="0"/>
                        <a:t>Alerted</a:t>
                      </a:r>
                      <a:r>
                        <a:rPr lang="en-AU" sz="1600" baseline="0" dirty="0"/>
                        <a:t> states of consciousness </a:t>
                      </a:r>
                      <a:endParaRPr lang="en-AU" sz="1600" dirty="0"/>
                    </a:p>
                  </a:txBody>
                  <a:tcPr/>
                </a:tc>
                <a:tc hMerge="1">
                  <a:txBody>
                    <a:bodyPr/>
                    <a:lstStyle/>
                    <a:p>
                      <a:endParaRPr lang="en-AU" dirty="0"/>
                    </a:p>
                  </a:txBody>
                  <a:tcPr/>
                </a:tc>
                <a:extLst>
                  <a:ext uri="{0D108BD9-81ED-4DB2-BD59-A6C34878D82A}">
                    <a16:rowId xmlns:a16="http://schemas.microsoft.com/office/drawing/2014/main" xmlns="" val="10000"/>
                  </a:ext>
                </a:extLst>
              </a:tr>
              <a:tr h="2059542">
                <a:tc>
                  <a:txBody>
                    <a:bodyPr/>
                    <a:lstStyle/>
                    <a:p>
                      <a:pPr marL="285750" indent="-285750">
                        <a:buFontTx/>
                        <a:buChar char="-"/>
                      </a:pPr>
                      <a:r>
                        <a:rPr lang="en-AU" sz="1600" baseline="0" dirty="0"/>
                        <a:t>Focus attention</a:t>
                      </a:r>
                    </a:p>
                    <a:p>
                      <a:pPr marL="285750" indent="-285750">
                        <a:buFontTx/>
                        <a:buChar char="-"/>
                      </a:pPr>
                      <a:r>
                        <a:rPr lang="en-AU" sz="1600" baseline="0" dirty="0"/>
                        <a:t>Ordinary awareness</a:t>
                      </a:r>
                    </a:p>
                    <a:p>
                      <a:pPr marL="285750" indent="-285750">
                        <a:buFontTx/>
                        <a:buChar char="-"/>
                      </a:pPr>
                      <a:r>
                        <a:rPr lang="en-AU" sz="1600" baseline="0" dirty="0"/>
                        <a:t>Divided attention</a:t>
                      </a:r>
                    </a:p>
                    <a:p>
                      <a:pPr marL="285750" indent="-285750">
                        <a:buFontTx/>
                        <a:buChar char="-"/>
                      </a:pPr>
                      <a:r>
                        <a:rPr lang="en-AU" sz="1600" baseline="0" dirty="0"/>
                        <a:t>Controlled processes</a:t>
                      </a:r>
                    </a:p>
                    <a:p>
                      <a:pPr marL="285750" indent="-285750">
                        <a:buFontTx/>
                        <a:buChar char="-"/>
                      </a:pPr>
                      <a:r>
                        <a:rPr lang="en-AU" sz="1600" baseline="0" dirty="0"/>
                        <a:t>Automatic processes </a:t>
                      </a:r>
                    </a:p>
                    <a:p>
                      <a:pPr marL="285750" indent="-285750">
                        <a:buFontTx/>
                        <a:buChar char="-"/>
                      </a:pPr>
                      <a:endParaRPr lang="en-AU" sz="1600" dirty="0"/>
                    </a:p>
                    <a:p>
                      <a:endParaRPr lang="en-AU" sz="1600" dirty="0"/>
                    </a:p>
                    <a:p>
                      <a:endParaRPr lang="en-AU" sz="1600" dirty="0"/>
                    </a:p>
                  </a:txBody>
                  <a:tcPr/>
                </a:tc>
                <a:tc>
                  <a:txBody>
                    <a:bodyPr/>
                    <a:lstStyle/>
                    <a:p>
                      <a:r>
                        <a:rPr lang="en-AU" sz="1600" u="sng" dirty="0"/>
                        <a:t>Naturally</a:t>
                      </a:r>
                      <a:r>
                        <a:rPr lang="en-AU" sz="1600" u="sng" baseline="0" dirty="0"/>
                        <a:t> occurring </a:t>
                      </a:r>
                    </a:p>
                    <a:p>
                      <a:pPr marL="285750" indent="-285750">
                        <a:buFontTx/>
                        <a:buChar char="-"/>
                      </a:pPr>
                      <a:r>
                        <a:rPr lang="en-AU" sz="1600" u="none" baseline="0" dirty="0"/>
                        <a:t>Sleep</a:t>
                      </a:r>
                    </a:p>
                    <a:p>
                      <a:pPr marL="285750" indent="-285750">
                        <a:buFontTx/>
                        <a:buChar char="-"/>
                      </a:pPr>
                      <a:r>
                        <a:rPr lang="en-AU" sz="1600" u="none" baseline="0" dirty="0"/>
                        <a:t>Daydreaming</a:t>
                      </a:r>
                    </a:p>
                    <a:p>
                      <a:pPr marL="285750" indent="-285750">
                        <a:buFontTx/>
                        <a:buChar char="-"/>
                      </a:pPr>
                      <a:r>
                        <a:rPr lang="en-AU" sz="1600" u="none" baseline="0" dirty="0"/>
                        <a:t>coma </a:t>
                      </a:r>
                    </a:p>
                    <a:p>
                      <a:pPr marL="285750" indent="-285750">
                        <a:buFontTx/>
                        <a:buChar char="-"/>
                      </a:pPr>
                      <a:endParaRPr lang="en-AU" sz="1600" u="none" dirty="0"/>
                    </a:p>
                  </a:txBody>
                  <a:tcPr/>
                </a:tc>
                <a:tc>
                  <a:txBody>
                    <a:bodyPr/>
                    <a:lstStyle/>
                    <a:p>
                      <a:r>
                        <a:rPr lang="en-AU" sz="1600" u="sng" dirty="0"/>
                        <a:t>Induced</a:t>
                      </a:r>
                    </a:p>
                    <a:p>
                      <a:pPr marL="285750" indent="-285750">
                        <a:buFontTx/>
                        <a:buChar char="-"/>
                      </a:pPr>
                      <a:r>
                        <a:rPr lang="en-AU" sz="1600" u="none" baseline="0" dirty="0"/>
                        <a:t>Mediation</a:t>
                      </a:r>
                    </a:p>
                    <a:p>
                      <a:pPr marL="285750" indent="-285750">
                        <a:buFontTx/>
                        <a:buChar char="-"/>
                      </a:pPr>
                      <a:r>
                        <a:rPr lang="en-AU" sz="1600" u="none" baseline="0" dirty="0"/>
                        <a:t>Alcohol-induced state </a:t>
                      </a:r>
                    </a:p>
                    <a:p>
                      <a:pPr marL="285750" indent="-285750">
                        <a:buFontTx/>
                        <a:buChar char="-"/>
                      </a:pPr>
                      <a:r>
                        <a:rPr lang="en-AU" sz="1600" u="none" baseline="0" dirty="0"/>
                        <a:t>Hypnosis</a:t>
                      </a:r>
                    </a:p>
                    <a:p>
                      <a:pPr marL="285750" indent="-285750">
                        <a:buFontTx/>
                        <a:buChar char="-"/>
                      </a:pPr>
                      <a:r>
                        <a:rPr lang="en-AU" sz="1600" u="none" baseline="0" dirty="0"/>
                        <a:t>Anaesthetised</a:t>
                      </a:r>
                    </a:p>
                    <a:p>
                      <a:pPr marL="285750" indent="-285750">
                        <a:buFontTx/>
                        <a:buChar char="-"/>
                      </a:pPr>
                      <a:r>
                        <a:rPr lang="en-AU" sz="1600" baseline="0" dirty="0"/>
                        <a:t>coma</a:t>
                      </a:r>
                    </a:p>
                    <a:p>
                      <a:pPr marL="285750" indent="-285750">
                        <a:buFontTx/>
                        <a:buChar char="-"/>
                      </a:pPr>
                      <a:r>
                        <a:rPr lang="en-AU" sz="1600" baseline="0" dirty="0"/>
                        <a:t>Sleep</a:t>
                      </a:r>
                    </a:p>
                    <a:p>
                      <a:pPr marL="0" indent="0">
                        <a:buFontTx/>
                        <a:buNone/>
                      </a:pPr>
                      <a:endParaRPr lang="en-AU" sz="1600" baseline="0"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239667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326113" y="406997"/>
            <a:ext cx="8627816" cy="779462"/>
          </a:xfrm>
          <a:prstGeom prst="rect">
            <a:avLst/>
          </a:prstGeom>
        </p:spPr>
        <p:txBody>
          <a:bodyPr vert="horz" lIns="91440" tIns="45720" rIns="91440" bIns="45720" rtlCol="0" anchor="t">
            <a:noAutofit/>
          </a:bodyPr>
          <a:lstStyle>
            <a:lvl1pPr algn="l" defTabSz="457200" rtl="0" eaLnBrk="1" latinLnBrk="0" hangingPunct="1">
              <a:spcBef>
                <a:spcPct val="0"/>
              </a:spcBef>
              <a:buNone/>
              <a:defRPr sz="4400" kern="1200">
                <a:solidFill>
                  <a:srgbClr val="EE7860"/>
                </a:solidFill>
                <a:latin typeface="Gotham Condensed Bold"/>
                <a:ea typeface="+mj-ea"/>
                <a:cs typeface="Gotham Condensed Bold"/>
              </a:defRPr>
            </a:lvl1pPr>
          </a:lstStyle>
          <a:p>
            <a:pPr>
              <a:defRPr/>
            </a:pPr>
            <a:r>
              <a:rPr lang="en-AU" sz="3300" b="1" dirty="0">
                <a:solidFill>
                  <a:srgbClr val="FF6600"/>
                </a:solidFill>
                <a:latin typeface="Arial" panose="020B0604020202020204" pitchFamily="34" charset="0"/>
              </a:rPr>
              <a:t>Types of altered states of consciousness</a:t>
            </a:r>
          </a:p>
        </p:txBody>
      </p:sp>
      <p:sp>
        <p:nvSpPr>
          <p:cNvPr id="5" name="Content Placeholder 2"/>
          <p:cNvSpPr>
            <a:spLocks noGrp="1"/>
          </p:cNvSpPr>
          <p:nvPr>
            <p:ph idx="1"/>
          </p:nvPr>
        </p:nvSpPr>
        <p:spPr>
          <a:xfrm>
            <a:off x="2469254" y="1248104"/>
            <a:ext cx="6145629" cy="5376076"/>
          </a:xfrm>
        </p:spPr>
        <p:txBody>
          <a:bodyPr>
            <a:noAutofit/>
          </a:bodyPr>
          <a:lstStyle/>
          <a:p>
            <a:r>
              <a:rPr lang="en-AU" sz="1800" b="1" dirty="0">
                <a:latin typeface="Arial" panose="020B0604020202020204" pitchFamily="34" charset="0"/>
                <a:ea typeface="Whitney Office" charset="0"/>
                <a:cs typeface="Arial" panose="020B0604020202020204" pitchFamily="34" charset="0"/>
              </a:rPr>
              <a:t>Daydreaming </a:t>
            </a:r>
            <a:r>
              <a:rPr lang="en-AU" sz="1800" dirty="0">
                <a:latin typeface="Arial" panose="020B0604020202020204" pitchFamily="34" charset="0"/>
                <a:ea typeface="Whitney Office" charset="0"/>
                <a:cs typeface="Arial" panose="020B0604020202020204" pitchFamily="34" charset="0"/>
              </a:rPr>
              <a:t>– </a:t>
            </a:r>
            <a:r>
              <a:rPr lang="en-AU" sz="1800" dirty="0">
                <a:solidFill>
                  <a:srgbClr val="7030A0"/>
                </a:solidFill>
                <a:latin typeface="Arial" panose="020B0604020202020204" pitchFamily="34" charset="0"/>
                <a:ea typeface="Whitney Office" charset="0"/>
                <a:cs typeface="Arial" panose="020B0604020202020204" pitchFamily="34" charset="0"/>
              </a:rPr>
              <a:t>a naturally occurring </a:t>
            </a:r>
            <a:r>
              <a:rPr lang="en-AU" sz="1800" dirty="0">
                <a:latin typeface="Arial" panose="020B0604020202020204" pitchFamily="34" charset="0"/>
                <a:ea typeface="Whitney Office" charset="0"/>
                <a:cs typeface="Arial" panose="020B0604020202020204" pitchFamily="34" charset="0"/>
              </a:rPr>
              <a:t>altered state of consciousness where there is shift in awareness from </a:t>
            </a:r>
            <a:r>
              <a:rPr lang="en-AU" sz="1800" dirty="0">
                <a:solidFill>
                  <a:srgbClr val="7030A0"/>
                </a:solidFill>
                <a:latin typeface="Arial" panose="020B0604020202020204" pitchFamily="34" charset="0"/>
                <a:ea typeface="Whitney Office" charset="0"/>
                <a:cs typeface="Arial" panose="020B0604020202020204" pitchFamily="34" charset="0"/>
              </a:rPr>
              <a:t>external events </a:t>
            </a:r>
            <a:r>
              <a:rPr lang="en-AU" sz="1800" dirty="0">
                <a:solidFill>
                  <a:srgbClr val="7030A0"/>
                </a:solidFill>
                <a:latin typeface="Arial" panose="020B0604020202020204" pitchFamily="34" charset="0"/>
                <a:ea typeface="Whitney Office" charset="0"/>
                <a:cs typeface="Arial" panose="020B0604020202020204" pitchFamily="34" charset="0"/>
                <a:sym typeface="Wingdings" panose="05000000000000000000" pitchFamily="2" charset="2"/>
              </a:rPr>
              <a:t> </a:t>
            </a:r>
            <a:r>
              <a:rPr lang="en-AU" sz="1800" dirty="0">
                <a:solidFill>
                  <a:srgbClr val="7030A0"/>
                </a:solidFill>
                <a:latin typeface="Arial" panose="020B0604020202020204" pitchFamily="34" charset="0"/>
                <a:ea typeface="Whitney Office" charset="0"/>
                <a:cs typeface="Arial" panose="020B0604020202020204" pitchFamily="34" charset="0"/>
              </a:rPr>
              <a:t>internal thoughts</a:t>
            </a:r>
          </a:p>
          <a:p>
            <a:pPr marL="0" indent="0">
              <a:buNone/>
            </a:pPr>
            <a:endParaRPr lang="en-AU" sz="1800" dirty="0">
              <a:latin typeface="Arial" panose="020B0604020202020204" pitchFamily="34" charset="0"/>
              <a:ea typeface="Whitney Office" charset="0"/>
              <a:cs typeface="Arial" panose="020B0604020202020204" pitchFamily="34" charset="0"/>
            </a:endParaRPr>
          </a:p>
          <a:p>
            <a:r>
              <a:rPr lang="en-AU" sz="1800" b="1" dirty="0">
                <a:latin typeface="Arial" panose="020B0604020202020204" pitchFamily="34" charset="0"/>
                <a:ea typeface="Whitney Office" charset="0"/>
                <a:cs typeface="Arial" panose="020B0604020202020204" pitchFamily="34" charset="0"/>
              </a:rPr>
              <a:t>Meditation</a:t>
            </a:r>
            <a:r>
              <a:rPr lang="en-AU" sz="1800" dirty="0">
                <a:latin typeface="Arial" panose="020B0604020202020204" pitchFamily="34" charset="0"/>
                <a:ea typeface="Whitney Office" charset="0"/>
                <a:cs typeface="Arial" panose="020B0604020202020204" pitchFamily="34" charset="0"/>
              </a:rPr>
              <a:t> – </a:t>
            </a:r>
            <a:r>
              <a:rPr lang="en-AU" sz="1800" dirty="0">
                <a:solidFill>
                  <a:srgbClr val="00B0F0"/>
                </a:solidFill>
                <a:latin typeface="Arial" panose="020B0604020202020204" pitchFamily="34" charset="0"/>
                <a:ea typeface="Whitney Office" charset="0"/>
                <a:cs typeface="Arial" panose="020B0604020202020204" pitchFamily="34" charset="0"/>
              </a:rPr>
              <a:t>a purposely induced </a:t>
            </a:r>
            <a:r>
              <a:rPr lang="en-AU" sz="1800" dirty="0">
                <a:latin typeface="Arial" panose="020B0604020202020204" pitchFamily="34" charset="0"/>
                <a:ea typeface="Whitney Office" charset="0"/>
                <a:cs typeface="Arial" panose="020B0604020202020204" pitchFamily="34" charset="0"/>
              </a:rPr>
              <a:t>altered state of consciousness, where an individual is highly focused on an </a:t>
            </a:r>
            <a:r>
              <a:rPr lang="en-AU" sz="1800" dirty="0">
                <a:solidFill>
                  <a:srgbClr val="00B0F0"/>
                </a:solidFill>
                <a:latin typeface="Arial" panose="020B0604020202020204" pitchFamily="34" charset="0"/>
                <a:ea typeface="Whitney Office" charset="0"/>
                <a:cs typeface="Arial" panose="020B0604020202020204" pitchFamily="34" charset="0"/>
              </a:rPr>
              <a:t>internal thought </a:t>
            </a:r>
            <a:r>
              <a:rPr lang="en-AU" sz="1800" dirty="0">
                <a:latin typeface="Arial" panose="020B0604020202020204" pitchFamily="34" charset="0"/>
                <a:ea typeface="Whitney Office" charset="0"/>
                <a:cs typeface="Arial" panose="020B0604020202020204" pitchFamily="34" charset="0"/>
              </a:rPr>
              <a:t>at the expense of other stimuli</a:t>
            </a:r>
          </a:p>
          <a:p>
            <a:pPr marL="0" indent="0">
              <a:buNone/>
            </a:pPr>
            <a:endParaRPr lang="en-AU" sz="1800" dirty="0">
              <a:latin typeface="Arial" panose="020B0604020202020204" pitchFamily="34" charset="0"/>
              <a:ea typeface="Whitney Office" charset="0"/>
              <a:cs typeface="Arial" panose="020B0604020202020204" pitchFamily="34" charset="0"/>
            </a:endParaRPr>
          </a:p>
          <a:p>
            <a:r>
              <a:rPr lang="en-AU" sz="1800" b="1" dirty="0">
                <a:latin typeface="Arial" panose="020B0604020202020204" pitchFamily="34" charset="0"/>
                <a:ea typeface="Whitney Office" charset="0"/>
                <a:cs typeface="Arial" panose="020B0604020202020204" pitchFamily="34" charset="0"/>
              </a:rPr>
              <a:t>Alcohol-induced state </a:t>
            </a:r>
            <a:r>
              <a:rPr lang="en-AU" sz="1800" dirty="0">
                <a:latin typeface="Arial" panose="020B0604020202020204" pitchFamily="34" charset="0"/>
                <a:ea typeface="Whitney Office" charset="0"/>
                <a:cs typeface="Arial" panose="020B0604020202020204" pitchFamily="34" charset="0"/>
              </a:rPr>
              <a:t>- </a:t>
            </a:r>
            <a:r>
              <a:rPr lang="en-AU" sz="1800" dirty="0">
                <a:solidFill>
                  <a:srgbClr val="00B0F0"/>
                </a:solidFill>
                <a:latin typeface="Arial" panose="020B0604020202020204" pitchFamily="34" charset="0"/>
                <a:ea typeface="Whitney Office" charset="0"/>
                <a:cs typeface="Arial" panose="020B0604020202020204" pitchFamily="34" charset="0"/>
              </a:rPr>
              <a:t>a purposely induced </a:t>
            </a:r>
            <a:r>
              <a:rPr lang="en-AU" sz="1800" dirty="0">
                <a:latin typeface="Arial" panose="020B0604020202020204" pitchFamily="34" charset="0"/>
                <a:ea typeface="Whitney Office" charset="0"/>
                <a:cs typeface="Arial" panose="020B0604020202020204" pitchFamily="34" charset="0"/>
              </a:rPr>
              <a:t>altered state of consciousness, where a substance slows or depresses the brain and nervous system</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118" y="1289206"/>
            <a:ext cx="1579067" cy="1403615"/>
          </a:xfrm>
          <a:prstGeom prst="rect">
            <a:avLst/>
          </a:prstGeom>
        </p:spPr>
      </p:pic>
      <p:pic>
        <p:nvPicPr>
          <p:cNvPr id="3" name="Picture 2" descr="Screen Shot 2017-02-23 at 10.50.38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525" y="5096844"/>
            <a:ext cx="1729679" cy="1132632"/>
          </a:xfrm>
          <a:prstGeom prst="rect">
            <a:avLst/>
          </a:prstGeom>
        </p:spPr>
      </p:pic>
      <p:pic>
        <p:nvPicPr>
          <p:cNvPr id="4" name="Picture 3" descr="Screen Shot 2017-02-23 at 10.53.2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050" y="3013202"/>
            <a:ext cx="1769148" cy="1841915"/>
          </a:xfrm>
          <a:prstGeom prst="rect">
            <a:avLst/>
          </a:prstGeom>
        </p:spPr>
      </p:pic>
    </p:spTree>
    <p:extLst>
      <p:ext uri="{BB962C8B-B14F-4D97-AF65-F5344CB8AC3E}">
        <p14:creationId xmlns:p14="http://schemas.microsoft.com/office/powerpoint/2010/main" val="487661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2425430" y="406997"/>
            <a:ext cx="6172200" cy="7794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4400" kern="1200">
                <a:solidFill>
                  <a:srgbClr val="EE7860"/>
                </a:solidFill>
                <a:latin typeface="Gotham Condensed Bold"/>
                <a:ea typeface="+mj-ea"/>
                <a:cs typeface="Gotham Condensed Bold"/>
              </a:defRPr>
            </a:lvl1pPr>
          </a:lstStyle>
          <a:p>
            <a:pPr>
              <a:defRPr/>
            </a:pPr>
            <a:r>
              <a:rPr lang="en-AU" sz="4000" b="1" dirty="0">
                <a:solidFill>
                  <a:srgbClr val="FF6600"/>
                </a:solidFill>
                <a:latin typeface="Arial" panose="020B0604020202020204" pitchFamily="34" charset="0"/>
              </a:rPr>
              <a:t>NWC vs ASC</a:t>
            </a:r>
          </a:p>
        </p:txBody>
      </p:sp>
      <p:sp>
        <p:nvSpPr>
          <p:cNvPr id="5" name="Content Placeholder 2"/>
          <p:cNvSpPr>
            <a:spLocks noGrp="1"/>
          </p:cNvSpPr>
          <p:nvPr>
            <p:ph idx="1"/>
          </p:nvPr>
        </p:nvSpPr>
        <p:spPr>
          <a:xfrm>
            <a:off x="4080896" y="1321546"/>
            <a:ext cx="4337890" cy="2716211"/>
          </a:xfrm>
        </p:spPr>
        <p:txBody>
          <a:bodyPr>
            <a:normAutofit/>
          </a:bodyPr>
          <a:lstStyle/>
          <a:p>
            <a:r>
              <a:rPr lang="en-AU" sz="1800" b="1" dirty="0">
                <a:latin typeface="Arial" panose="020B0604020202020204" pitchFamily="34" charset="0"/>
                <a:ea typeface="Whitney Office" charset="0"/>
                <a:cs typeface="Arial" panose="020B0604020202020204" pitchFamily="34" charset="0"/>
              </a:rPr>
              <a:t>Normal Waking Consciousness </a:t>
            </a:r>
            <a:r>
              <a:rPr lang="en-AU" sz="1800" dirty="0">
                <a:latin typeface="Arial" panose="020B0604020202020204" pitchFamily="34" charset="0"/>
                <a:ea typeface="Whitney Office" charset="0"/>
                <a:cs typeface="Arial" panose="020B0604020202020204" pitchFamily="34" charset="0"/>
              </a:rPr>
              <a:t>– awareness of your thoughts, feelings and behaviours, including internal and external events. Example.....</a:t>
            </a:r>
          </a:p>
          <a:p>
            <a:r>
              <a:rPr lang="en-AU" sz="1800" b="1" dirty="0">
                <a:latin typeface="Arial" panose="020B0604020202020204" pitchFamily="34" charset="0"/>
                <a:ea typeface="Whitney Office" charset="0"/>
                <a:cs typeface="Arial" panose="020B0604020202020204" pitchFamily="34" charset="0"/>
              </a:rPr>
              <a:t>Altered State of Consciousness </a:t>
            </a:r>
            <a:r>
              <a:rPr lang="en-AU" sz="1800" dirty="0">
                <a:latin typeface="Arial" panose="020B0604020202020204" pitchFamily="34" charset="0"/>
                <a:ea typeface="Whitney Office" charset="0"/>
                <a:cs typeface="Arial" panose="020B0604020202020204" pitchFamily="34" charset="0"/>
              </a:rPr>
              <a:t>– any state characteristically different from normal waking consciousness in terms of awareness, thoughts, feelings and behaviours. Example....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0896" y="4315863"/>
            <a:ext cx="2194560" cy="1944624"/>
          </a:xfrm>
          <a:prstGeom prst="rect">
            <a:avLst/>
          </a:prstGeom>
        </p:spPr>
      </p:pic>
      <p:grpSp>
        <p:nvGrpSpPr>
          <p:cNvPr id="3" name="Group 2"/>
          <p:cNvGrpSpPr/>
          <p:nvPr/>
        </p:nvGrpSpPr>
        <p:grpSpPr>
          <a:xfrm>
            <a:off x="1175143" y="1321534"/>
            <a:ext cx="2500585" cy="2263932"/>
            <a:chOff x="3106683" y="1186459"/>
            <a:chExt cx="3334113" cy="2263932"/>
          </a:xfrm>
        </p:grpSpPr>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11740" b="10017"/>
            <a:stretch/>
          </p:blipFill>
          <p:spPr>
            <a:xfrm>
              <a:off x="3106683" y="1186459"/>
              <a:ext cx="3334113" cy="2263932"/>
            </a:xfrm>
            <a:prstGeom prst="rect">
              <a:avLst/>
            </a:prstGeom>
          </p:spPr>
        </p:pic>
        <p:sp>
          <p:nvSpPr>
            <p:cNvPr id="10" name="Rectangle 9"/>
            <p:cNvSpPr/>
            <p:nvPr/>
          </p:nvSpPr>
          <p:spPr>
            <a:xfrm>
              <a:off x="3106683" y="3234947"/>
              <a:ext cx="3334113" cy="215444"/>
            </a:xfrm>
            <a:prstGeom prst="rect">
              <a:avLst/>
            </a:prstGeom>
          </p:spPr>
          <p:txBody>
            <a:bodyPr wrap="square">
              <a:spAutoFit/>
            </a:bodyPr>
            <a:lstStyle/>
            <a:p>
              <a:r>
                <a:rPr lang="en-US" sz="800" i="1" dirty="0">
                  <a:solidFill>
                    <a:schemeClr val="bg1"/>
                  </a:solidFill>
                  <a:latin typeface="Arial" panose="020B0604020202020204" pitchFamily="34" charset="0"/>
                </a:rPr>
                <a:t>Source: Startup Stock Photos</a:t>
              </a:r>
            </a:p>
          </p:txBody>
        </p:sp>
      </p:grpSp>
      <p:sp>
        <p:nvSpPr>
          <p:cNvPr id="11" name="Rectangle 10"/>
          <p:cNvSpPr/>
          <p:nvPr/>
        </p:nvSpPr>
        <p:spPr>
          <a:xfrm>
            <a:off x="5178176" y="5966597"/>
            <a:ext cx="2194560" cy="215444"/>
          </a:xfrm>
          <a:prstGeom prst="rect">
            <a:avLst/>
          </a:prstGeom>
        </p:spPr>
        <p:txBody>
          <a:bodyPr wrap="square">
            <a:spAutoFit/>
          </a:bodyPr>
          <a:lstStyle/>
          <a:p>
            <a:r>
              <a:rPr lang="en-US" sz="800" i="1" dirty="0">
                <a:solidFill>
                  <a:schemeClr val="bg1"/>
                </a:solidFill>
                <a:latin typeface="Arial" panose="020B0604020202020204" pitchFamily="34" charset="0"/>
              </a:rPr>
              <a:t>Source: </a:t>
            </a:r>
            <a:r>
              <a:rPr lang="en-US" sz="800" i="1" dirty="0" err="1">
                <a:solidFill>
                  <a:schemeClr val="bg1"/>
                </a:solidFill>
                <a:latin typeface="Arial" panose="020B0604020202020204" pitchFamily="34" charset="0"/>
              </a:rPr>
              <a:t>Pixabay</a:t>
            </a:r>
            <a:endParaRPr lang="en-US" sz="800" i="1" dirty="0">
              <a:solidFill>
                <a:schemeClr val="bg1"/>
              </a:solidFill>
              <a:latin typeface="Arial" panose="020B0604020202020204" pitchFamily="34" charset="0"/>
            </a:endParaRPr>
          </a:p>
        </p:txBody>
      </p:sp>
      <p:grpSp>
        <p:nvGrpSpPr>
          <p:cNvPr id="2" name="Group 1"/>
          <p:cNvGrpSpPr/>
          <p:nvPr/>
        </p:nvGrpSpPr>
        <p:grpSpPr>
          <a:xfrm>
            <a:off x="1175143" y="4037745"/>
            <a:ext cx="2500585" cy="2222742"/>
            <a:chOff x="3106683" y="3951986"/>
            <a:chExt cx="3334113" cy="2222742"/>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6683" y="3951986"/>
              <a:ext cx="3334113" cy="2222742"/>
            </a:xfrm>
            <a:prstGeom prst="rect">
              <a:avLst/>
            </a:prstGeom>
          </p:spPr>
        </p:pic>
        <p:sp>
          <p:nvSpPr>
            <p:cNvPr id="12" name="Rectangle 11"/>
            <p:cNvSpPr/>
            <p:nvPr/>
          </p:nvSpPr>
          <p:spPr>
            <a:xfrm>
              <a:off x="3112215" y="5929767"/>
              <a:ext cx="3328581" cy="215444"/>
            </a:xfrm>
            <a:prstGeom prst="rect">
              <a:avLst/>
            </a:prstGeom>
          </p:spPr>
          <p:txBody>
            <a:bodyPr wrap="square">
              <a:spAutoFit/>
            </a:bodyPr>
            <a:lstStyle/>
            <a:p>
              <a:r>
                <a:rPr lang="en-US" sz="800" i="1" dirty="0">
                  <a:latin typeface="Arial" panose="020B0604020202020204" pitchFamily="34" charset="0"/>
                </a:rPr>
                <a:t>Source: Shutterstock</a:t>
              </a:r>
            </a:p>
          </p:txBody>
        </p:sp>
      </p:grpSp>
    </p:spTree>
    <p:extLst>
      <p:ext uri="{BB962C8B-B14F-4D97-AF65-F5344CB8AC3E}">
        <p14:creationId xmlns:p14="http://schemas.microsoft.com/office/powerpoint/2010/main" val="1694711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469385"/>
            <a:ext cx="8229600" cy="1143000"/>
          </a:xfrm>
        </p:spPr>
        <p:txBody>
          <a:bodyPr/>
          <a:lstStyle/>
          <a:p>
            <a:r>
              <a:rPr lang="en-AU" dirty="0"/>
              <a:t>Guided Meditation Activity</a:t>
            </a:r>
          </a:p>
        </p:txBody>
      </p:sp>
      <p:sp>
        <p:nvSpPr>
          <p:cNvPr id="4" name="Rectangle 3"/>
          <p:cNvSpPr/>
          <p:nvPr/>
        </p:nvSpPr>
        <p:spPr>
          <a:xfrm>
            <a:off x="2019300" y="1424028"/>
            <a:ext cx="6791325" cy="369332"/>
          </a:xfrm>
          <a:prstGeom prst="rect">
            <a:avLst/>
          </a:prstGeom>
        </p:spPr>
        <p:txBody>
          <a:bodyPr wrap="square">
            <a:spAutoFit/>
          </a:bodyPr>
          <a:lstStyle/>
          <a:p>
            <a:r>
              <a:rPr lang="en-AU" dirty="0"/>
              <a:t>https://www.youtube.com/watch?v=i50ZAs7v9es</a:t>
            </a:r>
          </a:p>
        </p:txBody>
      </p:sp>
      <p:graphicFrame>
        <p:nvGraphicFramePr>
          <p:cNvPr id="6" name="Table 5"/>
          <p:cNvGraphicFramePr>
            <a:graphicFrameLocks noGrp="1"/>
          </p:cNvGraphicFramePr>
          <p:nvPr>
            <p:extLst>
              <p:ext uri="{D42A27DB-BD31-4B8C-83A1-F6EECF244321}">
                <p14:modId xmlns:p14="http://schemas.microsoft.com/office/powerpoint/2010/main" val="151532058"/>
              </p:ext>
            </p:extLst>
          </p:nvPr>
        </p:nvGraphicFramePr>
        <p:xfrm>
          <a:off x="809629" y="2090776"/>
          <a:ext cx="5753097" cy="2433389"/>
        </p:xfrm>
        <a:graphic>
          <a:graphicData uri="http://schemas.openxmlformats.org/drawingml/2006/table">
            <a:tbl>
              <a:tblPr firstRow="1" bandRow="1">
                <a:tableStyleId>{5C22544A-7EE6-4342-B048-85BDC9FD1C3A}</a:tableStyleId>
              </a:tblPr>
              <a:tblGrid>
                <a:gridCol w="1513970">
                  <a:extLst>
                    <a:ext uri="{9D8B030D-6E8A-4147-A177-3AD203B41FA5}">
                      <a16:colId xmlns:a16="http://schemas.microsoft.com/office/drawing/2014/main" xmlns="" val="20000"/>
                    </a:ext>
                  </a:extLst>
                </a:gridCol>
                <a:gridCol w="929267">
                  <a:extLst>
                    <a:ext uri="{9D8B030D-6E8A-4147-A177-3AD203B41FA5}">
                      <a16:colId xmlns:a16="http://schemas.microsoft.com/office/drawing/2014/main" xmlns="" val="20001"/>
                    </a:ext>
                  </a:extLst>
                </a:gridCol>
                <a:gridCol w="1033679">
                  <a:extLst>
                    <a:ext uri="{9D8B030D-6E8A-4147-A177-3AD203B41FA5}">
                      <a16:colId xmlns:a16="http://schemas.microsoft.com/office/drawing/2014/main" xmlns="" val="20002"/>
                    </a:ext>
                  </a:extLst>
                </a:gridCol>
                <a:gridCol w="1044120">
                  <a:extLst>
                    <a:ext uri="{9D8B030D-6E8A-4147-A177-3AD203B41FA5}">
                      <a16:colId xmlns:a16="http://schemas.microsoft.com/office/drawing/2014/main" xmlns="" val="20003"/>
                    </a:ext>
                  </a:extLst>
                </a:gridCol>
                <a:gridCol w="1232061">
                  <a:extLst>
                    <a:ext uri="{9D8B030D-6E8A-4147-A177-3AD203B41FA5}">
                      <a16:colId xmlns:a16="http://schemas.microsoft.com/office/drawing/2014/main" xmlns="" val="20004"/>
                    </a:ext>
                  </a:extLst>
                </a:gridCol>
              </a:tblGrid>
              <a:tr h="1039902">
                <a:tc>
                  <a:txBody>
                    <a:bodyPr/>
                    <a:lstStyle/>
                    <a:p>
                      <a:endParaRPr lang="en-AU" sz="1000" dirty="0"/>
                    </a:p>
                  </a:txBody>
                  <a:tcPr/>
                </a:tc>
                <a:tc>
                  <a:txBody>
                    <a:bodyPr/>
                    <a:lstStyle/>
                    <a:p>
                      <a:r>
                        <a:rPr lang="en-AU" sz="1600" dirty="0"/>
                        <a:t>Anxiety</a:t>
                      </a:r>
                      <a:r>
                        <a:rPr lang="en-AU" sz="1600" baseline="0" dirty="0"/>
                        <a:t> levels BEFORE </a:t>
                      </a:r>
                    </a:p>
                    <a:p>
                      <a:endParaRPr lang="en-AU" sz="1600" dirty="0"/>
                    </a:p>
                  </a:txBody>
                  <a:tcPr/>
                </a:tc>
                <a:tc>
                  <a:txBody>
                    <a:bodyPr/>
                    <a:lstStyle/>
                    <a:p>
                      <a:r>
                        <a:rPr lang="en-AU" sz="1600" dirty="0"/>
                        <a:t>Anxiety</a:t>
                      </a:r>
                      <a:r>
                        <a:rPr lang="en-AU" sz="1600" baseline="0" dirty="0"/>
                        <a:t> levels AFTER</a:t>
                      </a:r>
                      <a:endParaRPr lang="en-AU" sz="1600" dirty="0"/>
                    </a:p>
                  </a:txBody>
                  <a:tcPr/>
                </a:tc>
                <a:tc>
                  <a:txBody>
                    <a:bodyPr/>
                    <a:lstStyle/>
                    <a:p>
                      <a:r>
                        <a:rPr lang="en-AU" sz="1600" dirty="0"/>
                        <a:t>Heart rate BEFORE</a:t>
                      </a:r>
                    </a:p>
                  </a:txBody>
                  <a:tcPr/>
                </a:tc>
                <a:tc>
                  <a:txBody>
                    <a:bodyPr/>
                    <a:lstStyle/>
                    <a:p>
                      <a:r>
                        <a:rPr lang="en-AU" sz="1600" dirty="0"/>
                        <a:t>Heart</a:t>
                      </a:r>
                      <a:r>
                        <a:rPr lang="en-AU" sz="1600" baseline="0" dirty="0"/>
                        <a:t> rate AFTER</a:t>
                      </a:r>
                      <a:endParaRPr lang="en-AU" sz="1600" dirty="0"/>
                    </a:p>
                  </a:txBody>
                  <a:tcPr/>
                </a:tc>
                <a:extLst>
                  <a:ext uri="{0D108BD9-81ED-4DB2-BD59-A6C34878D82A}">
                    <a16:rowId xmlns:a16="http://schemas.microsoft.com/office/drawing/2014/main" xmlns="" val="10000"/>
                  </a:ext>
                </a:extLst>
              </a:tr>
              <a:tr h="465258">
                <a:tc>
                  <a:txBody>
                    <a:bodyPr/>
                    <a:lstStyle/>
                    <a:p>
                      <a:endParaRPr lang="en-AU" sz="1000" dirty="0"/>
                    </a:p>
                  </a:txBody>
                  <a:tcPr/>
                </a:tc>
                <a:tc>
                  <a:txBody>
                    <a:bodyPr/>
                    <a:lstStyle/>
                    <a:p>
                      <a:endParaRPr lang="en-AU" sz="1000"/>
                    </a:p>
                  </a:txBody>
                  <a:tcPr/>
                </a:tc>
                <a:tc>
                  <a:txBody>
                    <a:bodyPr/>
                    <a:lstStyle/>
                    <a:p>
                      <a:endParaRPr lang="en-AU" sz="1000" dirty="0"/>
                    </a:p>
                  </a:txBody>
                  <a:tcPr/>
                </a:tc>
                <a:tc>
                  <a:txBody>
                    <a:bodyPr/>
                    <a:lstStyle/>
                    <a:p>
                      <a:endParaRPr lang="en-AU" sz="1000" dirty="0"/>
                    </a:p>
                  </a:txBody>
                  <a:tcPr/>
                </a:tc>
                <a:tc>
                  <a:txBody>
                    <a:bodyPr/>
                    <a:lstStyle/>
                    <a:p>
                      <a:endParaRPr lang="en-AU" sz="1000" dirty="0"/>
                    </a:p>
                  </a:txBody>
                  <a:tcPr/>
                </a:tc>
                <a:extLst>
                  <a:ext uri="{0D108BD9-81ED-4DB2-BD59-A6C34878D82A}">
                    <a16:rowId xmlns:a16="http://schemas.microsoft.com/office/drawing/2014/main" xmlns="" val="10001"/>
                  </a:ext>
                </a:extLst>
              </a:tr>
              <a:tr h="901331">
                <a:tc>
                  <a:txBody>
                    <a:bodyPr/>
                    <a:lstStyle/>
                    <a:p>
                      <a:r>
                        <a:rPr lang="en-AU" sz="2000" dirty="0"/>
                        <a:t>Difference</a:t>
                      </a:r>
                      <a:r>
                        <a:rPr lang="en-AU" sz="2000" baseline="0" dirty="0"/>
                        <a:t> scores</a:t>
                      </a:r>
                      <a:endParaRPr lang="en-AU" sz="2000" dirty="0"/>
                    </a:p>
                  </a:txBody>
                  <a:tcPr/>
                </a:tc>
                <a:tc gridSpan="2">
                  <a:txBody>
                    <a:bodyPr/>
                    <a:lstStyle/>
                    <a:p>
                      <a:endParaRPr lang="en-AU" sz="1000" dirty="0"/>
                    </a:p>
                  </a:txBody>
                  <a:tcPr/>
                </a:tc>
                <a:tc hMerge="1">
                  <a:txBody>
                    <a:bodyPr/>
                    <a:lstStyle/>
                    <a:p>
                      <a:endParaRPr lang="en-AU" sz="1000" dirty="0"/>
                    </a:p>
                  </a:txBody>
                  <a:tcPr/>
                </a:tc>
                <a:tc gridSpan="2">
                  <a:txBody>
                    <a:bodyPr/>
                    <a:lstStyle/>
                    <a:p>
                      <a:endParaRPr lang="en-AU" sz="1000" dirty="0"/>
                    </a:p>
                  </a:txBody>
                  <a:tcPr/>
                </a:tc>
                <a:tc hMerge="1">
                  <a:txBody>
                    <a:bodyPr/>
                    <a:lstStyle/>
                    <a:p>
                      <a:endParaRPr lang="en-AU" sz="1000" dirty="0"/>
                    </a:p>
                  </a:txBody>
                  <a:tcPr/>
                </a:tc>
                <a:extLst>
                  <a:ext uri="{0D108BD9-81ED-4DB2-BD59-A6C34878D82A}">
                    <a16:rowId xmlns:a16="http://schemas.microsoft.com/office/drawing/2014/main" xmlns="" val="10002"/>
                  </a:ext>
                </a:extLst>
              </a:tr>
            </a:tbl>
          </a:graphicData>
        </a:graphic>
      </p:graphicFrame>
      <p:sp>
        <p:nvSpPr>
          <p:cNvPr id="8" name="Rectangle 7"/>
          <p:cNvSpPr/>
          <p:nvPr/>
        </p:nvSpPr>
        <p:spPr>
          <a:xfrm>
            <a:off x="295275" y="5186660"/>
            <a:ext cx="8515350" cy="369332"/>
          </a:xfrm>
          <a:prstGeom prst="rect">
            <a:avLst/>
          </a:prstGeom>
        </p:spPr>
        <p:txBody>
          <a:bodyPr wrap="square">
            <a:spAutoFit/>
          </a:bodyPr>
          <a:lstStyle/>
          <a:p>
            <a:r>
              <a:rPr lang="en-AU" dirty="0"/>
              <a:t>Anxiety level scale of 1 = very calm, 2 = calm, 3 = slightly tense, 4 = tense, 5 = very tense</a:t>
            </a:r>
          </a:p>
        </p:txBody>
      </p:sp>
    </p:spTree>
    <p:extLst>
      <p:ext uri="{BB962C8B-B14F-4D97-AF65-F5344CB8AC3E}">
        <p14:creationId xmlns:p14="http://schemas.microsoft.com/office/powerpoint/2010/main" val="449830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5" y="609606"/>
            <a:ext cx="8229600" cy="4525963"/>
          </a:xfrm>
        </p:spPr>
        <p:txBody>
          <a:bodyPr>
            <a:normAutofit/>
          </a:bodyPr>
          <a:lstStyle/>
          <a:p>
            <a:pPr marL="0" indent="0">
              <a:buNone/>
            </a:pPr>
            <a:r>
              <a:rPr lang="en-AU" dirty="0"/>
              <a:t>Debrief: </a:t>
            </a:r>
          </a:p>
          <a:p>
            <a:pPr marL="0" indent="0">
              <a:buNone/>
            </a:pPr>
            <a:r>
              <a:rPr lang="en-AU" dirty="0"/>
              <a:t>How do you feel? </a:t>
            </a:r>
          </a:p>
          <a:p>
            <a:pPr marL="0" indent="0">
              <a:buNone/>
            </a:pPr>
            <a:r>
              <a:rPr lang="en-AU" dirty="0"/>
              <a:t>If you liked it, why? If you didn’t like it, why not? </a:t>
            </a:r>
          </a:p>
          <a:p>
            <a:pPr marL="0" indent="0">
              <a:buNone/>
            </a:pPr>
            <a:r>
              <a:rPr lang="en-AU" dirty="0"/>
              <a:t>Where did they notice tension in the body? Did it change? How? How do those areas feel now?</a:t>
            </a:r>
          </a:p>
          <a:p>
            <a:pPr marL="0" indent="0">
              <a:buNone/>
            </a:pPr>
            <a:r>
              <a:rPr lang="en-AU" dirty="0"/>
              <a:t> </a:t>
            </a:r>
          </a:p>
        </p:txBody>
      </p:sp>
    </p:spTree>
    <p:extLst>
      <p:ext uri="{BB962C8B-B14F-4D97-AF65-F5344CB8AC3E}">
        <p14:creationId xmlns:p14="http://schemas.microsoft.com/office/powerpoint/2010/main" val="2291622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Scenario task</a:t>
            </a:r>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1032142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Youtube</a:t>
            </a:r>
            <a:r>
              <a:rPr lang="en-AU" dirty="0"/>
              <a:t> clips</a:t>
            </a:r>
          </a:p>
        </p:txBody>
      </p:sp>
      <p:sp>
        <p:nvSpPr>
          <p:cNvPr id="3" name="Content Placeholder 2"/>
          <p:cNvSpPr>
            <a:spLocks noGrp="1"/>
          </p:cNvSpPr>
          <p:nvPr>
            <p:ph idx="1"/>
          </p:nvPr>
        </p:nvSpPr>
        <p:spPr>
          <a:xfrm>
            <a:off x="457200" y="1600206"/>
            <a:ext cx="8229600" cy="4525963"/>
          </a:xfrm>
        </p:spPr>
        <p:txBody>
          <a:bodyPr>
            <a:normAutofit/>
          </a:bodyPr>
          <a:lstStyle/>
          <a:p>
            <a:pPr marL="0" indent="0">
              <a:buNone/>
            </a:pPr>
            <a:r>
              <a:rPr lang="en-AU" sz="2800" dirty="0">
                <a:hlinkClick r:id="rId2"/>
              </a:rPr>
              <a:t>https://www.youtube.com/watch?v=ir8XITVmeY4</a:t>
            </a:r>
            <a:endParaRPr lang="en-AU" sz="2800" dirty="0"/>
          </a:p>
          <a:p>
            <a:pPr marL="0" indent="0">
              <a:buNone/>
            </a:pPr>
            <a:r>
              <a:rPr lang="en-AU" sz="2800" dirty="0">
                <a:hlinkClick r:id="rId3"/>
              </a:rPr>
              <a:t>https://www.youtube.com/watch?v=jReX7qKU2yc</a:t>
            </a:r>
            <a:endParaRPr lang="en-AU" sz="2800" dirty="0"/>
          </a:p>
          <a:p>
            <a:pPr marL="0" indent="0">
              <a:buNone/>
            </a:pPr>
            <a:r>
              <a:rPr lang="en-AU" sz="2800" dirty="0">
                <a:hlinkClick r:id="rId4"/>
              </a:rPr>
              <a:t>https://www.youtube.com/watch?v=9PW1fwKjo-Y</a:t>
            </a:r>
            <a:endParaRPr lang="en-AU" sz="2800" dirty="0"/>
          </a:p>
          <a:p>
            <a:pPr marL="0" indent="0">
              <a:buNone/>
            </a:pPr>
            <a:r>
              <a:rPr lang="en-AU" sz="2800" dirty="0">
                <a:hlinkClick r:id="rId5"/>
              </a:rPr>
              <a:t>https://www.youtube.com/watch?v=Sj43XjziamY</a:t>
            </a:r>
            <a:endParaRPr lang="en-AU" sz="2800" dirty="0"/>
          </a:p>
          <a:p>
            <a:pPr marL="0" indent="0">
              <a:buNone/>
            </a:pPr>
            <a:r>
              <a:rPr lang="en-AU" sz="2800" dirty="0"/>
              <a:t>Homer trying to alter his state of consciousness </a:t>
            </a:r>
          </a:p>
          <a:p>
            <a:pPr marL="0" indent="0">
              <a:buNone/>
            </a:pPr>
            <a:r>
              <a:rPr lang="en-AU" sz="2000" dirty="0">
                <a:hlinkClick r:id="rId6"/>
              </a:rPr>
              <a:t>http://watchseries.do/series/the-simpsons/season/14/episode/2</a:t>
            </a:r>
            <a:r>
              <a:rPr lang="en-AU" sz="2000" dirty="0"/>
              <a:t> </a:t>
            </a:r>
          </a:p>
          <a:p>
            <a:pPr marL="0" indent="0">
              <a:buNone/>
            </a:pPr>
            <a:endParaRPr lang="en-AU" sz="2800" dirty="0"/>
          </a:p>
          <a:p>
            <a:pPr marL="0" indent="0">
              <a:buNone/>
            </a:pPr>
            <a:endParaRPr lang="en-AU" sz="2800" dirty="0"/>
          </a:p>
        </p:txBody>
      </p:sp>
    </p:spTree>
    <p:extLst>
      <p:ext uri="{BB962C8B-B14F-4D97-AF65-F5344CB8AC3E}">
        <p14:creationId xmlns:p14="http://schemas.microsoft.com/office/powerpoint/2010/main" val="3917910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Questions </a:t>
            </a:r>
          </a:p>
        </p:txBody>
      </p:sp>
      <p:sp>
        <p:nvSpPr>
          <p:cNvPr id="3" name="Content Placeholder 2"/>
          <p:cNvSpPr>
            <a:spLocks noGrp="1"/>
          </p:cNvSpPr>
          <p:nvPr>
            <p:ph idx="1"/>
          </p:nvPr>
        </p:nvSpPr>
        <p:spPr/>
        <p:txBody>
          <a:bodyPr/>
          <a:lstStyle/>
          <a:p>
            <a:pPr marL="0" indent="0">
              <a:buNone/>
            </a:pPr>
            <a:r>
              <a:rPr lang="en-AU" dirty="0"/>
              <a:t>Pg. 226 Review 12.1 Q1-3</a:t>
            </a:r>
          </a:p>
          <a:p>
            <a:pPr marL="0" indent="0">
              <a:buNone/>
            </a:pPr>
            <a:r>
              <a:rPr lang="en-AU" dirty="0"/>
              <a:t>Pg. 228 Review 12.2 Q1-3</a:t>
            </a:r>
          </a:p>
          <a:p>
            <a:pPr marL="0" indent="0">
              <a:buNone/>
            </a:pPr>
            <a:endParaRPr lang="en-AU" dirty="0"/>
          </a:p>
        </p:txBody>
      </p:sp>
    </p:spTree>
    <p:extLst>
      <p:ext uri="{BB962C8B-B14F-4D97-AF65-F5344CB8AC3E}">
        <p14:creationId xmlns:p14="http://schemas.microsoft.com/office/powerpoint/2010/main" val="614590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2060"/>
            <a:ext cx="8241976" cy="6845940"/>
          </a:xfrm>
          <a:prstGeom prst="rect">
            <a:avLst/>
          </a:prstGeom>
        </p:spPr>
      </p:pic>
      <p:sp>
        <p:nvSpPr>
          <p:cNvPr id="5" name="Explosion 2 4"/>
          <p:cNvSpPr/>
          <p:nvPr/>
        </p:nvSpPr>
        <p:spPr>
          <a:xfrm>
            <a:off x="2596449" y="778399"/>
            <a:ext cx="553961" cy="605500"/>
          </a:xfrm>
          <a:prstGeom prst="irregularSeal2">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5697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624" y="228447"/>
            <a:ext cx="7816888" cy="6492854"/>
          </a:xfrm>
          <a:prstGeom prst="rect">
            <a:avLst/>
          </a:prstGeom>
        </p:spPr>
      </p:pic>
      <p:sp>
        <p:nvSpPr>
          <p:cNvPr id="3" name="Explosion 2 2"/>
          <p:cNvSpPr/>
          <p:nvPr/>
        </p:nvSpPr>
        <p:spPr>
          <a:xfrm>
            <a:off x="4021042" y="778399"/>
            <a:ext cx="553961" cy="605500"/>
          </a:xfrm>
          <a:prstGeom prst="irregularSeal2">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5210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643" y="274638"/>
            <a:ext cx="8787851" cy="1143000"/>
          </a:xfrm>
        </p:spPr>
        <p:txBody>
          <a:bodyPr>
            <a:noAutofit/>
          </a:bodyPr>
          <a:lstStyle/>
          <a:p>
            <a:r>
              <a:rPr lang="en-US" sz="3600" b="1" dirty="0">
                <a:solidFill>
                  <a:srgbClr val="FF0000"/>
                </a:solidFill>
              </a:rPr>
              <a:t>Dot Point #2: </a:t>
            </a:r>
            <a:br>
              <a:rPr lang="en-US" sz="3600" b="1" dirty="0">
                <a:solidFill>
                  <a:srgbClr val="FF0000"/>
                </a:solidFill>
              </a:rPr>
            </a:br>
            <a:r>
              <a:rPr lang="en-US" sz="3600" b="1" dirty="0">
                <a:solidFill>
                  <a:srgbClr val="FF0000"/>
                </a:solidFill>
              </a:rPr>
              <a:t> Features of states of Consciousness</a:t>
            </a:r>
          </a:p>
        </p:txBody>
      </p:sp>
      <p:sp>
        <p:nvSpPr>
          <p:cNvPr id="3" name="Content Placeholder 2"/>
          <p:cNvSpPr>
            <a:spLocks noGrp="1"/>
          </p:cNvSpPr>
          <p:nvPr>
            <p:ph idx="1"/>
          </p:nvPr>
        </p:nvSpPr>
        <p:spPr>
          <a:xfrm>
            <a:off x="171643" y="1600206"/>
            <a:ext cx="8787851" cy="4525963"/>
          </a:xfrm>
        </p:spPr>
        <p:txBody>
          <a:bodyPr>
            <a:normAutofit/>
          </a:bodyPr>
          <a:lstStyle/>
          <a:p>
            <a:pPr marL="0" indent="0">
              <a:buNone/>
            </a:pPr>
            <a:endParaRPr lang="en-US" b="1" dirty="0">
              <a:solidFill>
                <a:prstClr val="black">
                  <a:lumMod val="95000"/>
                  <a:lumOff val="5000"/>
                </a:prstClr>
              </a:solidFill>
              <a:latin typeface="Arial" panose="020B0604020202020204" pitchFamily="34" charset="0"/>
            </a:endParaRPr>
          </a:p>
          <a:p>
            <a:r>
              <a:rPr lang="en-AU" dirty="0">
                <a:latin typeface="Arial"/>
                <a:cs typeface="Arial"/>
              </a:rPr>
              <a:t>Changes in a person’s psychological state due to levels of </a:t>
            </a:r>
            <a:r>
              <a:rPr lang="en-AU" dirty="0">
                <a:solidFill>
                  <a:srgbClr val="00B0F0"/>
                </a:solidFill>
                <a:latin typeface="Arial"/>
                <a:cs typeface="Arial"/>
              </a:rPr>
              <a:t>awareness</a:t>
            </a:r>
            <a:r>
              <a:rPr lang="en-AU" dirty="0">
                <a:latin typeface="Arial"/>
                <a:cs typeface="Arial"/>
              </a:rPr>
              <a:t>, </a:t>
            </a:r>
            <a:r>
              <a:rPr lang="en-AU" dirty="0">
                <a:solidFill>
                  <a:srgbClr val="00B0F0"/>
                </a:solidFill>
                <a:latin typeface="Arial"/>
                <a:cs typeface="Arial"/>
              </a:rPr>
              <a:t>controlled</a:t>
            </a:r>
            <a:r>
              <a:rPr lang="en-AU" dirty="0">
                <a:latin typeface="Arial"/>
                <a:cs typeface="Arial"/>
              </a:rPr>
              <a:t> and </a:t>
            </a:r>
            <a:r>
              <a:rPr lang="en-AU" dirty="0">
                <a:solidFill>
                  <a:srgbClr val="00B0F0"/>
                </a:solidFill>
                <a:latin typeface="Arial"/>
                <a:cs typeface="Arial"/>
              </a:rPr>
              <a:t>automatic</a:t>
            </a:r>
            <a:r>
              <a:rPr lang="en-AU" dirty="0">
                <a:latin typeface="Arial"/>
                <a:cs typeface="Arial"/>
              </a:rPr>
              <a:t> processes, </a:t>
            </a:r>
            <a:r>
              <a:rPr lang="en-AU" dirty="0">
                <a:solidFill>
                  <a:srgbClr val="00B0F0"/>
                </a:solidFill>
                <a:latin typeface="Arial"/>
                <a:cs typeface="Arial"/>
              </a:rPr>
              <a:t>content limitations</a:t>
            </a:r>
            <a:r>
              <a:rPr lang="en-AU" dirty="0">
                <a:latin typeface="Arial"/>
                <a:cs typeface="Arial"/>
              </a:rPr>
              <a:t>, </a:t>
            </a:r>
            <a:r>
              <a:rPr lang="en-AU" dirty="0">
                <a:solidFill>
                  <a:srgbClr val="00B0F0"/>
                </a:solidFill>
                <a:latin typeface="Arial"/>
                <a:cs typeface="Arial"/>
              </a:rPr>
              <a:t>perceptual</a:t>
            </a:r>
            <a:r>
              <a:rPr lang="en-AU" dirty="0">
                <a:latin typeface="Arial"/>
                <a:cs typeface="Arial"/>
              </a:rPr>
              <a:t> and </a:t>
            </a:r>
            <a:r>
              <a:rPr lang="en-AU" dirty="0">
                <a:solidFill>
                  <a:srgbClr val="00B0F0"/>
                </a:solidFill>
                <a:latin typeface="Arial"/>
                <a:cs typeface="Arial"/>
              </a:rPr>
              <a:t>cognitive distortions</a:t>
            </a:r>
            <a:r>
              <a:rPr lang="en-AU" dirty="0">
                <a:latin typeface="Arial"/>
                <a:cs typeface="Arial"/>
              </a:rPr>
              <a:t>, </a:t>
            </a:r>
            <a:r>
              <a:rPr lang="en-AU" dirty="0">
                <a:solidFill>
                  <a:srgbClr val="00B0F0"/>
                </a:solidFill>
                <a:latin typeface="Arial"/>
                <a:cs typeface="Arial"/>
              </a:rPr>
              <a:t>emotional awareness</a:t>
            </a:r>
            <a:r>
              <a:rPr lang="en-AU" dirty="0">
                <a:latin typeface="Arial"/>
                <a:cs typeface="Arial"/>
              </a:rPr>
              <a:t>, </a:t>
            </a:r>
            <a:r>
              <a:rPr lang="en-AU" dirty="0">
                <a:solidFill>
                  <a:srgbClr val="00B0F0"/>
                </a:solidFill>
                <a:latin typeface="Arial"/>
                <a:cs typeface="Arial"/>
              </a:rPr>
              <a:t>self-control</a:t>
            </a:r>
            <a:r>
              <a:rPr lang="en-AU" dirty="0">
                <a:latin typeface="Arial"/>
                <a:cs typeface="Arial"/>
              </a:rPr>
              <a:t> and </a:t>
            </a:r>
            <a:r>
              <a:rPr lang="en-AU" dirty="0">
                <a:solidFill>
                  <a:srgbClr val="00B0F0"/>
                </a:solidFill>
                <a:latin typeface="Arial"/>
                <a:cs typeface="Arial"/>
              </a:rPr>
              <a:t>time orientation</a:t>
            </a:r>
            <a:r>
              <a:rPr lang="en-AU" dirty="0">
                <a:solidFill>
                  <a:srgbClr val="00B0F0"/>
                </a:solidFill>
                <a:effectLst/>
                <a:latin typeface="Arial"/>
                <a:cs typeface="Arial"/>
              </a:rPr>
              <a:t> </a:t>
            </a:r>
          </a:p>
          <a:p>
            <a:pPr marL="0" indent="0">
              <a:buNone/>
            </a:pPr>
            <a:endParaRPr lang="en-AU" dirty="0">
              <a:effectLst/>
              <a:latin typeface="Arial"/>
              <a:cs typeface="Arial"/>
            </a:endParaRPr>
          </a:p>
        </p:txBody>
      </p:sp>
    </p:spTree>
    <p:extLst>
      <p:ext uri="{BB962C8B-B14F-4D97-AF65-F5344CB8AC3E}">
        <p14:creationId xmlns:p14="http://schemas.microsoft.com/office/powerpoint/2010/main" val="3671236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433" y="1680401"/>
            <a:ext cx="7833815" cy="3416320"/>
          </a:xfrm>
          <a:prstGeom prst="rect">
            <a:avLst/>
          </a:prstGeom>
        </p:spPr>
        <p:txBody>
          <a:bodyPr wrap="square">
            <a:spAutoFit/>
          </a:bodyPr>
          <a:lstStyle/>
          <a:p>
            <a:r>
              <a:rPr lang="en-AU" sz="3600" dirty="0"/>
              <a:t>The following </a:t>
            </a:r>
            <a:r>
              <a:rPr lang="en-AU" sz="3600" b="1" dirty="0"/>
              <a:t>characteristics/features</a:t>
            </a:r>
            <a:r>
              <a:rPr lang="en-AU" sz="3600" dirty="0"/>
              <a:t> help determine whether you are experiencing normal waking consciousness or an altered state of consciousness and highlight the changes in psychological state</a:t>
            </a:r>
          </a:p>
        </p:txBody>
      </p:sp>
    </p:spTree>
    <p:extLst>
      <p:ext uri="{BB962C8B-B14F-4D97-AF65-F5344CB8AC3E}">
        <p14:creationId xmlns:p14="http://schemas.microsoft.com/office/powerpoint/2010/main" val="3683624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AU" sz="5400" dirty="0">
                <a:solidFill>
                  <a:srgbClr val="0070C0"/>
                </a:solidFill>
              </a:rPr>
              <a:t>The </a:t>
            </a:r>
            <a:r>
              <a:rPr lang="en-AU" sz="5400" dirty="0" err="1">
                <a:solidFill>
                  <a:srgbClr val="0070C0"/>
                </a:solidFill>
              </a:rPr>
              <a:t>Stroop</a:t>
            </a:r>
            <a:r>
              <a:rPr lang="en-AU" sz="5400" dirty="0">
                <a:solidFill>
                  <a:srgbClr val="0070C0"/>
                </a:solidFill>
              </a:rPr>
              <a:t> Effect </a:t>
            </a:r>
          </a:p>
        </p:txBody>
      </p:sp>
      <p:pic>
        <p:nvPicPr>
          <p:cNvPr id="4" name="Content Placeholder 3" descr="stroop.gif"/>
          <p:cNvPicPr>
            <a:picLocks noGrp="1" noChangeAspect="1"/>
          </p:cNvPicPr>
          <p:nvPr>
            <p:ph idx="1"/>
          </p:nvPr>
        </p:nvPicPr>
        <p:blipFill>
          <a:blip r:embed="rId2" cstate="print"/>
          <a:stretch>
            <a:fillRect/>
          </a:stretch>
        </p:blipFill>
        <p:spPr>
          <a:xfrm>
            <a:off x="1187624" y="1556792"/>
            <a:ext cx="6961956" cy="40727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5115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solidFill>
                  <a:srgbClr val="0070C0"/>
                </a:solidFill>
              </a:rPr>
              <a:t>The </a:t>
            </a:r>
            <a:r>
              <a:rPr lang="en-AU" dirty="0" err="1">
                <a:solidFill>
                  <a:srgbClr val="0070C0"/>
                </a:solidFill>
              </a:rPr>
              <a:t>Stroop</a:t>
            </a:r>
            <a:r>
              <a:rPr lang="en-AU" dirty="0">
                <a:solidFill>
                  <a:srgbClr val="0070C0"/>
                </a:solidFill>
              </a:rPr>
              <a:t> Effect</a:t>
            </a:r>
          </a:p>
        </p:txBody>
      </p:sp>
      <p:sp>
        <p:nvSpPr>
          <p:cNvPr id="3" name="Content Placeholder 2"/>
          <p:cNvSpPr>
            <a:spLocks noGrp="1"/>
          </p:cNvSpPr>
          <p:nvPr>
            <p:ph idx="1"/>
          </p:nvPr>
        </p:nvSpPr>
        <p:spPr/>
        <p:txBody>
          <a:bodyPr/>
          <a:lstStyle/>
          <a:p>
            <a:pPr algn="ctr"/>
            <a:r>
              <a:rPr lang="en-AU" dirty="0"/>
              <a:t>Tendency is to automatically read the word</a:t>
            </a:r>
          </a:p>
          <a:p>
            <a:pPr algn="ctr"/>
            <a:endParaRPr lang="en-AU" dirty="0"/>
          </a:p>
          <a:p>
            <a:pPr algn="ctr"/>
            <a:r>
              <a:rPr lang="en-AU" dirty="0"/>
              <a:t>Reading is an </a:t>
            </a:r>
            <a:r>
              <a:rPr lang="en-AU" u="sng" dirty="0"/>
              <a:t>automatic process</a:t>
            </a:r>
          </a:p>
          <a:p>
            <a:pPr algn="ctr">
              <a:buNone/>
            </a:pPr>
            <a:endParaRPr lang="en-AU" dirty="0"/>
          </a:p>
          <a:p>
            <a:pPr algn="ctr"/>
            <a:r>
              <a:rPr lang="en-AU" dirty="0"/>
              <a:t>Takes much longer to state the colour of the ink as we have to prevent automatic processing and impose </a:t>
            </a:r>
            <a:r>
              <a:rPr lang="en-AU" u="sng" dirty="0"/>
              <a:t>controlled processing</a:t>
            </a:r>
          </a:p>
          <a:p>
            <a:pPr algn="ctr">
              <a:buNone/>
            </a:pPr>
            <a:endParaRPr lang="en-AU" dirty="0"/>
          </a:p>
        </p:txBody>
      </p:sp>
    </p:spTree>
    <p:extLst>
      <p:ext uri="{BB962C8B-B14F-4D97-AF65-F5344CB8AC3E}">
        <p14:creationId xmlns:p14="http://schemas.microsoft.com/office/powerpoint/2010/main" val="120108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76672"/>
            <a:ext cx="8568952" cy="2677656"/>
          </a:xfrm>
          <a:prstGeom prst="rect">
            <a:avLst/>
          </a:prstGeom>
        </p:spPr>
        <p:txBody>
          <a:bodyPr wrap="square">
            <a:spAutoFit/>
          </a:bodyPr>
          <a:lstStyle/>
          <a:p>
            <a:r>
              <a:rPr lang="en-AU" sz="2800" dirty="0">
                <a:hlinkClick r:id="rId2"/>
              </a:rPr>
              <a:t>http://watchseries.do/series/the-simpsons/season/14/episode/2</a:t>
            </a:r>
            <a:r>
              <a:rPr lang="en-AU" sz="2800" dirty="0"/>
              <a:t> </a:t>
            </a:r>
          </a:p>
          <a:p>
            <a:r>
              <a:rPr lang="en-AU" sz="2800" dirty="0"/>
              <a:t>Homer trying to alter his state of consciousness</a:t>
            </a:r>
          </a:p>
          <a:p>
            <a:endParaRPr lang="en-AU" sz="2800" dirty="0"/>
          </a:p>
          <a:p>
            <a:r>
              <a:rPr lang="en-AU" sz="2800" dirty="0"/>
              <a:t>List the various effects  that Homer experienced while in an altered state of consciousness</a:t>
            </a:r>
          </a:p>
        </p:txBody>
      </p:sp>
    </p:spTree>
    <p:extLst>
      <p:ext uri="{BB962C8B-B14F-4D97-AF65-F5344CB8AC3E}">
        <p14:creationId xmlns:p14="http://schemas.microsoft.com/office/powerpoint/2010/main" val="2243472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238"/>
            <a:ext cx="8229600" cy="479355"/>
          </a:xfrm>
        </p:spPr>
        <p:txBody>
          <a:bodyPr>
            <a:noAutofit/>
          </a:bodyPr>
          <a:lstStyle/>
          <a:p>
            <a:r>
              <a:rPr lang="en-AU" sz="2000" dirty="0">
                <a:solidFill>
                  <a:srgbClr val="FF0000"/>
                </a:solidFill>
              </a:rPr>
              <a:t>Pg. 229-236: Comparing normal waking consciousness and altered states of consciousness </a:t>
            </a:r>
          </a:p>
        </p:txBody>
      </p:sp>
      <p:graphicFrame>
        <p:nvGraphicFramePr>
          <p:cNvPr id="4" name="Table 3"/>
          <p:cNvGraphicFramePr>
            <a:graphicFrameLocks noGrp="1"/>
          </p:cNvGraphicFramePr>
          <p:nvPr>
            <p:extLst>
              <p:ext uri="{D42A27DB-BD31-4B8C-83A1-F6EECF244321}">
                <p14:modId xmlns:p14="http://schemas.microsoft.com/office/powerpoint/2010/main" val="1373835864"/>
              </p:ext>
            </p:extLst>
          </p:nvPr>
        </p:nvGraphicFramePr>
        <p:xfrm>
          <a:off x="163773" y="574889"/>
          <a:ext cx="8393373" cy="6088273"/>
        </p:xfrm>
        <a:graphic>
          <a:graphicData uri="http://schemas.openxmlformats.org/drawingml/2006/table">
            <a:tbl>
              <a:tblPr firstRow="1" bandRow="1">
                <a:tableStyleId>{5C22544A-7EE6-4342-B048-85BDC9FD1C3A}</a:tableStyleId>
              </a:tblPr>
              <a:tblGrid>
                <a:gridCol w="3043451">
                  <a:extLst>
                    <a:ext uri="{9D8B030D-6E8A-4147-A177-3AD203B41FA5}">
                      <a16:colId xmlns:a16="http://schemas.microsoft.com/office/drawing/2014/main" xmlns="" val="20000"/>
                    </a:ext>
                  </a:extLst>
                </a:gridCol>
                <a:gridCol w="2552131">
                  <a:extLst>
                    <a:ext uri="{9D8B030D-6E8A-4147-A177-3AD203B41FA5}">
                      <a16:colId xmlns:a16="http://schemas.microsoft.com/office/drawing/2014/main" xmlns="" val="20001"/>
                    </a:ext>
                  </a:extLst>
                </a:gridCol>
                <a:gridCol w="2797791">
                  <a:extLst>
                    <a:ext uri="{9D8B030D-6E8A-4147-A177-3AD203B41FA5}">
                      <a16:colId xmlns:a16="http://schemas.microsoft.com/office/drawing/2014/main" xmlns="" val="20002"/>
                    </a:ext>
                  </a:extLst>
                </a:gridCol>
              </a:tblGrid>
              <a:tr h="295685">
                <a:tc>
                  <a:txBody>
                    <a:bodyPr/>
                    <a:lstStyle/>
                    <a:p>
                      <a:r>
                        <a:rPr lang="en-AU" sz="1200" dirty="0"/>
                        <a:t>Feature</a:t>
                      </a:r>
                      <a:r>
                        <a:rPr lang="en-AU" sz="1200" baseline="0" dirty="0"/>
                        <a:t> </a:t>
                      </a:r>
                      <a:endParaRPr lang="en-AU" sz="1200" dirty="0"/>
                    </a:p>
                  </a:txBody>
                  <a:tcPr/>
                </a:tc>
                <a:tc>
                  <a:txBody>
                    <a:bodyPr/>
                    <a:lstStyle/>
                    <a:p>
                      <a:r>
                        <a:rPr lang="en-AU" sz="1200" dirty="0"/>
                        <a:t>Normal waking consciousness</a:t>
                      </a:r>
                      <a:r>
                        <a:rPr lang="en-AU" sz="1200" baseline="0" dirty="0"/>
                        <a:t> </a:t>
                      </a:r>
                      <a:endParaRPr lang="en-AU" sz="1200" dirty="0"/>
                    </a:p>
                  </a:txBody>
                  <a:tcPr/>
                </a:tc>
                <a:tc>
                  <a:txBody>
                    <a:bodyPr/>
                    <a:lstStyle/>
                    <a:p>
                      <a:r>
                        <a:rPr lang="en-AU" sz="1200" dirty="0"/>
                        <a:t>Altered</a:t>
                      </a:r>
                      <a:r>
                        <a:rPr lang="en-AU" sz="1200" baseline="0" dirty="0"/>
                        <a:t> states of consciousness </a:t>
                      </a:r>
                      <a:endParaRPr lang="en-AU" sz="1200" dirty="0"/>
                    </a:p>
                  </a:txBody>
                  <a:tcPr/>
                </a:tc>
                <a:extLst>
                  <a:ext uri="{0D108BD9-81ED-4DB2-BD59-A6C34878D82A}">
                    <a16:rowId xmlns:a16="http://schemas.microsoft.com/office/drawing/2014/main" xmlns="" val="10000"/>
                  </a:ext>
                </a:extLst>
              </a:tr>
              <a:tr h="1095588">
                <a:tc>
                  <a:txBody>
                    <a:bodyPr/>
                    <a:lstStyle/>
                    <a:p>
                      <a:r>
                        <a:rPr lang="en-AU" sz="1200" b="1" kern="1200" dirty="0">
                          <a:solidFill>
                            <a:schemeClr val="dk1"/>
                          </a:solidFill>
                          <a:effectLst/>
                          <a:latin typeface="+mn-lt"/>
                          <a:ea typeface="+mn-ea"/>
                          <a:cs typeface="+mn-cs"/>
                        </a:rPr>
                        <a:t>Awareness:</a:t>
                      </a:r>
                      <a:r>
                        <a:rPr lang="en-AU" sz="1200" b="1" kern="1200" baseline="0" dirty="0">
                          <a:solidFill>
                            <a:schemeClr val="dk1"/>
                          </a:solidFill>
                          <a:effectLst/>
                          <a:latin typeface="+mn-lt"/>
                          <a:ea typeface="+mn-ea"/>
                          <a:cs typeface="+mn-cs"/>
                        </a:rPr>
                        <a:t> </a:t>
                      </a:r>
                      <a:r>
                        <a:rPr lang="en-AU" sz="1200" b="0" kern="1200" dirty="0">
                          <a:solidFill>
                            <a:schemeClr val="dk1"/>
                          </a:solidFill>
                          <a:effectLst/>
                          <a:latin typeface="+mn-lt"/>
                          <a:ea typeface="+mn-ea"/>
                          <a:cs typeface="+mn-cs"/>
                        </a:rPr>
                        <a:t>How aware</a:t>
                      </a:r>
                      <a:r>
                        <a:rPr lang="en-AU" sz="1200" b="0" kern="1200" baseline="0" dirty="0">
                          <a:solidFill>
                            <a:schemeClr val="dk1"/>
                          </a:solidFill>
                          <a:effectLst/>
                          <a:latin typeface="+mn-lt"/>
                          <a:ea typeface="+mn-ea"/>
                          <a:cs typeface="+mn-cs"/>
                        </a:rPr>
                        <a:t> you are of the internal and external environment </a:t>
                      </a:r>
                      <a:endParaRPr lang="en-AU" sz="1200" b="0" dirty="0"/>
                    </a:p>
                  </a:txBody>
                  <a:tcPr/>
                </a:tc>
                <a:tc>
                  <a:txBody>
                    <a:bodyPr/>
                    <a:lstStyle/>
                    <a:p>
                      <a:r>
                        <a:rPr lang="en-AU" sz="1200" kern="1200" dirty="0">
                          <a:solidFill>
                            <a:schemeClr val="dk1"/>
                          </a:solidFill>
                          <a:effectLst/>
                          <a:latin typeface="+mn-lt"/>
                          <a:ea typeface="+mn-ea"/>
                          <a:cs typeface="+mn-cs"/>
                        </a:rPr>
                        <a:t>Awake and generally aware of</a:t>
                      </a:r>
                    </a:p>
                    <a:p>
                      <a:r>
                        <a:rPr lang="en-AU" sz="1200" kern="1200" dirty="0">
                          <a:solidFill>
                            <a:schemeClr val="dk1"/>
                          </a:solidFill>
                          <a:effectLst/>
                          <a:latin typeface="+mn-lt"/>
                          <a:ea typeface="+mn-ea"/>
                          <a:cs typeface="+mn-cs"/>
                        </a:rPr>
                        <a:t>internal and external events. A good</a:t>
                      </a:r>
                    </a:p>
                    <a:p>
                      <a:r>
                        <a:rPr lang="en-AU" sz="1200" kern="1200" dirty="0">
                          <a:solidFill>
                            <a:schemeClr val="dk1"/>
                          </a:solidFill>
                          <a:effectLst/>
                          <a:latin typeface="+mn-lt"/>
                          <a:ea typeface="+mn-ea"/>
                          <a:cs typeface="+mn-cs"/>
                        </a:rPr>
                        <a:t>sense of place, time and reality</a:t>
                      </a:r>
                    </a:p>
                    <a:p>
                      <a:r>
                        <a:rPr lang="en-AU" sz="1200" b="1" kern="1200" dirty="0">
                          <a:solidFill>
                            <a:schemeClr val="dk1"/>
                          </a:solidFill>
                          <a:effectLst/>
                          <a:latin typeface="+mn-lt"/>
                          <a:ea typeface="+mn-ea"/>
                          <a:cs typeface="+mn-cs"/>
                        </a:rPr>
                        <a:t>e.g.  Aware of</a:t>
                      </a:r>
                      <a:r>
                        <a:rPr lang="en-AU" sz="1200" b="1" kern="1200" baseline="0" dirty="0">
                          <a:solidFill>
                            <a:schemeClr val="dk1"/>
                          </a:solidFill>
                          <a:effectLst/>
                          <a:latin typeface="+mn-lt"/>
                          <a:ea typeface="+mn-ea"/>
                          <a:cs typeface="+mn-cs"/>
                        </a:rPr>
                        <a:t> the dogs barking outside</a:t>
                      </a:r>
                      <a:endParaRPr lang="en-AU" sz="1200" b="1" dirty="0"/>
                    </a:p>
                  </a:txBody>
                  <a:tcPr/>
                </a:tc>
                <a:tc>
                  <a:txBody>
                    <a:bodyPr/>
                    <a:lstStyle/>
                    <a:p>
                      <a:r>
                        <a:rPr lang="en-AU" sz="1200" dirty="0"/>
                        <a:t>level of awareness either decreases or increases compared to normal</a:t>
                      </a:r>
                      <a:r>
                        <a:rPr lang="en-AU" sz="1200" baseline="0" dirty="0"/>
                        <a:t> </a:t>
                      </a:r>
                      <a:r>
                        <a:rPr lang="en-AU" sz="1200" dirty="0"/>
                        <a:t>waking consciousness</a:t>
                      </a:r>
                    </a:p>
                    <a:p>
                      <a:r>
                        <a:rPr lang="en-AU" sz="1200" b="1" dirty="0"/>
                        <a:t>e.g. When suffering from a fever, for example, you become less aware</a:t>
                      </a:r>
                      <a:r>
                        <a:rPr lang="en-AU" sz="1200" b="1" baseline="0" dirty="0"/>
                        <a:t> and therefore may not notice that the dogs are barking outside</a:t>
                      </a:r>
                      <a:endParaRPr lang="en-AU" sz="1200" b="1" dirty="0"/>
                    </a:p>
                  </a:txBody>
                  <a:tcPr/>
                </a:tc>
                <a:extLst>
                  <a:ext uri="{0D108BD9-81ED-4DB2-BD59-A6C34878D82A}">
                    <a16:rowId xmlns:a16="http://schemas.microsoft.com/office/drawing/2014/main" xmlns="" val="10001"/>
                  </a:ext>
                </a:extLst>
              </a:tr>
              <a:tr h="45935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AU" sz="1200" b="0" dirty="0"/>
                    </a:p>
                  </a:txBody>
                  <a:tcPr/>
                </a:tc>
                <a:tc>
                  <a:txBody>
                    <a:bodyPr/>
                    <a:lstStyle/>
                    <a:p>
                      <a:endParaRPr lang="en-AU" sz="1200" dirty="0"/>
                    </a:p>
                  </a:txBody>
                  <a:tcPr/>
                </a:tc>
                <a:tc>
                  <a:txBody>
                    <a:bodyPr/>
                    <a:lstStyle/>
                    <a:p>
                      <a:endParaRPr lang="en-AU" sz="1200" dirty="0"/>
                    </a:p>
                  </a:txBody>
                  <a:tcPr/>
                </a:tc>
                <a:extLst>
                  <a:ext uri="{0D108BD9-81ED-4DB2-BD59-A6C34878D82A}">
                    <a16:rowId xmlns:a16="http://schemas.microsoft.com/office/drawing/2014/main" xmlns="" val="10002"/>
                  </a:ext>
                </a:extLst>
              </a:tr>
              <a:tr h="42138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AU" sz="1200" b="1" kern="1200" dirty="0">
                        <a:solidFill>
                          <a:schemeClr val="dk1"/>
                        </a:solidFill>
                        <a:effectLst/>
                        <a:latin typeface="+mn-lt"/>
                        <a:ea typeface="+mn-ea"/>
                        <a:cs typeface="+mn-cs"/>
                      </a:endParaRPr>
                    </a:p>
                  </a:txBody>
                  <a:tcPr/>
                </a:tc>
                <a:tc>
                  <a:txBody>
                    <a:bodyPr/>
                    <a:lstStyle/>
                    <a:p>
                      <a:endParaRPr lang="en-AU" sz="1200" dirty="0"/>
                    </a:p>
                  </a:txBody>
                  <a:tcPr/>
                </a:tc>
                <a:tc>
                  <a:txBody>
                    <a:bodyPr/>
                    <a:lstStyle/>
                    <a:p>
                      <a:endParaRPr lang="en-AU" sz="1200" dirty="0"/>
                    </a:p>
                  </a:txBody>
                  <a:tcPr/>
                </a:tc>
                <a:extLst>
                  <a:ext uri="{0D108BD9-81ED-4DB2-BD59-A6C34878D82A}">
                    <a16:rowId xmlns:a16="http://schemas.microsoft.com/office/drawing/2014/main" xmlns="" val="10003"/>
                  </a:ext>
                </a:extLst>
              </a:tr>
              <a:tr h="58993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AU" sz="1200" b="0" dirty="0"/>
                    </a:p>
                  </a:txBody>
                  <a:tcPr/>
                </a:tc>
                <a:tc>
                  <a:txBody>
                    <a:bodyPr/>
                    <a:lstStyle/>
                    <a:p>
                      <a:endParaRPr lang="en-AU" sz="1200" dirty="0"/>
                    </a:p>
                  </a:txBody>
                  <a:tcPr/>
                </a:tc>
                <a:tc>
                  <a:txBody>
                    <a:bodyPr/>
                    <a:lstStyle/>
                    <a:p>
                      <a:endParaRPr lang="en-AU" sz="1200" dirty="0"/>
                    </a:p>
                  </a:txBody>
                  <a:tcPr/>
                </a:tc>
                <a:extLst>
                  <a:ext uri="{0D108BD9-81ED-4DB2-BD59-A6C34878D82A}">
                    <a16:rowId xmlns:a16="http://schemas.microsoft.com/office/drawing/2014/main" xmlns="" val="10004"/>
                  </a:ext>
                </a:extLst>
              </a:tr>
              <a:tr h="590596">
                <a:tc>
                  <a:txBody>
                    <a:bodyPr/>
                    <a:lstStyle/>
                    <a:p>
                      <a:endParaRPr lang="en-AU" sz="1200" b="0" dirty="0"/>
                    </a:p>
                  </a:txBody>
                  <a:tcPr/>
                </a:tc>
                <a:tc>
                  <a:txBody>
                    <a:bodyPr/>
                    <a:lstStyle/>
                    <a:p>
                      <a:endParaRPr lang="en-AU" sz="1200" dirty="0"/>
                    </a:p>
                  </a:txBody>
                  <a:tcPr/>
                </a:tc>
                <a:tc>
                  <a:txBody>
                    <a:bodyPr/>
                    <a:lstStyle/>
                    <a:p>
                      <a:endParaRPr lang="en-AU" sz="1200" dirty="0"/>
                    </a:p>
                  </a:txBody>
                  <a:tcPr/>
                </a:tc>
                <a:extLst>
                  <a:ext uri="{0D108BD9-81ED-4DB2-BD59-A6C34878D82A}">
                    <a16:rowId xmlns:a16="http://schemas.microsoft.com/office/drawing/2014/main" xmlns="" val="10005"/>
                  </a:ext>
                </a:extLst>
              </a:tr>
              <a:tr h="589932">
                <a:tc>
                  <a:txBody>
                    <a:bodyPr/>
                    <a:lstStyle/>
                    <a:p>
                      <a:endParaRPr lang="en-AU" sz="1200" b="0" dirty="0"/>
                    </a:p>
                  </a:txBody>
                  <a:tcPr/>
                </a:tc>
                <a:tc>
                  <a:txBody>
                    <a:bodyPr/>
                    <a:lstStyle/>
                    <a:p>
                      <a:endParaRPr lang="en-AU" sz="1200" dirty="0"/>
                    </a:p>
                  </a:txBody>
                  <a:tcPr/>
                </a:tc>
                <a:tc>
                  <a:txBody>
                    <a:bodyPr/>
                    <a:lstStyle/>
                    <a:p>
                      <a:endParaRPr lang="en-AU" sz="1200" dirty="0"/>
                    </a:p>
                  </a:txBody>
                  <a:tcPr/>
                </a:tc>
                <a:extLst>
                  <a:ext uri="{0D108BD9-81ED-4DB2-BD59-A6C34878D82A}">
                    <a16:rowId xmlns:a16="http://schemas.microsoft.com/office/drawing/2014/main" xmlns="" val="10006"/>
                  </a:ext>
                </a:extLst>
              </a:tr>
              <a:tr h="589932">
                <a:tc>
                  <a:txBody>
                    <a:bodyPr/>
                    <a:lstStyle/>
                    <a:p>
                      <a:endParaRPr lang="en-AU" sz="1200" b="0" dirty="0"/>
                    </a:p>
                  </a:txBody>
                  <a:tcPr/>
                </a:tc>
                <a:tc>
                  <a:txBody>
                    <a:bodyPr/>
                    <a:lstStyle/>
                    <a:p>
                      <a:endParaRPr lang="en-AU" sz="1200" dirty="0"/>
                    </a:p>
                  </a:txBody>
                  <a:tcPr/>
                </a:tc>
                <a:tc>
                  <a:txBody>
                    <a:bodyPr/>
                    <a:lstStyle/>
                    <a:p>
                      <a:endParaRPr lang="en-AU" sz="1200"/>
                    </a:p>
                  </a:txBody>
                  <a:tcPr/>
                </a:tc>
                <a:extLst>
                  <a:ext uri="{0D108BD9-81ED-4DB2-BD59-A6C34878D82A}">
                    <a16:rowId xmlns:a16="http://schemas.microsoft.com/office/drawing/2014/main" xmlns="" val="10007"/>
                  </a:ext>
                </a:extLst>
              </a:tr>
              <a:tr h="589932">
                <a:tc>
                  <a:txBody>
                    <a:bodyPr/>
                    <a:lstStyle/>
                    <a:p>
                      <a:endParaRPr lang="en-AU" sz="1200" b="0" dirty="0"/>
                    </a:p>
                  </a:txBody>
                  <a:tcPr/>
                </a:tc>
                <a:tc>
                  <a:txBody>
                    <a:bodyPr/>
                    <a:lstStyle/>
                    <a:p>
                      <a:endParaRPr lang="en-AU" sz="1200"/>
                    </a:p>
                  </a:txBody>
                  <a:tcPr/>
                </a:tc>
                <a:tc>
                  <a:txBody>
                    <a:bodyPr/>
                    <a:lstStyle/>
                    <a:p>
                      <a:endParaRPr lang="en-AU" sz="1200" dirty="0"/>
                    </a:p>
                  </a:txBody>
                  <a:tcPr/>
                </a:tc>
                <a:extLst>
                  <a:ext uri="{0D108BD9-81ED-4DB2-BD59-A6C34878D82A}">
                    <a16:rowId xmlns:a16="http://schemas.microsoft.com/office/drawing/2014/main" xmlns="" val="10008"/>
                  </a:ext>
                </a:extLst>
              </a:tr>
              <a:tr h="589932">
                <a:tc>
                  <a:txBody>
                    <a:bodyPr/>
                    <a:lstStyle/>
                    <a:p>
                      <a:endParaRPr lang="en-AU" sz="1200" b="0" dirty="0"/>
                    </a:p>
                  </a:txBody>
                  <a:tcPr/>
                </a:tc>
                <a:tc>
                  <a:txBody>
                    <a:bodyPr/>
                    <a:lstStyle/>
                    <a:p>
                      <a:endParaRPr lang="en-AU" sz="1200" dirty="0"/>
                    </a:p>
                  </a:txBody>
                  <a:tcPr/>
                </a:tc>
                <a:tc>
                  <a:txBody>
                    <a:bodyPr/>
                    <a:lstStyle/>
                    <a:p>
                      <a:endParaRPr lang="en-AU" sz="1200" dirty="0"/>
                    </a:p>
                  </a:txBody>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3471989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41601602"/>
              </p:ext>
            </p:extLst>
          </p:nvPr>
        </p:nvGraphicFramePr>
        <p:xfrm>
          <a:off x="395536" y="332656"/>
          <a:ext cx="8064896" cy="6175958"/>
        </p:xfrm>
        <a:graphic>
          <a:graphicData uri="http://schemas.openxmlformats.org/drawingml/2006/table">
            <a:tbl>
              <a:tblPr firstRow="1" firstCol="1" bandRow="1"/>
              <a:tblGrid>
                <a:gridCol w="2015968">
                  <a:extLst>
                    <a:ext uri="{9D8B030D-6E8A-4147-A177-3AD203B41FA5}">
                      <a16:colId xmlns:a16="http://schemas.microsoft.com/office/drawing/2014/main" xmlns="" val="20000"/>
                    </a:ext>
                  </a:extLst>
                </a:gridCol>
                <a:gridCol w="2015968">
                  <a:extLst>
                    <a:ext uri="{9D8B030D-6E8A-4147-A177-3AD203B41FA5}">
                      <a16:colId xmlns:a16="http://schemas.microsoft.com/office/drawing/2014/main" xmlns="" val="20001"/>
                    </a:ext>
                  </a:extLst>
                </a:gridCol>
                <a:gridCol w="2016480">
                  <a:extLst>
                    <a:ext uri="{9D8B030D-6E8A-4147-A177-3AD203B41FA5}">
                      <a16:colId xmlns:a16="http://schemas.microsoft.com/office/drawing/2014/main" xmlns="" val="20002"/>
                    </a:ext>
                  </a:extLst>
                </a:gridCol>
                <a:gridCol w="2016480">
                  <a:extLst>
                    <a:ext uri="{9D8B030D-6E8A-4147-A177-3AD203B41FA5}">
                      <a16:colId xmlns:a16="http://schemas.microsoft.com/office/drawing/2014/main" xmlns="" val="20003"/>
                    </a:ext>
                  </a:extLst>
                </a:gridCol>
              </a:tblGrid>
              <a:tr h="637571">
                <a:tc>
                  <a:txBody>
                    <a:bodyPr/>
                    <a:lstStyle/>
                    <a:p>
                      <a:pPr algn="l">
                        <a:lnSpc>
                          <a:spcPct val="115000"/>
                        </a:lnSpc>
                        <a:spcAft>
                          <a:spcPts val="0"/>
                        </a:spcAft>
                      </a:pPr>
                      <a:r>
                        <a:rPr lang="en-AU" sz="800" dirty="0">
                          <a:effectLst/>
                          <a:latin typeface="Calibri"/>
                          <a:ea typeface="Times New Roman"/>
                          <a:cs typeface="Arial"/>
                        </a:rPr>
                        <a:t>Able to fairly accurately perceive the amount of time that has passed.</a:t>
                      </a:r>
                      <a:endParaRPr lang="en-AU" sz="800" dirty="0">
                        <a:effectLst/>
                        <a:latin typeface="Calibri"/>
                        <a:ea typeface="Calibri"/>
                        <a:cs typeface="Times New Roman"/>
                      </a:endParaRPr>
                    </a:p>
                    <a:p>
                      <a:pPr algn="l">
                        <a:lnSpc>
                          <a:spcPct val="115000"/>
                        </a:lnSpc>
                        <a:spcAft>
                          <a:spcPts val="0"/>
                        </a:spcAft>
                      </a:pPr>
                      <a:r>
                        <a:rPr lang="en-AU" sz="800" b="1" dirty="0">
                          <a:effectLst/>
                          <a:latin typeface="Calibri"/>
                          <a:ea typeface="Times New Roman"/>
                          <a:cs typeface="Arial"/>
                        </a:rPr>
                        <a:t>e.g. when it feels as if 10 minutes have passed, about 10 minutes have actually passed</a:t>
                      </a:r>
                      <a:endParaRPr lang="en-AU" sz="800" dirty="0">
                        <a:effectLst/>
                        <a:latin typeface="Calibri"/>
                        <a:ea typeface="Calibri"/>
                        <a:cs typeface="Times New Roman"/>
                      </a:endParaRPr>
                    </a:p>
                  </a:txBody>
                  <a:tcPr marL="35005" marR="350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AU" sz="800" b="1" kern="1200">
                          <a:solidFill>
                            <a:srgbClr val="000000"/>
                          </a:solidFill>
                          <a:effectLst/>
                          <a:latin typeface="Calibri"/>
                          <a:ea typeface="Times New Roman"/>
                          <a:cs typeface="Arial"/>
                        </a:rPr>
                        <a:t>Emotional awareness: </a:t>
                      </a:r>
                      <a:r>
                        <a:rPr lang="en-AU" sz="800" kern="1200">
                          <a:solidFill>
                            <a:srgbClr val="000000"/>
                          </a:solidFill>
                          <a:effectLst/>
                          <a:latin typeface="Calibri"/>
                          <a:ea typeface="Times New Roman"/>
                          <a:cs typeface="Arial"/>
                        </a:rPr>
                        <a:t>changes to emotional responses and the way they are experienced</a:t>
                      </a:r>
                      <a:endParaRPr lang="en-AU" sz="800">
                        <a:effectLst/>
                        <a:latin typeface="Calibri"/>
                        <a:ea typeface="Calibri"/>
                        <a:cs typeface="Times New Roman"/>
                      </a:endParaRPr>
                    </a:p>
                  </a:txBody>
                  <a:tcPr marL="35005" marR="350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AU" sz="800" b="1" kern="1200">
                          <a:solidFill>
                            <a:srgbClr val="000000"/>
                          </a:solidFill>
                          <a:effectLst/>
                          <a:latin typeface="Calibri"/>
                          <a:ea typeface="Times New Roman"/>
                          <a:cs typeface="Arial"/>
                        </a:rPr>
                        <a:t>Time orientation: </a:t>
                      </a:r>
                      <a:r>
                        <a:rPr lang="en-AU" sz="800" kern="1200">
                          <a:solidFill>
                            <a:srgbClr val="000000"/>
                          </a:solidFill>
                          <a:effectLst/>
                          <a:latin typeface="Calibri"/>
                          <a:ea typeface="Times New Roman"/>
                          <a:cs typeface="Arial"/>
                        </a:rPr>
                        <a:t>estimation of time may be distorted, appear to move faster or slower</a:t>
                      </a:r>
                      <a:endParaRPr lang="en-AU" sz="800">
                        <a:effectLst/>
                        <a:latin typeface="Calibri"/>
                        <a:ea typeface="Calibri"/>
                        <a:cs typeface="Times New Roman"/>
                      </a:endParaRPr>
                    </a:p>
                  </a:txBody>
                  <a:tcPr marL="35005" marR="350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AU" sz="800" b="1" kern="1200">
                          <a:solidFill>
                            <a:srgbClr val="000000"/>
                          </a:solidFill>
                          <a:effectLst/>
                          <a:latin typeface="Calibri"/>
                          <a:ea typeface="Times New Roman"/>
                          <a:cs typeface="Arial"/>
                        </a:rPr>
                        <a:t>Cognitive distortions: </a:t>
                      </a:r>
                      <a:r>
                        <a:rPr lang="en-AU" sz="800" kern="1200">
                          <a:solidFill>
                            <a:srgbClr val="000000"/>
                          </a:solidFill>
                          <a:effectLst/>
                          <a:latin typeface="Calibri"/>
                          <a:ea typeface="Times New Roman"/>
                          <a:cs typeface="Arial"/>
                        </a:rPr>
                        <a:t>changes in thinking such as illogical or disorganised thinking or delusions.</a:t>
                      </a:r>
                      <a:endParaRPr lang="en-AU" sz="800">
                        <a:effectLst/>
                        <a:latin typeface="Calibri"/>
                        <a:ea typeface="Calibri"/>
                        <a:cs typeface="Times New Roman"/>
                      </a:endParaRPr>
                    </a:p>
                  </a:txBody>
                  <a:tcPr marL="35005" marR="350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765085">
                <a:tc>
                  <a:txBody>
                    <a:bodyPr/>
                    <a:lstStyle/>
                    <a:p>
                      <a:pPr algn="l">
                        <a:lnSpc>
                          <a:spcPct val="115000"/>
                        </a:lnSpc>
                        <a:spcAft>
                          <a:spcPts val="0"/>
                        </a:spcAft>
                      </a:pPr>
                      <a:r>
                        <a:rPr lang="en-AU" sz="800">
                          <a:effectLst/>
                          <a:latin typeface="Calibri"/>
                          <a:ea typeface="Times New Roman"/>
                          <a:cs typeface="Arial"/>
                        </a:rPr>
                        <a:t>Able to think logically and clearly.</a:t>
                      </a:r>
                      <a:endParaRPr lang="en-AU" sz="800">
                        <a:effectLst/>
                        <a:latin typeface="Calibri"/>
                        <a:ea typeface="Calibri"/>
                        <a:cs typeface="Times New Roman"/>
                      </a:endParaRPr>
                    </a:p>
                    <a:p>
                      <a:pPr algn="l">
                        <a:lnSpc>
                          <a:spcPct val="115000"/>
                        </a:lnSpc>
                        <a:spcAft>
                          <a:spcPts val="0"/>
                        </a:spcAft>
                      </a:pPr>
                      <a:r>
                        <a:rPr lang="en-AU" sz="800">
                          <a:effectLst/>
                          <a:latin typeface="Calibri"/>
                          <a:ea typeface="Times New Roman"/>
                          <a:cs typeface="Arial"/>
                        </a:rPr>
                        <a:t>Able to memorise and recall information accurately.</a:t>
                      </a:r>
                      <a:endParaRPr lang="en-AU" sz="800">
                        <a:effectLst/>
                        <a:latin typeface="Calibri"/>
                        <a:ea typeface="Calibri"/>
                        <a:cs typeface="Times New Roman"/>
                      </a:endParaRPr>
                    </a:p>
                    <a:p>
                      <a:pPr algn="l">
                        <a:lnSpc>
                          <a:spcPct val="115000"/>
                        </a:lnSpc>
                        <a:spcAft>
                          <a:spcPts val="0"/>
                        </a:spcAft>
                      </a:pPr>
                      <a:r>
                        <a:rPr lang="en-AU" sz="800" b="1">
                          <a:effectLst/>
                          <a:latin typeface="Calibri"/>
                          <a:ea typeface="Times New Roman"/>
                          <a:cs typeface="Arial"/>
                        </a:rPr>
                        <a:t>e.g. better able to solve mathematical problems</a:t>
                      </a:r>
                      <a:endParaRPr lang="en-AU" sz="800">
                        <a:effectLst/>
                        <a:latin typeface="Calibri"/>
                        <a:ea typeface="Calibri"/>
                        <a:cs typeface="Times New Roman"/>
                      </a:endParaRPr>
                    </a:p>
                  </a:txBody>
                  <a:tcPr marL="35005" marR="350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AU" sz="800" dirty="0">
                          <a:effectLst/>
                          <a:latin typeface="Calibri"/>
                          <a:ea typeface="Calibri"/>
                          <a:cs typeface="Times New Roman"/>
                        </a:rPr>
                        <a:t>Experience emotions that are appropriate.</a:t>
                      </a:r>
                    </a:p>
                    <a:p>
                      <a:pPr algn="l">
                        <a:lnSpc>
                          <a:spcPct val="115000"/>
                        </a:lnSpc>
                        <a:spcAft>
                          <a:spcPts val="0"/>
                        </a:spcAft>
                      </a:pPr>
                      <a:r>
                        <a:rPr lang="en-AU" sz="800" b="1" dirty="0">
                          <a:effectLst/>
                          <a:latin typeface="Calibri"/>
                          <a:ea typeface="Calibri"/>
                          <a:cs typeface="Times New Roman"/>
                        </a:rPr>
                        <a:t>e.g. Feeling happy after receiving 90% on your SAC</a:t>
                      </a:r>
                      <a:endParaRPr lang="en-AU" sz="800" dirty="0">
                        <a:effectLst/>
                        <a:latin typeface="Calibri"/>
                        <a:ea typeface="Calibri"/>
                        <a:cs typeface="Times New Roman"/>
                      </a:endParaRPr>
                    </a:p>
                  </a:txBody>
                  <a:tcPr marL="35005" marR="350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AU" sz="800" b="1" kern="1200">
                          <a:solidFill>
                            <a:srgbClr val="000000"/>
                          </a:solidFill>
                          <a:effectLst/>
                          <a:latin typeface="Calibri"/>
                          <a:ea typeface="Times New Roman"/>
                          <a:cs typeface="Arial"/>
                        </a:rPr>
                        <a:t>Content limitation: </a:t>
                      </a:r>
                      <a:r>
                        <a:rPr lang="en-AU" sz="800" kern="1200">
                          <a:solidFill>
                            <a:srgbClr val="000000"/>
                          </a:solidFill>
                          <a:effectLst/>
                          <a:latin typeface="Calibri"/>
                          <a:ea typeface="Times New Roman"/>
                          <a:cs typeface="Arial"/>
                        </a:rPr>
                        <a:t>The type of information that enters conscious awareness and can be controlled</a:t>
                      </a:r>
                      <a:endParaRPr lang="en-AU" sz="800">
                        <a:effectLst/>
                        <a:latin typeface="Calibri"/>
                        <a:ea typeface="Calibri"/>
                        <a:cs typeface="Times New Roman"/>
                      </a:endParaRPr>
                    </a:p>
                  </a:txBody>
                  <a:tcPr marL="35005" marR="350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AU" sz="800">
                          <a:effectLst/>
                          <a:latin typeface="Calibri"/>
                          <a:ea typeface="Times New Roman"/>
                          <a:cs typeface="Arial"/>
                        </a:rPr>
                        <a:t>Emotions may be dulled or heightened or may not be appropriately expressed.</a:t>
                      </a:r>
                      <a:endParaRPr lang="en-AU" sz="800">
                        <a:effectLst/>
                        <a:latin typeface="Calibri"/>
                        <a:ea typeface="Calibri"/>
                        <a:cs typeface="Times New Roman"/>
                      </a:endParaRPr>
                    </a:p>
                    <a:p>
                      <a:pPr algn="l">
                        <a:lnSpc>
                          <a:spcPct val="115000"/>
                        </a:lnSpc>
                        <a:spcAft>
                          <a:spcPts val="0"/>
                        </a:spcAft>
                      </a:pPr>
                      <a:r>
                        <a:rPr lang="en-AU" sz="800" b="1">
                          <a:effectLst/>
                          <a:latin typeface="Calibri"/>
                          <a:ea typeface="Times New Roman"/>
                          <a:cs typeface="Arial"/>
                        </a:rPr>
                        <a:t>e.g. inappropriate emotional response such as laughing at someone that got hit by a car</a:t>
                      </a:r>
                      <a:endParaRPr lang="en-AU" sz="800">
                        <a:effectLst/>
                        <a:latin typeface="Calibri"/>
                        <a:ea typeface="Calibri"/>
                        <a:cs typeface="Times New Roman"/>
                      </a:endParaRPr>
                    </a:p>
                  </a:txBody>
                  <a:tcPr marL="35005" marR="350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765085">
                <a:tc>
                  <a:txBody>
                    <a:bodyPr/>
                    <a:lstStyle/>
                    <a:p>
                      <a:pPr algn="l">
                        <a:lnSpc>
                          <a:spcPct val="115000"/>
                        </a:lnSpc>
                        <a:spcAft>
                          <a:spcPts val="0"/>
                        </a:spcAft>
                      </a:pPr>
                      <a:r>
                        <a:rPr lang="en-AU" sz="800" dirty="0">
                          <a:effectLst/>
                          <a:latin typeface="Calibri"/>
                          <a:ea typeface="Calibri"/>
                          <a:cs typeface="Times New Roman"/>
                        </a:rPr>
                        <a:t>Unable to coordinate actions and behaviours.</a:t>
                      </a:r>
                    </a:p>
                    <a:p>
                      <a:pPr algn="l">
                        <a:lnSpc>
                          <a:spcPct val="115000"/>
                        </a:lnSpc>
                        <a:spcAft>
                          <a:spcPts val="0"/>
                        </a:spcAft>
                      </a:pPr>
                      <a:r>
                        <a:rPr lang="en-AU" sz="800" dirty="0">
                          <a:effectLst/>
                          <a:latin typeface="Calibri"/>
                          <a:ea typeface="Calibri"/>
                          <a:cs typeface="Times New Roman"/>
                        </a:rPr>
                        <a:t>Loss of inhibitions.</a:t>
                      </a:r>
                    </a:p>
                    <a:p>
                      <a:pPr algn="l">
                        <a:lnSpc>
                          <a:spcPct val="115000"/>
                        </a:lnSpc>
                        <a:spcAft>
                          <a:spcPts val="0"/>
                        </a:spcAft>
                      </a:pPr>
                      <a:r>
                        <a:rPr lang="en-AU" sz="800" b="1" dirty="0">
                          <a:effectLst/>
                          <a:latin typeface="Calibri"/>
                          <a:ea typeface="Calibri"/>
                          <a:cs typeface="Times New Roman"/>
                        </a:rPr>
                        <a:t>e.g. you could be daydreaming (thoughts are internal) and unware that you are dribbling.</a:t>
                      </a:r>
                      <a:endParaRPr lang="en-AU" sz="800" dirty="0">
                        <a:effectLst/>
                        <a:latin typeface="Calibri"/>
                        <a:ea typeface="Calibri"/>
                        <a:cs typeface="Times New Roman"/>
                      </a:endParaRPr>
                    </a:p>
                  </a:txBody>
                  <a:tcPr marL="35005" marR="350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AU" sz="800" dirty="0">
                          <a:effectLst/>
                          <a:latin typeface="Calibri"/>
                          <a:ea typeface="Times New Roman"/>
                          <a:cs typeface="Arial"/>
                        </a:rPr>
                        <a:t>Able to complete automatic processes</a:t>
                      </a:r>
                      <a:endParaRPr lang="en-AU" sz="800" dirty="0">
                        <a:effectLst/>
                        <a:latin typeface="Calibri"/>
                        <a:ea typeface="Calibri"/>
                        <a:cs typeface="Times New Roman"/>
                      </a:endParaRPr>
                    </a:p>
                    <a:p>
                      <a:pPr algn="l">
                        <a:lnSpc>
                          <a:spcPct val="115000"/>
                        </a:lnSpc>
                        <a:spcAft>
                          <a:spcPts val="0"/>
                        </a:spcAft>
                      </a:pPr>
                      <a:r>
                        <a:rPr lang="en-AU" sz="800" b="1" dirty="0">
                          <a:effectLst/>
                          <a:latin typeface="Calibri"/>
                          <a:ea typeface="Times New Roman"/>
                          <a:cs typeface="Arial"/>
                        </a:rPr>
                        <a:t>e.g. Talking and typing at the same time</a:t>
                      </a:r>
                      <a:endParaRPr lang="en-AU" sz="800" dirty="0">
                        <a:effectLst/>
                        <a:latin typeface="Calibri"/>
                        <a:ea typeface="Calibri"/>
                        <a:cs typeface="Times New Roman"/>
                      </a:endParaRPr>
                    </a:p>
                  </a:txBody>
                  <a:tcPr marL="35005" marR="350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AU" sz="800" b="1" kern="1200">
                          <a:solidFill>
                            <a:srgbClr val="000000"/>
                          </a:solidFill>
                          <a:effectLst/>
                          <a:latin typeface="Calibri"/>
                          <a:ea typeface="Times New Roman"/>
                          <a:cs typeface="Arial"/>
                        </a:rPr>
                        <a:t>Self-control:  </a:t>
                      </a:r>
                      <a:r>
                        <a:rPr lang="en-AU" sz="800" kern="1200">
                          <a:solidFill>
                            <a:srgbClr val="000000"/>
                          </a:solidFill>
                          <a:effectLst/>
                          <a:latin typeface="Calibri"/>
                          <a:ea typeface="Times New Roman"/>
                          <a:cs typeface="Arial"/>
                        </a:rPr>
                        <a:t>changes in ability to maintain self-control, such as co-ordinating movement</a:t>
                      </a:r>
                      <a:endParaRPr lang="en-AU" sz="800">
                        <a:effectLst/>
                        <a:latin typeface="Calibri"/>
                        <a:ea typeface="Calibri"/>
                        <a:cs typeface="Times New Roman"/>
                      </a:endParaRPr>
                    </a:p>
                  </a:txBody>
                  <a:tcPr marL="35005" marR="350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AU" sz="800">
                          <a:effectLst/>
                          <a:latin typeface="Calibri"/>
                          <a:ea typeface="Times New Roman"/>
                          <a:cs typeface="Arial"/>
                        </a:rPr>
                        <a:t>Able to complete controlled processes</a:t>
                      </a:r>
                      <a:endParaRPr lang="en-AU" sz="800">
                        <a:effectLst/>
                        <a:latin typeface="Calibri"/>
                        <a:ea typeface="Calibri"/>
                        <a:cs typeface="Times New Roman"/>
                      </a:endParaRPr>
                    </a:p>
                    <a:p>
                      <a:pPr algn="l">
                        <a:lnSpc>
                          <a:spcPct val="115000"/>
                        </a:lnSpc>
                        <a:spcAft>
                          <a:spcPts val="0"/>
                        </a:spcAft>
                      </a:pPr>
                      <a:r>
                        <a:rPr lang="en-AU" sz="800" b="1">
                          <a:effectLst/>
                          <a:latin typeface="Calibri"/>
                          <a:ea typeface="Times New Roman"/>
                          <a:cs typeface="Arial"/>
                        </a:rPr>
                        <a:t>e.g. Learning to use a computer</a:t>
                      </a:r>
                      <a:endParaRPr lang="en-AU" sz="800">
                        <a:effectLst/>
                        <a:latin typeface="Calibri"/>
                        <a:ea typeface="Calibri"/>
                        <a:cs typeface="Times New Roman"/>
                      </a:endParaRPr>
                    </a:p>
                  </a:txBody>
                  <a:tcPr marL="35005" marR="350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402656">
                <a:tc>
                  <a:txBody>
                    <a:bodyPr/>
                    <a:lstStyle/>
                    <a:p>
                      <a:pPr algn="l">
                        <a:lnSpc>
                          <a:spcPct val="115000"/>
                        </a:lnSpc>
                        <a:spcAft>
                          <a:spcPts val="0"/>
                        </a:spcAft>
                      </a:pPr>
                      <a:r>
                        <a:rPr lang="en-AU" sz="800" dirty="0">
                          <a:effectLst/>
                          <a:latin typeface="Calibri"/>
                          <a:ea typeface="Times New Roman"/>
                          <a:cs typeface="Arial"/>
                        </a:rPr>
                        <a:t>Some automatic processes are impaired</a:t>
                      </a:r>
                      <a:endParaRPr lang="en-AU" sz="800" dirty="0">
                        <a:effectLst/>
                        <a:latin typeface="Calibri"/>
                        <a:ea typeface="Calibri"/>
                        <a:cs typeface="Times New Roman"/>
                      </a:endParaRPr>
                    </a:p>
                    <a:p>
                      <a:pPr algn="l">
                        <a:lnSpc>
                          <a:spcPct val="115000"/>
                        </a:lnSpc>
                        <a:spcAft>
                          <a:spcPts val="0"/>
                        </a:spcAft>
                      </a:pPr>
                      <a:r>
                        <a:rPr lang="en-AU" sz="800" b="1" dirty="0">
                          <a:effectLst/>
                          <a:latin typeface="Calibri"/>
                          <a:ea typeface="Times New Roman"/>
                          <a:cs typeface="Arial"/>
                        </a:rPr>
                        <a:t>e.g. During an alcohol induced state reaction time is increased.</a:t>
                      </a:r>
                      <a:endParaRPr lang="en-AU" sz="800" dirty="0">
                        <a:effectLst/>
                        <a:latin typeface="Calibri"/>
                        <a:ea typeface="Calibri"/>
                        <a:cs typeface="Times New Roman"/>
                      </a:endParaRPr>
                    </a:p>
                  </a:txBody>
                  <a:tcPr marL="35005" marR="350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AU" sz="800">
                          <a:effectLst/>
                          <a:latin typeface="Calibri"/>
                          <a:ea typeface="Times New Roman"/>
                          <a:cs typeface="Arial"/>
                        </a:rPr>
                        <a:t>Unable to accurately perceive time; may feel as if time passes faster or slower.</a:t>
                      </a:r>
                      <a:endParaRPr lang="en-AU" sz="800">
                        <a:effectLst/>
                        <a:latin typeface="Calibri"/>
                        <a:ea typeface="Calibri"/>
                        <a:cs typeface="Times New Roman"/>
                      </a:endParaRPr>
                    </a:p>
                    <a:p>
                      <a:pPr algn="l">
                        <a:lnSpc>
                          <a:spcPct val="115000"/>
                        </a:lnSpc>
                        <a:spcAft>
                          <a:spcPts val="0"/>
                        </a:spcAft>
                      </a:pPr>
                      <a:r>
                        <a:rPr lang="en-AU" sz="800" b="1">
                          <a:effectLst/>
                          <a:latin typeface="Calibri"/>
                          <a:ea typeface="Times New Roman"/>
                          <a:cs typeface="Arial"/>
                        </a:rPr>
                        <a:t>e.g. Woken up after a nap, may have slept for an hour, but felt you have been asleep for ages</a:t>
                      </a:r>
                      <a:endParaRPr lang="en-AU" sz="800">
                        <a:effectLst/>
                        <a:latin typeface="Calibri"/>
                        <a:ea typeface="Calibri"/>
                        <a:cs typeface="Times New Roman"/>
                      </a:endParaRPr>
                    </a:p>
                  </a:txBody>
                  <a:tcPr marL="35005" marR="350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AU" sz="800" dirty="0">
                          <a:effectLst/>
                          <a:latin typeface="Calibri"/>
                          <a:ea typeface="Times New Roman"/>
                          <a:cs typeface="Arial"/>
                        </a:rPr>
                        <a:t>Experience distorted perceptions of the world; may experience hallucinations or delusions.</a:t>
                      </a:r>
                      <a:endParaRPr lang="en-AU" sz="800" dirty="0">
                        <a:effectLst/>
                        <a:latin typeface="Calibri"/>
                        <a:ea typeface="Calibri"/>
                        <a:cs typeface="Times New Roman"/>
                      </a:endParaRPr>
                    </a:p>
                    <a:p>
                      <a:pPr algn="l">
                        <a:lnSpc>
                          <a:spcPct val="115000"/>
                        </a:lnSpc>
                        <a:spcAft>
                          <a:spcPts val="0"/>
                        </a:spcAft>
                      </a:pPr>
                      <a:r>
                        <a:rPr lang="en-AU" sz="800" dirty="0">
                          <a:effectLst/>
                          <a:latin typeface="Calibri"/>
                          <a:ea typeface="Times New Roman"/>
                          <a:cs typeface="Arial"/>
                        </a:rPr>
                        <a:t>Reduces or heightens the experience of pain.</a:t>
                      </a:r>
                      <a:endParaRPr lang="en-AU" sz="800" dirty="0">
                        <a:effectLst/>
                        <a:latin typeface="Calibri"/>
                        <a:ea typeface="Calibri"/>
                        <a:cs typeface="Times New Roman"/>
                      </a:endParaRPr>
                    </a:p>
                    <a:p>
                      <a:pPr algn="l">
                        <a:lnSpc>
                          <a:spcPct val="115000"/>
                        </a:lnSpc>
                        <a:spcAft>
                          <a:spcPts val="0"/>
                        </a:spcAft>
                      </a:pPr>
                      <a:r>
                        <a:rPr lang="en-AU" sz="800" b="1" dirty="0">
                          <a:effectLst/>
                          <a:latin typeface="Calibri"/>
                          <a:ea typeface="Times New Roman"/>
                          <a:cs typeface="Arial"/>
                        </a:rPr>
                        <a:t>e.g. During a drug induced state can make perceptions more vivid, colours brighter, tastes and smells appear stronger, noises louder, dull or highly sensitive touch. Hallucinations (hearing voices etc.)</a:t>
                      </a:r>
                      <a:endParaRPr lang="en-AU" sz="800" dirty="0">
                        <a:effectLst/>
                        <a:latin typeface="Calibri"/>
                        <a:ea typeface="Calibri"/>
                        <a:cs typeface="Times New Roman"/>
                      </a:endParaRPr>
                    </a:p>
                  </a:txBody>
                  <a:tcPr marL="35005" marR="350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AU" sz="800" dirty="0">
                          <a:effectLst/>
                          <a:latin typeface="Calibri"/>
                          <a:ea typeface="Times New Roman"/>
                          <a:cs typeface="Arial"/>
                        </a:rPr>
                        <a:t>Experience illogical thoughts that are fragmented.</a:t>
                      </a:r>
                      <a:endParaRPr lang="en-AU" sz="800" dirty="0">
                        <a:effectLst/>
                        <a:latin typeface="Calibri"/>
                        <a:ea typeface="Calibri"/>
                        <a:cs typeface="Times New Roman"/>
                      </a:endParaRPr>
                    </a:p>
                    <a:p>
                      <a:pPr algn="l">
                        <a:lnSpc>
                          <a:spcPct val="115000"/>
                        </a:lnSpc>
                        <a:spcAft>
                          <a:spcPts val="0"/>
                        </a:spcAft>
                      </a:pPr>
                      <a:r>
                        <a:rPr lang="en-AU" sz="800" dirty="0">
                          <a:effectLst/>
                          <a:latin typeface="Calibri"/>
                          <a:ea typeface="Times New Roman"/>
                          <a:cs typeface="Arial"/>
                        </a:rPr>
                        <a:t>Unable to remember information accurately.</a:t>
                      </a:r>
                      <a:endParaRPr lang="en-AU" sz="800" dirty="0">
                        <a:effectLst/>
                        <a:latin typeface="Calibri"/>
                        <a:ea typeface="Calibri"/>
                        <a:cs typeface="Times New Roman"/>
                      </a:endParaRPr>
                    </a:p>
                    <a:p>
                      <a:pPr algn="l">
                        <a:lnSpc>
                          <a:spcPct val="115000"/>
                        </a:lnSpc>
                        <a:spcAft>
                          <a:spcPts val="0"/>
                        </a:spcAft>
                      </a:pPr>
                      <a:r>
                        <a:rPr lang="en-AU" sz="800" b="1" dirty="0">
                          <a:effectLst/>
                          <a:latin typeface="Calibri"/>
                          <a:ea typeface="Times New Roman"/>
                          <a:cs typeface="Arial"/>
                        </a:rPr>
                        <a:t>e.g. during a daydreaming state you are less likely to hear what the teacher is saying in the classroom</a:t>
                      </a:r>
                      <a:endParaRPr lang="en-AU" sz="800" dirty="0">
                        <a:effectLst/>
                        <a:latin typeface="Calibri"/>
                        <a:ea typeface="Calibri"/>
                        <a:cs typeface="Times New Roman"/>
                      </a:endParaRPr>
                    </a:p>
                    <a:p>
                      <a:pPr algn="l">
                        <a:lnSpc>
                          <a:spcPct val="115000"/>
                        </a:lnSpc>
                        <a:spcAft>
                          <a:spcPts val="0"/>
                        </a:spcAft>
                      </a:pPr>
                      <a:r>
                        <a:rPr lang="en-AU" sz="800" dirty="0">
                          <a:effectLst/>
                          <a:latin typeface="Calibri"/>
                          <a:ea typeface="Times New Roman"/>
                          <a:cs typeface="Arial"/>
                        </a:rPr>
                        <a:t> </a:t>
                      </a:r>
                      <a:endParaRPr lang="en-AU" sz="800" dirty="0">
                        <a:effectLst/>
                        <a:latin typeface="Calibri"/>
                        <a:ea typeface="Calibri"/>
                        <a:cs typeface="Times New Roman"/>
                      </a:endParaRPr>
                    </a:p>
                  </a:txBody>
                  <a:tcPr marL="35005" marR="350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65085">
                <a:tc>
                  <a:txBody>
                    <a:bodyPr/>
                    <a:lstStyle/>
                    <a:p>
                      <a:pPr algn="l">
                        <a:lnSpc>
                          <a:spcPct val="115000"/>
                        </a:lnSpc>
                        <a:spcAft>
                          <a:spcPts val="0"/>
                        </a:spcAft>
                      </a:pPr>
                      <a:r>
                        <a:rPr lang="en-AU" sz="800">
                          <a:effectLst/>
                          <a:latin typeface="Calibri"/>
                          <a:ea typeface="Times New Roman"/>
                          <a:cs typeface="Arial"/>
                        </a:rPr>
                        <a:t>Able to coordinate a sequence of movements and include fine motor skills.</a:t>
                      </a:r>
                      <a:endParaRPr lang="en-AU" sz="800">
                        <a:effectLst/>
                        <a:latin typeface="Calibri"/>
                        <a:ea typeface="Calibri"/>
                        <a:cs typeface="Times New Roman"/>
                      </a:endParaRPr>
                    </a:p>
                    <a:p>
                      <a:pPr algn="l">
                        <a:lnSpc>
                          <a:spcPct val="115000"/>
                        </a:lnSpc>
                        <a:spcAft>
                          <a:spcPts val="0"/>
                        </a:spcAft>
                      </a:pPr>
                      <a:r>
                        <a:rPr lang="en-AU" sz="800" b="1">
                          <a:effectLst/>
                          <a:latin typeface="Calibri"/>
                          <a:ea typeface="Times New Roman"/>
                          <a:cs typeface="Arial"/>
                        </a:rPr>
                        <a:t>e.g. can walk along a footpath without falling over or running into people</a:t>
                      </a:r>
                      <a:endParaRPr lang="en-AU" sz="800">
                        <a:effectLst/>
                        <a:latin typeface="Calibri"/>
                        <a:ea typeface="Calibri"/>
                        <a:cs typeface="Times New Roman"/>
                      </a:endParaRPr>
                    </a:p>
                  </a:txBody>
                  <a:tcPr marL="35005" marR="350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AU" sz="800">
                          <a:effectLst/>
                          <a:latin typeface="Calibri"/>
                          <a:ea typeface="Times New Roman"/>
                          <a:cs typeface="Arial"/>
                        </a:rPr>
                        <a:t>Able to accurately perceive the world.</a:t>
                      </a:r>
                      <a:endParaRPr lang="en-AU" sz="800">
                        <a:effectLst/>
                        <a:latin typeface="Calibri"/>
                        <a:ea typeface="Calibri"/>
                        <a:cs typeface="Times New Roman"/>
                      </a:endParaRPr>
                    </a:p>
                    <a:p>
                      <a:pPr algn="l">
                        <a:lnSpc>
                          <a:spcPct val="115000"/>
                        </a:lnSpc>
                        <a:spcAft>
                          <a:spcPts val="0"/>
                        </a:spcAft>
                      </a:pPr>
                      <a:r>
                        <a:rPr lang="en-AU" sz="800">
                          <a:effectLst/>
                          <a:latin typeface="Calibri"/>
                          <a:ea typeface="Times New Roman"/>
                          <a:cs typeface="Arial"/>
                        </a:rPr>
                        <a:t>Experience sensations that are real.</a:t>
                      </a:r>
                      <a:endParaRPr lang="en-AU" sz="800">
                        <a:effectLst/>
                        <a:latin typeface="Calibri"/>
                        <a:ea typeface="Calibri"/>
                        <a:cs typeface="Times New Roman"/>
                      </a:endParaRPr>
                    </a:p>
                    <a:p>
                      <a:pPr algn="l">
                        <a:lnSpc>
                          <a:spcPct val="115000"/>
                        </a:lnSpc>
                        <a:spcAft>
                          <a:spcPts val="0"/>
                        </a:spcAft>
                      </a:pPr>
                      <a:r>
                        <a:rPr lang="en-AU" sz="800" b="1">
                          <a:effectLst/>
                          <a:latin typeface="Calibri"/>
                          <a:ea typeface="Times New Roman"/>
                          <a:cs typeface="Arial"/>
                        </a:rPr>
                        <a:t>e.g. have a clear awareness of the people in the classroom</a:t>
                      </a:r>
                      <a:endParaRPr lang="en-AU" sz="800">
                        <a:effectLst/>
                        <a:latin typeface="Calibri"/>
                        <a:ea typeface="Calibri"/>
                        <a:cs typeface="Times New Roman"/>
                      </a:endParaRPr>
                    </a:p>
                  </a:txBody>
                  <a:tcPr marL="35005" marR="350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AU" sz="800" b="1" kern="1200">
                          <a:solidFill>
                            <a:srgbClr val="000000"/>
                          </a:solidFill>
                          <a:effectLst/>
                          <a:latin typeface="Calibri"/>
                          <a:ea typeface="Times New Roman"/>
                          <a:cs typeface="Times New Roman"/>
                        </a:rPr>
                        <a:t>Awareness: </a:t>
                      </a:r>
                      <a:r>
                        <a:rPr lang="en-AU" sz="800" kern="1200">
                          <a:solidFill>
                            <a:srgbClr val="000000"/>
                          </a:solidFill>
                          <a:effectLst/>
                          <a:latin typeface="Calibri"/>
                          <a:ea typeface="Times New Roman"/>
                          <a:cs typeface="Times New Roman"/>
                        </a:rPr>
                        <a:t>How aware you are of the internal and external environment</a:t>
                      </a:r>
                      <a:endParaRPr lang="en-AU" sz="800">
                        <a:effectLst/>
                        <a:latin typeface="Calibri"/>
                        <a:ea typeface="Calibri"/>
                        <a:cs typeface="Times New Roman"/>
                      </a:endParaRPr>
                    </a:p>
                  </a:txBody>
                  <a:tcPr marL="35005" marR="350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AU" sz="800" b="1" kern="1200" dirty="0">
                          <a:solidFill>
                            <a:srgbClr val="000000"/>
                          </a:solidFill>
                          <a:effectLst/>
                          <a:latin typeface="Calibri"/>
                          <a:ea typeface="Times New Roman"/>
                          <a:cs typeface="Times New Roman"/>
                        </a:rPr>
                        <a:t>Controlled  Processes: </a:t>
                      </a:r>
                      <a:r>
                        <a:rPr lang="en-AU" sz="800" kern="1200" dirty="0">
                          <a:solidFill>
                            <a:srgbClr val="000000"/>
                          </a:solidFill>
                          <a:effectLst/>
                          <a:latin typeface="Calibri"/>
                          <a:ea typeface="Times New Roman"/>
                          <a:cs typeface="Arial"/>
                        </a:rPr>
                        <a:t>Involve conscious, alert awareness and mental effort.</a:t>
                      </a:r>
                      <a:endParaRPr lang="en-AU" sz="800" dirty="0">
                        <a:effectLst/>
                        <a:latin typeface="Calibri"/>
                        <a:ea typeface="Calibri"/>
                        <a:cs typeface="Times New Roman"/>
                      </a:endParaRPr>
                    </a:p>
                  </a:txBody>
                  <a:tcPr marL="35005" marR="350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892599">
                <a:tc>
                  <a:txBody>
                    <a:bodyPr/>
                    <a:lstStyle/>
                    <a:p>
                      <a:pPr algn="l">
                        <a:lnSpc>
                          <a:spcPct val="115000"/>
                        </a:lnSpc>
                        <a:spcAft>
                          <a:spcPts val="0"/>
                        </a:spcAft>
                      </a:pPr>
                      <a:r>
                        <a:rPr lang="en-AU" sz="800" b="1" kern="1200">
                          <a:solidFill>
                            <a:srgbClr val="000000"/>
                          </a:solidFill>
                          <a:effectLst/>
                          <a:latin typeface="Calibri"/>
                          <a:ea typeface="Times New Roman"/>
                          <a:cs typeface="Arial"/>
                        </a:rPr>
                        <a:t>Perceptual distortions: </a:t>
                      </a:r>
                      <a:r>
                        <a:rPr lang="en-AU" sz="800">
                          <a:effectLst/>
                          <a:latin typeface="Calibri"/>
                          <a:ea typeface="Calibri"/>
                          <a:cs typeface="Times New Roman"/>
                        </a:rPr>
                        <a:t>changes in sensory experiences such as hallucinations or heightened sensitivity to pain.</a:t>
                      </a:r>
                    </a:p>
                    <a:p>
                      <a:pPr algn="l">
                        <a:lnSpc>
                          <a:spcPct val="115000"/>
                        </a:lnSpc>
                        <a:spcAft>
                          <a:spcPts val="0"/>
                        </a:spcAft>
                      </a:pPr>
                      <a:r>
                        <a:rPr lang="en-AU" sz="800">
                          <a:effectLst/>
                          <a:latin typeface="Calibri"/>
                          <a:ea typeface="Calibri"/>
                          <a:cs typeface="Times New Roman"/>
                        </a:rPr>
                        <a:t> </a:t>
                      </a:r>
                    </a:p>
                  </a:txBody>
                  <a:tcPr marL="35005" marR="350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AU" sz="800" b="1" kern="1200">
                          <a:solidFill>
                            <a:srgbClr val="000000"/>
                          </a:solidFill>
                          <a:effectLst/>
                          <a:latin typeface="Calibri"/>
                          <a:ea typeface="Times New Roman"/>
                          <a:cs typeface="Times New Roman"/>
                        </a:rPr>
                        <a:t>Automatic Processes: </a:t>
                      </a:r>
                      <a:r>
                        <a:rPr lang="en-AU" sz="800" kern="1200">
                          <a:solidFill>
                            <a:srgbClr val="000000"/>
                          </a:solidFill>
                          <a:effectLst/>
                          <a:latin typeface="Calibri"/>
                          <a:ea typeface="Times New Roman"/>
                          <a:cs typeface="Times New Roman"/>
                        </a:rPr>
                        <a:t>Require little conscious awareness and mental effort</a:t>
                      </a:r>
                      <a:r>
                        <a:rPr lang="en-AU" sz="800" b="1" kern="1200">
                          <a:solidFill>
                            <a:srgbClr val="000000"/>
                          </a:solidFill>
                          <a:effectLst/>
                          <a:latin typeface="Calibri"/>
                          <a:ea typeface="Times New Roman"/>
                          <a:cs typeface="Times New Roman"/>
                        </a:rPr>
                        <a:t>.</a:t>
                      </a:r>
                      <a:endParaRPr lang="en-AU" sz="800">
                        <a:effectLst/>
                        <a:latin typeface="Calibri"/>
                        <a:ea typeface="Calibri"/>
                        <a:cs typeface="Times New Roman"/>
                      </a:endParaRPr>
                    </a:p>
                    <a:p>
                      <a:pPr algn="l">
                        <a:lnSpc>
                          <a:spcPct val="115000"/>
                        </a:lnSpc>
                        <a:spcAft>
                          <a:spcPts val="0"/>
                        </a:spcAft>
                      </a:pPr>
                      <a:r>
                        <a:rPr lang="en-AU" sz="800">
                          <a:effectLst/>
                          <a:latin typeface="Calibri"/>
                          <a:ea typeface="Calibri"/>
                          <a:cs typeface="Times New Roman"/>
                        </a:rPr>
                        <a:t> </a:t>
                      </a:r>
                    </a:p>
                    <a:p>
                      <a:pPr algn="l">
                        <a:lnSpc>
                          <a:spcPct val="115000"/>
                        </a:lnSpc>
                        <a:spcAft>
                          <a:spcPts val="0"/>
                        </a:spcAft>
                      </a:pPr>
                      <a:r>
                        <a:rPr lang="en-AU" sz="800">
                          <a:effectLst/>
                          <a:latin typeface="Calibri"/>
                          <a:ea typeface="Calibri"/>
                          <a:cs typeface="Times New Roman"/>
                        </a:rPr>
                        <a:t> </a:t>
                      </a:r>
                    </a:p>
                  </a:txBody>
                  <a:tcPr marL="35005" marR="350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AU" sz="800" kern="1200">
                          <a:solidFill>
                            <a:srgbClr val="000000"/>
                          </a:solidFill>
                          <a:effectLst/>
                          <a:latin typeface="Calibri"/>
                          <a:ea typeface="Times New Roman"/>
                          <a:cs typeface="Arial"/>
                        </a:rPr>
                        <a:t>Level of awareness either decreases or increases compared to normal waking consciousness</a:t>
                      </a:r>
                      <a:endParaRPr lang="en-AU" sz="800">
                        <a:effectLst/>
                        <a:latin typeface="Calibri"/>
                        <a:ea typeface="Calibri"/>
                        <a:cs typeface="Times New Roman"/>
                      </a:endParaRPr>
                    </a:p>
                    <a:p>
                      <a:pPr algn="l">
                        <a:lnSpc>
                          <a:spcPct val="115000"/>
                        </a:lnSpc>
                        <a:spcAft>
                          <a:spcPts val="0"/>
                        </a:spcAft>
                      </a:pPr>
                      <a:r>
                        <a:rPr lang="en-AU" sz="800" b="1" kern="1200">
                          <a:solidFill>
                            <a:srgbClr val="000000"/>
                          </a:solidFill>
                          <a:effectLst/>
                          <a:latin typeface="Calibri"/>
                          <a:ea typeface="Times New Roman"/>
                          <a:cs typeface="Arial"/>
                        </a:rPr>
                        <a:t>e.g. When suffering from a fever, for example, you become less aware and therefore may not notice that the dogs are barking outside</a:t>
                      </a:r>
                      <a:endParaRPr lang="en-AU" sz="800">
                        <a:effectLst/>
                        <a:latin typeface="Calibri"/>
                        <a:ea typeface="Calibri"/>
                        <a:cs typeface="Times New Roman"/>
                      </a:endParaRPr>
                    </a:p>
                  </a:txBody>
                  <a:tcPr marL="35005" marR="350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AU" sz="800" dirty="0">
                          <a:effectLst/>
                          <a:latin typeface="Calibri"/>
                          <a:ea typeface="Times New Roman"/>
                          <a:cs typeface="Times New Roman"/>
                        </a:rPr>
                        <a:t>Lose control over what may enter. </a:t>
                      </a:r>
                      <a:endParaRPr lang="en-AU" sz="800" dirty="0">
                        <a:effectLst/>
                        <a:latin typeface="Calibri"/>
                        <a:ea typeface="Calibri"/>
                        <a:cs typeface="Times New Roman"/>
                      </a:endParaRPr>
                    </a:p>
                    <a:p>
                      <a:pPr algn="l">
                        <a:lnSpc>
                          <a:spcPct val="115000"/>
                        </a:lnSpc>
                        <a:spcAft>
                          <a:spcPts val="0"/>
                        </a:spcAft>
                      </a:pPr>
                      <a:r>
                        <a:rPr lang="en-AU" sz="800" dirty="0">
                          <a:effectLst/>
                          <a:latin typeface="Calibri"/>
                          <a:ea typeface="Times New Roman"/>
                          <a:cs typeface="Times New Roman"/>
                        </a:rPr>
                        <a:t>Illogical and disorganised</a:t>
                      </a:r>
                      <a:endParaRPr lang="en-AU" sz="800" dirty="0">
                        <a:effectLst/>
                        <a:latin typeface="Calibri"/>
                        <a:ea typeface="Calibri"/>
                        <a:cs typeface="Times New Roman"/>
                      </a:endParaRPr>
                    </a:p>
                    <a:p>
                      <a:pPr algn="l">
                        <a:lnSpc>
                          <a:spcPct val="115000"/>
                        </a:lnSpc>
                        <a:spcAft>
                          <a:spcPts val="0"/>
                        </a:spcAft>
                      </a:pPr>
                      <a:r>
                        <a:rPr lang="en-AU" sz="800" b="1" dirty="0">
                          <a:effectLst/>
                          <a:latin typeface="Calibri"/>
                          <a:ea typeface="Times New Roman"/>
                          <a:cs typeface="Arial"/>
                        </a:rPr>
                        <a:t>e.g. During an alcohol induced state, your thoughts tend to be less logical, rational and sequential</a:t>
                      </a:r>
                      <a:endParaRPr lang="en-AU" sz="800" dirty="0">
                        <a:effectLst/>
                        <a:latin typeface="Calibri"/>
                        <a:ea typeface="Calibri"/>
                        <a:cs typeface="Times New Roman"/>
                      </a:endParaRPr>
                    </a:p>
                  </a:txBody>
                  <a:tcPr marL="35005" marR="350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892599">
                <a:tc>
                  <a:txBody>
                    <a:bodyPr/>
                    <a:lstStyle/>
                    <a:p>
                      <a:pPr algn="l">
                        <a:lnSpc>
                          <a:spcPct val="115000"/>
                        </a:lnSpc>
                        <a:spcAft>
                          <a:spcPts val="0"/>
                        </a:spcAft>
                      </a:pPr>
                      <a:r>
                        <a:rPr lang="en-AU" sz="800" kern="1200">
                          <a:solidFill>
                            <a:srgbClr val="000000"/>
                          </a:solidFill>
                          <a:effectLst/>
                          <a:latin typeface="Calibri"/>
                          <a:ea typeface="Times New Roman"/>
                          <a:cs typeface="Times New Roman"/>
                        </a:rPr>
                        <a:t>Awake and generally aware of</a:t>
                      </a:r>
                      <a:r>
                        <a:rPr lang="en-AU" sz="800">
                          <a:effectLst/>
                          <a:latin typeface="Calibri"/>
                          <a:ea typeface="Times New Roman"/>
                          <a:cs typeface="Arial"/>
                        </a:rPr>
                        <a:t> </a:t>
                      </a:r>
                      <a:r>
                        <a:rPr lang="en-AU" sz="800" kern="1200">
                          <a:solidFill>
                            <a:srgbClr val="000000"/>
                          </a:solidFill>
                          <a:effectLst/>
                          <a:latin typeface="Calibri"/>
                          <a:ea typeface="Times New Roman"/>
                          <a:cs typeface="Times New Roman"/>
                        </a:rPr>
                        <a:t>internal and external events. </a:t>
                      </a:r>
                      <a:endParaRPr lang="en-AU" sz="800">
                        <a:effectLst/>
                        <a:latin typeface="Calibri"/>
                        <a:ea typeface="Calibri"/>
                        <a:cs typeface="Times New Roman"/>
                      </a:endParaRPr>
                    </a:p>
                    <a:p>
                      <a:pPr algn="l">
                        <a:lnSpc>
                          <a:spcPct val="115000"/>
                        </a:lnSpc>
                        <a:spcAft>
                          <a:spcPts val="0"/>
                        </a:spcAft>
                      </a:pPr>
                      <a:r>
                        <a:rPr lang="en-AU" sz="800" kern="1200">
                          <a:solidFill>
                            <a:srgbClr val="000000"/>
                          </a:solidFill>
                          <a:effectLst/>
                          <a:latin typeface="Calibri"/>
                          <a:ea typeface="Times New Roman"/>
                          <a:cs typeface="Times New Roman"/>
                        </a:rPr>
                        <a:t>A good</a:t>
                      </a:r>
                      <a:r>
                        <a:rPr lang="en-AU" sz="800">
                          <a:effectLst/>
                          <a:latin typeface="Calibri"/>
                          <a:ea typeface="Times New Roman"/>
                          <a:cs typeface="Arial"/>
                        </a:rPr>
                        <a:t> </a:t>
                      </a:r>
                      <a:r>
                        <a:rPr lang="en-AU" sz="800" kern="1200">
                          <a:solidFill>
                            <a:srgbClr val="000000"/>
                          </a:solidFill>
                          <a:effectLst/>
                          <a:latin typeface="Calibri"/>
                          <a:ea typeface="Times New Roman"/>
                          <a:cs typeface="Times New Roman"/>
                        </a:rPr>
                        <a:t>sense of place, time and reality</a:t>
                      </a:r>
                      <a:endParaRPr lang="en-AU" sz="800">
                        <a:effectLst/>
                        <a:latin typeface="Calibri"/>
                        <a:ea typeface="Calibri"/>
                        <a:cs typeface="Times New Roman"/>
                      </a:endParaRPr>
                    </a:p>
                    <a:p>
                      <a:pPr algn="l">
                        <a:lnSpc>
                          <a:spcPct val="115000"/>
                        </a:lnSpc>
                        <a:spcAft>
                          <a:spcPts val="0"/>
                        </a:spcAft>
                      </a:pPr>
                      <a:r>
                        <a:rPr lang="en-AU" sz="800" b="1" kern="1200">
                          <a:solidFill>
                            <a:srgbClr val="000000"/>
                          </a:solidFill>
                          <a:effectLst/>
                          <a:latin typeface="Calibri"/>
                          <a:ea typeface="Times New Roman"/>
                          <a:cs typeface="Times New Roman"/>
                        </a:rPr>
                        <a:t>e.g.  Aware of the dogs barking outside</a:t>
                      </a:r>
                      <a:endParaRPr lang="en-AU" sz="800">
                        <a:effectLst/>
                        <a:latin typeface="Calibri"/>
                        <a:ea typeface="Calibri"/>
                        <a:cs typeface="Times New Roman"/>
                      </a:endParaRPr>
                    </a:p>
                  </a:txBody>
                  <a:tcPr marL="35005" marR="350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AU" sz="800">
                          <a:effectLst/>
                          <a:latin typeface="Calibri"/>
                          <a:ea typeface="Times New Roman"/>
                          <a:cs typeface="Arial"/>
                        </a:rPr>
                        <a:t>Limited ability to complete controlled processes</a:t>
                      </a:r>
                      <a:endParaRPr lang="en-AU" sz="800">
                        <a:effectLst/>
                        <a:latin typeface="Calibri"/>
                        <a:ea typeface="Calibri"/>
                        <a:cs typeface="Times New Roman"/>
                      </a:endParaRPr>
                    </a:p>
                    <a:p>
                      <a:pPr algn="l">
                        <a:lnSpc>
                          <a:spcPct val="115000"/>
                        </a:lnSpc>
                        <a:spcAft>
                          <a:spcPts val="0"/>
                        </a:spcAft>
                      </a:pPr>
                      <a:r>
                        <a:rPr lang="en-AU" sz="800" b="1">
                          <a:effectLst/>
                          <a:latin typeface="Calibri"/>
                          <a:ea typeface="Times New Roman"/>
                          <a:cs typeface="Arial"/>
                        </a:rPr>
                        <a:t>e.g. have difficulty multitasking  </a:t>
                      </a:r>
                      <a:endParaRPr lang="en-AU" sz="800">
                        <a:effectLst/>
                        <a:latin typeface="Calibri"/>
                        <a:ea typeface="Calibri"/>
                        <a:cs typeface="Times New Roman"/>
                      </a:endParaRPr>
                    </a:p>
                  </a:txBody>
                  <a:tcPr marL="35005" marR="350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AU" sz="800">
                          <a:effectLst/>
                          <a:latin typeface="Calibri"/>
                          <a:ea typeface="Times New Roman"/>
                          <a:cs typeface="Arial"/>
                        </a:rPr>
                        <a:t>Able to control what information enters. Information is organised and logical.</a:t>
                      </a:r>
                      <a:endParaRPr lang="en-AU" sz="800">
                        <a:effectLst/>
                        <a:latin typeface="Calibri"/>
                        <a:ea typeface="Calibri"/>
                        <a:cs typeface="Times New Roman"/>
                      </a:endParaRPr>
                    </a:p>
                    <a:p>
                      <a:pPr algn="l">
                        <a:lnSpc>
                          <a:spcPct val="115000"/>
                        </a:lnSpc>
                        <a:spcAft>
                          <a:spcPts val="0"/>
                        </a:spcAft>
                      </a:pPr>
                      <a:r>
                        <a:rPr lang="en-AU" sz="800" b="1">
                          <a:effectLst/>
                          <a:latin typeface="Calibri"/>
                          <a:ea typeface="Times New Roman"/>
                          <a:cs typeface="Arial"/>
                        </a:rPr>
                        <a:t>e.g. When you are reading your psychology textbook you are able to read through the content in a logical manner</a:t>
                      </a:r>
                      <a:endParaRPr lang="en-AU" sz="800">
                        <a:effectLst/>
                        <a:latin typeface="Calibri"/>
                        <a:ea typeface="Calibri"/>
                        <a:cs typeface="Times New Roman"/>
                      </a:endParaRPr>
                    </a:p>
                  </a:txBody>
                  <a:tcPr marL="35005" marR="350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AU" sz="800" dirty="0">
                          <a:effectLst/>
                          <a:latin typeface="Calibri"/>
                          <a:ea typeface="Calibri"/>
                          <a:cs typeface="Times New Roman"/>
                        </a:rPr>
                        <a:t> </a:t>
                      </a:r>
                    </a:p>
                  </a:txBody>
                  <a:tcPr marL="35005" marR="350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753036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125" y="1355035"/>
            <a:ext cx="6384923" cy="5320599"/>
          </a:xfrm>
          <a:prstGeom prst="rect">
            <a:avLst/>
          </a:prstGeom>
        </p:spPr>
      </p:pic>
      <p:sp>
        <p:nvSpPr>
          <p:cNvPr id="5" name="Rectangle 2"/>
          <p:cNvSpPr txBox="1">
            <a:spLocks noChangeArrowheads="1"/>
          </p:cNvSpPr>
          <p:nvPr/>
        </p:nvSpPr>
        <p:spPr>
          <a:xfrm>
            <a:off x="1665847" y="390581"/>
            <a:ext cx="6172200" cy="7794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4400" kern="1200">
                <a:solidFill>
                  <a:srgbClr val="EE7860"/>
                </a:solidFill>
                <a:latin typeface="Gotham Condensed Bold"/>
                <a:ea typeface="+mj-ea"/>
                <a:cs typeface="Gotham Condensed Bold"/>
              </a:defRPr>
            </a:lvl1pPr>
          </a:lstStyle>
          <a:p>
            <a:pPr>
              <a:defRPr/>
            </a:pPr>
            <a:r>
              <a:rPr lang="en-AU" sz="3600" b="1" dirty="0">
                <a:solidFill>
                  <a:srgbClr val="FF6600"/>
                </a:solidFill>
                <a:latin typeface="Arial" panose="020B0604020202020204" pitchFamily="34" charset="0"/>
              </a:rPr>
              <a:t>Psychological indicators</a:t>
            </a:r>
          </a:p>
        </p:txBody>
      </p:sp>
    </p:spTree>
    <p:extLst>
      <p:ext uri="{BB962C8B-B14F-4D97-AF65-F5344CB8AC3E}">
        <p14:creationId xmlns:p14="http://schemas.microsoft.com/office/powerpoint/2010/main" val="2072882200"/>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p:nvPr/>
        </p:nvSpPr>
        <p:spPr>
          <a:xfrm>
            <a:off x="1845373" y="394585"/>
            <a:ext cx="6172201" cy="7794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62500" lnSpcReduction="20000"/>
          </a:bodyPr>
          <a:lstStyle>
            <a:lvl1pPr>
              <a:defRPr sz="4000" b="1">
                <a:solidFill>
                  <a:srgbClr val="EE7860"/>
                </a:solidFill>
                <a:latin typeface="Whitney"/>
                <a:ea typeface="Whitney"/>
                <a:cs typeface="Whitney"/>
                <a:sym typeface="Whitney"/>
              </a:defRPr>
            </a:lvl1pPr>
          </a:lstStyle>
          <a:p>
            <a:pPr>
              <a:defRPr sz="4400">
                <a:latin typeface="Gotham Condensed"/>
                <a:ea typeface="Gotham Condensed"/>
                <a:cs typeface="Gotham Condensed"/>
                <a:sym typeface="Gotham Condensed"/>
              </a:defRPr>
            </a:pPr>
            <a:r>
              <a:rPr lang="en-AU" sz="4400" dirty="0">
                <a:solidFill>
                  <a:srgbClr val="FF6600"/>
                </a:solidFill>
                <a:latin typeface="Arial" panose="020B0604020202020204" pitchFamily="34" charset="0"/>
                <a:ea typeface="Gotham Condensed"/>
                <a:cs typeface="Gotham Condensed"/>
                <a:sym typeface="Gotham Condensed"/>
              </a:rPr>
              <a:t>NWC vs ASC: Content limitations</a:t>
            </a:r>
            <a:endParaRPr dirty="0">
              <a:solidFill>
                <a:srgbClr val="FF6600"/>
              </a:solidFill>
              <a:latin typeface="Arial" panose="020B0604020202020204" pitchFamily="34" charset="0"/>
              <a:ea typeface="Gotham Condensed"/>
              <a:cs typeface="Gotham Condensed"/>
            </a:endParaRPr>
          </a:p>
        </p:txBody>
      </p:sp>
      <p:graphicFrame>
        <p:nvGraphicFramePr>
          <p:cNvPr id="8" name="Content Placeholder 3"/>
          <p:cNvGraphicFramePr>
            <a:graphicFrameLocks/>
          </p:cNvGraphicFramePr>
          <p:nvPr>
            <p:extLst>
              <p:ext uri="{D42A27DB-BD31-4B8C-83A1-F6EECF244321}">
                <p14:modId xmlns:p14="http://schemas.microsoft.com/office/powerpoint/2010/main" val="4051132760"/>
              </p:ext>
            </p:extLst>
          </p:nvPr>
        </p:nvGraphicFramePr>
        <p:xfrm>
          <a:off x="1340862" y="3386497"/>
          <a:ext cx="6676708" cy="2208027"/>
        </p:xfrm>
        <a:graphic>
          <a:graphicData uri="http://schemas.openxmlformats.org/drawingml/2006/table">
            <a:tbl>
              <a:tblPr firstRow="1" bandRow="1"/>
              <a:tblGrid>
                <a:gridCol w="3338354">
                  <a:extLst>
                    <a:ext uri="{9D8B030D-6E8A-4147-A177-3AD203B41FA5}">
                      <a16:colId xmlns:a16="http://schemas.microsoft.com/office/drawing/2014/main" xmlns="" val="20000"/>
                    </a:ext>
                  </a:extLst>
                </a:gridCol>
                <a:gridCol w="3338354">
                  <a:extLst>
                    <a:ext uri="{9D8B030D-6E8A-4147-A177-3AD203B41FA5}">
                      <a16:colId xmlns:a16="http://schemas.microsoft.com/office/drawing/2014/main" xmlns="" val="20001"/>
                    </a:ext>
                  </a:extLst>
                </a:gridCol>
              </a:tblGrid>
              <a:tr h="529242">
                <a:tc>
                  <a:txBody>
                    <a:bodyPr/>
                    <a:lstStyle/>
                    <a:p>
                      <a:pPr marL="0" indent="0" algn="l">
                        <a:lnSpc>
                          <a:spcPct val="100000"/>
                        </a:lnSpc>
                        <a:buFont typeface="Arial" panose="020B0604020202020204" pitchFamily="34" charset="0"/>
                        <a:buNone/>
                      </a:pPr>
                      <a:r>
                        <a:rPr lang="en-AU" sz="2000" b="1" i="0" dirty="0">
                          <a:latin typeface="Arial" panose="020B0604020202020204" pitchFamily="34" charset="0"/>
                        </a:rPr>
                        <a:t>NWC</a:t>
                      </a:r>
                    </a:p>
                  </a:txBody>
                  <a:tcPr marL="68580" marR="68580"/>
                </a:tc>
                <a:tc>
                  <a:txBody>
                    <a:bodyPr/>
                    <a:lstStyle/>
                    <a:p>
                      <a:pPr marL="0" indent="0" algn="l">
                        <a:lnSpc>
                          <a:spcPct val="100000"/>
                        </a:lnSpc>
                        <a:buFont typeface="Arial" panose="020B0604020202020204" pitchFamily="34" charset="0"/>
                        <a:buNone/>
                      </a:pPr>
                      <a:r>
                        <a:rPr lang="en-AU" sz="2000" b="1" i="0" dirty="0">
                          <a:latin typeface="Arial" panose="020B0604020202020204" pitchFamily="34" charset="0"/>
                        </a:rPr>
                        <a:t>ASC</a:t>
                      </a:r>
                    </a:p>
                  </a:txBody>
                  <a:tcPr marL="68580" marR="68580"/>
                </a:tc>
                <a:extLst>
                  <a:ext uri="{0D108BD9-81ED-4DB2-BD59-A6C34878D82A}">
                    <a16:rowId xmlns:a16="http://schemas.microsoft.com/office/drawing/2014/main" xmlns="" val="10000"/>
                  </a:ext>
                </a:extLst>
              </a:tr>
              <a:tr h="1063231">
                <a:tc>
                  <a:txBody>
                    <a:bodyPr/>
                    <a:lstStyle/>
                    <a:p>
                      <a:pPr marL="0" marR="0" indent="0" algn="l" defTabSz="457200" rtl="0" eaLnBrk="1" fontAlgn="auto" latinLnBrk="0" hangingPunct="1">
                        <a:lnSpc>
                          <a:spcPct val="100000"/>
                        </a:lnSpc>
                        <a:spcBef>
                          <a:spcPts val="600"/>
                        </a:spcBef>
                        <a:spcAft>
                          <a:spcPts val="1800"/>
                        </a:spcAft>
                        <a:buClrTx/>
                        <a:buSzTx/>
                        <a:buFont typeface="Arial" charset="0"/>
                        <a:buNone/>
                        <a:tabLst/>
                        <a:defRPr/>
                      </a:pPr>
                      <a:r>
                        <a:rPr lang="en-AU" sz="2000" b="0" i="0" dirty="0">
                          <a:latin typeface="Arial" panose="020B0604020202020204" pitchFamily="34" charset="0"/>
                        </a:rPr>
                        <a:t>Content is limited in type and amount.</a:t>
                      </a:r>
                    </a:p>
                  </a:txBody>
                  <a:tcPr marL="68580" marR="68580"/>
                </a:tc>
                <a:tc>
                  <a:txBody>
                    <a:bodyPr/>
                    <a:lstStyle/>
                    <a:p>
                      <a:pPr marL="0" indent="0" algn="l">
                        <a:lnSpc>
                          <a:spcPct val="100000"/>
                        </a:lnSpc>
                        <a:spcBef>
                          <a:spcPts val="600"/>
                        </a:spcBef>
                        <a:spcAft>
                          <a:spcPts val="1800"/>
                        </a:spcAft>
                        <a:buFont typeface="Arial" charset="0"/>
                        <a:buNone/>
                      </a:pPr>
                      <a:r>
                        <a:rPr lang="en-AU" sz="2000" b="0" i="0" dirty="0">
                          <a:latin typeface="Arial" panose="020B0604020202020204" pitchFamily="34" charset="0"/>
                        </a:rPr>
                        <a:t>Content is fairly unlimited, mainly due to lack of control.</a:t>
                      </a:r>
                    </a:p>
                  </a:txBody>
                  <a:tcPr marL="68580" marR="68580"/>
                </a:tc>
                <a:extLst>
                  <a:ext uri="{0D108BD9-81ED-4DB2-BD59-A6C34878D82A}">
                    <a16:rowId xmlns:a16="http://schemas.microsoft.com/office/drawing/2014/main" xmlns="" val="10001"/>
                  </a:ext>
                </a:extLst>
              </a:tr>
              <a:tr h="615554">
                <a:tc>
                  <a:txBody>
                    <a:bodyPr/>
                    <a:lstStyle/>
                    <a:p>
                      <a:pPr marL="0" marR="0" indent="0" algn="l" defTabSz="457200" rtl="0" eaLnBrk="1" fontAlgn="auto" latinLnBrk="0" hangingPunct="1">
                        <a:lnSpc>
                          <a:spcPct val="100000"/>
                        </a:lnSpc>
                        <a:spcBef>
                          <a:spcPts val="600"/>
                        </a:spcBef>
                        <a:spcAft>
                          <a:spcPts val="1800"/>
                        </a:spcAft>
                        <a:buClrTx/>
                        <a:buSzTx/>
                        <a:buFont typeface="Arial" charset="0"/>
                        <a:buNone/>
                        <a:tabLst/>
                        <a:defRPr/>
                      </a:pPr>
                      <a:r>
                        <a:rPr lang="en-AU" sz="2000" b="0" i="0" dirty="0">
                          <a:latin typeface="Arial" panose="020B0604020202020204" pitchFamily="34" charset="0"/>
                        </a:rPr>
                        <a:t>Very few bizarre thoughts.</a:t>
                      </a:r>
                    </a:p>
                  </a:txBody>
                  <a:tcPr marL="68580" marR="68580"/>
                </a:tc>
                <a:tc>
                  <a:txBody>
                    <a:bodyPr/>
                    <a:lstStyle/>
                    <a:p>
                      <a:pPr marL="0" indent="0" algn="l">
                        <a:lnSpc>
                          <a:spcPct val="100000"/>
                        </a:lnSpc>
                        <a:spcBef>
                          <a:spcPts val="600"/>
                        </a:spcBef>
                        <a:spcAft>
                          <a:spcPts val="1800"/>
                        </a:spcAft>
                        <a:buFont typeface="Arial" charset="0"/>
                        <a:buNone/>
                      </a:pPr>
                      <a:endParaRPr lang="en-AU" sz="2000" b="0" i="0" dirty="0">
                        <a:latin typeface="Arial" panose="020B0604020202020204" pitchFamily="34" charset="0"/>
                      </a:endParaRPr>
                    </a:p>
                  </a:txBody>
                  <a:tcPr marL="68580" marR="68580"/>
                </a:tc>
                <a:extLst>
                  <a:ext uri="{0D108BD9-81ED-4DB2-BD59-A6C34878D82A}">
                    <a16:rowId xmlns:a16="http://schemas.microsoft.com/office/drawing/2014/main" xmlns="" val="3024205159"/>
                  </a:ext>
                </a:extLst>
              </a:tr>
            </a:tbl>
          </a:graphicData>
        </a:graphic>
      </p:graphicFrame>
      <p:grpSp>
        <p:nvGrpSpPr>
          <p:cNvPr id="3" name="Group 2"/>
          <p:cNvGrpSpPr/>
          <p:nvPr/>
        </p:nvGrpSpPr>
        <p:grpSpPr>
          <a:xfrm>
            <a:off x="3599136" y="1127773"/>
            <a:ext cx="2665642" cy="2115683"/>
            <a:chOff x="58188" y="406997"/>
            <a:chExt cx="3512441" cy="3093045"/>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88" y="406997"/>
              <a:ext cx="3512441" cy="308646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88" y="406997"/>
              <a:ext cx="3512441" cy="3093045"/>
            </a:xfrm>
            <a:prstGeom prst="rect">
              <a:avLst/>
            </a:prstGeom>
          </p:spPr>
        </p:pic>
      </p:grpSp>
      <p:sp>
        <p:nvSpPr>
          <p:cNvPr id="9" name="Rectangle 8"/>
          <p:cNvSpPr/>
          <p:nvPr/>
        </p:nvSpPr>
        <p:spPr>
          <a:xfrm>
            <a:off x="317856" y="6380763"/>
            <a:ext cx="2363097" cy="215444"/>
          </a:xfrm>
          <a:prstGeom prst="rect">
            <a:avLst/>
          </a:prstGeom>
        </p:spPr>
        <p:txBody>
          <a:bodyPr wrap="none">
            <a:spAutoFit/>
          </a:bodyPr>
          <a:lstStyle/>
          <a:p>
            <a:r>
              <a:rPr lang="en-US" sz="800" dirty="0">
                <a:solidFill>
                  <a:schemeClr val="tx1">
                    <a:lumMod val="95000"/>
                    <a:lumOff val="5000"/>
                  </a:schemeClr>
                </a:solidFill>
                <a:latin typeface="Arial" panose="020B0604020202020204" pitchFamily="34" charset="0"/>
              </a:rPr>
              <a:t>Image used under license from en.wikipedia.org</a:t>
            </a:r>
          </a:p>
        </p:txBody>
      </p:sp>
    </p:spTree>
    <p:extLst>
      <p:ext uri="{BB962C8B-B14F-4D97-AF65-F5344CB8AC3E}">
        <p14:creationId xmlns:p14="http://schemas.microsoft.com/office/powerpoint/2010/main" val="96295571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643" y="274638"/>
            <a:ext cx="8787851" cy="1143000"/>
          </a:xfrm>
        </p:spPr>
        <p:txBody>
          <a:bodyPr>
            <a:noAutofit/>
          </a:bodyPr>
          <a:lstStyle/>
          <a:p>
            <a:r>
              <a:rPr lang="en-US" sz="3600" b="1" dirty="0">
                <a:solidFill>
                  <a:srgbClr val="FF0000"/>
                </a:solidFill>
              </a:rPr>
              <a:t>Dot Point #1:  The consciousness continuum </a:t>
            </a:r>
          </a:p>
        </p:txBody>
      </p:sp>
      <p:sp>
        <p:nvSpPr>
          <p:cNvPr id="3" name="Content Placeholder 2"/>
          <p:cNvSpPr>
            <a:spLocks noGrp="1"/>
          </p:cNvSpPr>
          <p:nvPr>
            <p:ph idx="1"/>
          </p:nvPr>
        </p:nvSpPr>
        <p:spPr/>
        <p:txBody>
          <a:bodyPr/>
          <a:lstStyle/>
          <a:p>
            <a:pPr marL="0" indent="0">
              <a:buNone/>
            </a:pPr>
            <a:endParaRPr lang="en-US" b="1" dirty="0">
              <a:solidFill>
                <a:prstClr val="black">
                  <a:lumMod val="95000"/>
                  <a:lumOff val="5000"/>
                </a:prstClr>
              </a:solidFill>
              <a:latin typeface="Arial" panose="020B0604020202020204" pitchFamily="34" charset="0"/>
            </a:endParaRPr>
          </a:p>
          <a:p>
            <a:r>
              <a:rPr lang="en-US" dirty="0">
                <a:solidFill>
                  <a:prstClr val="black"/>
                </a:solidFill>
                <a:latin typeface="Arial" panose="020B0604020202020204" pitchFamily="34" charset="0"/>
              </a:rPr>
              <a:t>consciousness as a </a:t>
            </a:r>
            <a:r>
              <a:rPr lang="en-US" dirty="0">
                <a:solidFill>
                  <a:srgbClr val="00B0F0"/>
                </a:solidFill>
                <a:latin typeface="Arial" panose="020B0604020202020204" pitchFamily="34" charset="0"/>
              </a:rPr>
              <a:t>psychological construct </a:t>
            </a:r>
            <a:r>
              <a:rPr lang="en-US" dirty="0">
                <a:solidFill>
                  <a:prstClr val="black"/>
                </a:solidFill>
                <a:latin typeface="Arial" panose="020B0604020202020204" pitchFamily="34" charset="0"/>
              </a:rPr>
              <a:t>that </a:t>
            </a:r>
            <a:r>
              <a:rPr lang="en-US" dirty="0">
                <a:solidFill>
                  <a:srgbClr val="00B0F0"/>
                </a:solidFill>
                <a:latin typeface="Arial" panose="020B0604020202020204" pitchFamily="34" charset="0"/>
              </a:rPr>
              <a:t>varies along a continuum</a:t>
            </a:r>
            <a:r>
              <a:rPr lang="en-US" dirty="0">
                <a:solidFill>
                  <a:prstClr val="black"/>
                </a:solidFill>
                <a:latin typeface="Arial" panose="020B0604020202020204" pitchFamily="34" charset="0"/>
              </a:rPr>
              <a:t>, broadly </a:t>
            </a:r>
            <a:r>
              <a:rPr lang="en-US" dirty="0" err="1">
                <a:solidFill>
                  <a:prstClr val="black"/>
                </a:solidFill>
                <a:latin typeface="Arial" panose="020B0604020202020204" pitchFamily="34" charset="0"/>
              </a:rPr>
              <a:t>categorised</a:t>
            </a:r>
            <a:r>
              <a:rPr lang="en-US" dirty="0">
                <a:solidFill>
                  <a:prstClr val="black"/>
                </a:solidFill>
                <a:latin typeface="Arial" panose="020B0604020202020204" pitchFamily="34" charset="0"/>
              </a:rPr>
              <a:t> into </a:t>
            </a:r>
            <a:r>
              <a:rPr lang="en-US" dirty="0">
                <a:solidFill>
                  <a:srgbClr val="00B0F0"/>
                </a:solidFill>
                <a:latin typeface="Arial" panose="020B0604020202020204" pitchFamily="34" charset="0"/>
              </a:rPr>
              <a:t>normal waking </a:t>
            </a:r>
            <a:r>
              <a:rPr lang="en-US" dirty="0">
                <a:latin typeface="Arial" panose="020B0604020202020204" pitchFamily="34" charset="0"/>
              </a:rPr>
              <a:t>consciousness </a:t>
            </a:r>
            <a:r>
              <a:rPr lang="en-US" dirty="0">
                <a:solidFill>
                  <a:prstClr val="black"/>
                </a:solidFill>
                <a:latin typeface="Arial" panose="020B0604020202020204" pitchFamily="34" charset="0"/>
              </a:rPr>
              <a:t>and </a:t>
            </a:r>
            <a:r>
              <a:rPr lang="en-US" dirty="0">
                <a:solidFill>
                  <a:srgbClr val="00B0F0"/>
                </a:solidFill>
                <a:latin typeface="Arial" panose="020B0604020202020204" pitchFamily="34" charset="0"/>
              </a:rPr>
              <a:t>altered states</a:t>
            </a:r>
            <a:r>
              <a:rPr lang="en-US" dirty="0">
                <a:solidFill>
                  <a:prstClr val="black"/>
                </a:solidFill>
                <a:latin typeface="Arial" panose="020B0604020202020204" pitchFamily="34" charset="0"/>
              </a:rPr>
              <a:t> of consciousness </a:t>
            </a:r>
            <a:r>
              <a:rPr lang="en-US" dirty="0">
                <a:solidFill>
                  <a:srgbClr val="00B0F0"/>
                </a:solidFill>
                <a:latin typeface="Arial" panose="020B0604020202020204" pitchFamily="34" charset="0"/>
              </a:rPr>
              <a:t>(naturally occurring and induced)</a:t>
            </a:r>
          </a:p>
          <a:p>
            <a:endParaRPr lang="en-US" dirty="0"/>
          </a:p>
        </p:txBody>
      </p:sp>
    </p:spTree>
    <p:extLst>
      <p:ext uri="{BB962C8B-B14F-4D97-AF65-F5344CB8AC3E}">
        <p14:creationId xmlns:p14="http://schemas.microsoft.com/office/powerpoint/2010/main" val="3554410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p:cNvGraphicFramePr>
            <a:graphicFrameLocks/>
          </p:cNvGraphicFramePr>
          <p:nvPr>
            <p:extLst>
              <p:ext uri="{D42A27DB-BD31-4B8C-83A1-F6EECF244321}">
                <p14:modId xmlns:p14="http://schemas.microsoft.com/office/powerpoint/2010/main" val="2203596330"/>
              </p:ext>
            </p:extLst>
          </p:nvPr>
        </p:nvGraphicFramePr>
        <p:xfrm>
          <a:off x="1081318" y="3306773"/>
          <a:ext cx="7380422" cy="2804160"/>
        </p:xfrm>
        <a:graphic>
          <a:graphicData uri="http://schemas.openxmlformats.org/drawingml/2006/table">
            <a:tbl>
              <a:tblPr firstRow="1" bandRow="1"/>
              <a:tblGrid>
                <a:gridCol w="3690211">
                  <a:extLst>
                    <a:ext uri="{9D8B030D-6E8A-4147-A177-3AD203B41FA5}">
                      <a16:colId xmlns:a16="http://schemas.microsoft.com/office/drawing/2014/main" xmlns="" val="20000"/>
                    </a:ext>
                  </a:extLst>
                </a:gridCol>
                <a:gridCol w="3690211">
                  <a:extLst>
                    <a:ext uri="{9D8B030D-6E8A-4147-A177-3AD203B41FA5}">
                      <a16:colId xmlns:a16="http://schemas.microsoft.com/office/drawing/2014/main" xmlns="" val="20001"/>
                    </a:ext>
                  </a:extLst>
                </a:gridCol>
              </a:tblGrid>
              <a:tr h="368378">
                <a:tc>
                  <a:txBody>
                    <a:bodyPr/>
                    <a:lstStyle/>
                    <a:p>
                      <a:pPr marL="0" indent="0" algn="l">
                        <a:buFont typeface="Arial" panose="020B0604020202020204" pitchFamily="34" charset="0"/>
                        <a:buNone/>
                      </a:pPr>
                      <a:r>
                        <a:rPr lang="en-AU" sz="2000" b="1" i="0" dirty="0">
                          <a:latin typeface="Arial" panose="020B0604020202020204" pitchFamily="34" charset="0"/>
                        </a:rPr>
                        <a:t>NWC</a:t>
                      </a:r>
                    </a:p>
                  </a:txBody>
                  <a:tcPr marL="68580" marR="68580"/>
                </a:tc>
                <a:tc>
                  <a:txBody>
                    <a:bodyPr/>
                    <a:lstStyle/>
                    <a:p>
                      <a:pPr marL="0" indent="0" algn="l">
                        <a:buFont typeface="Arial" panose="020B0604020202020204" pitchFamily="34" charset="0"/>
                        <a:buNone/>
                      </a:pPr>
                      <a:r>
                        <a:rPr lang="en-AU" sz="2000" b="1" i="0" dirty="0">
                          <a:latin typeface="Arial" panose="020B0604020202020204" pitchFamily="34" charset="0"/>
                        </a:rPr>
                        <a:t>ASC</a:t>
                      </a:r>
                    </a:p>
                  </a:txBody>
                  <a:tcPr marL="68580" marR="68580"/>
                </a:tc>
                <a:extLst>
                  <a:ext uri="{0D108BD9-81ED-4DB2-BD59-A6C34878D82A}">
                    <a16:rowId xmlns:a16="http://schemas.microsoft.com/office/drawing/2014/main" xmlns="" val="10000"/>
                  </a:ext>
                </a:extLst>
              </a:tr>
              <a:tr h="368378">
                <a:tc>
                  <a:txBody>
                    <a:bodyPr/>
                    <a:lstStyle/>
                    <a:p>
                      <a:pPr marL="0" marR="0" indent="0" algn="l" defTabSz="457200" rtl="0" eaLnBrk="1" fontAlgn="auto" latinLnBrk="0" hangingPunct="1">
                        <a:lnSpc>
                          <a:spcPct val="100000"/>
                        </a:lnSpc>
                        <a:spcBef>
                          <a:spcPts val="600"/>
                        </a:spcBef>
                        <a:spcAft>
                          <a:spcPts val="1800"/>
                        </a:spcAft>
                        <a:buClrTx/>
                        <a:buSzTx/>
                        <a:buFont typeface="Arial" charset="0"/>
                        <a:buNone/>
                        <a:tabLst/>
                        <a:defRPr/>
                      </a:pPr>
                      <a:r>
                        <a:rPr lang="en-AU" sz="2000" b="0" i="0" dirty="0">
                          <a:latin typeface="Arial" panose="020B0604020202020204" pitchFamily="34" charset="0"/>
                        </a:rPr>
                        <a:t>Sensations reflect reality</a:t>
                      </a:r>
                    </a:p>
                  </a:txBody>
                  <a:tcPr marL="68580" marR="68580"/>
                </a:tc>
                <a:tc>
                  <a:txBody>
                    <a:bodyPr/>
                    <a:lstStyle/>
                    <a:p>
                      <a:pPr marL="0" indent="0" algn="l">
                        <a:spcBef>
                          <a:spcPts val="600"/>
                        </a:spcBef>
                        <a:spcAft>
                          <a:spcPts val="1800"/>
                        </a:spcAft>
                        <a:buFont typeface="Arial" charset="0"/>
                        <a:buNone/>
                      </a:pPr>
                      <a:r>
                        <a:rPr lang="en-AU" sz="2000" b="0" i="0" dirty="0">
                          <a:latin typeface="Arial" panose="020B0604020202020204" pitchFamily="34" charset="0"/>
                        </a:rPr>
                        <a:t>Perceptions can be dulled, e.g.</a:t>
                      </a:r>
                    </a:p>
                  </a:txBody>
                  <a:tcPr marL="68580" marR="68580"/>
                </a:tc>
                <a:extLst>
                  <a:ext uri="{0D108BD9-81ED-4DB2-BD59-A6C34878D82A}">
                    <a16:rowId xmlns:a16="http://schemas.microsoft.com/office/drawing/2014/main" xmlns="" val="10001"/>
                  </a:ext>
                </a:extLst>
              </a:tr>
              <a:tr h="904201">
                <a:tc>
                  <a:txBody>
                    <a:bodyPr/>
                    <a:lstStyle/>
                    <a:p>
                      <a:pPr marL="0" marR="0" indent="0" algn="l" defTabSz="457200" rtl="0" eaLnBrk="1" fontAlgn="auto" latinLnBrk="0" hangingPunct="1">
                        <a:lnSpc>
                          <a:spcPct val="100000"/>
                        </a:lnSpc>
                        <a:spcBef>
                          <a:spcPts val="600"/>
                        </a:spcBef>
                        <a:spcAft>
                          <a:spcPts val="1800"/>
                        </a:spcAft>
                        <a:buClrTx/>
                        <a:buSzTx/>
                        <a:buFont typeface="Arial" charset="0"/>
                        <a:buNone/>
                        <a:tabLst/>
                        <a:defRPr/>
                      </a:pPr>
                      <a:r>
                        <a:rPr lang="en-AU" sz="2000" b="0" i="0" dirty="0">
                          <a:latin typeface="Arial" panose="020B0604020202020204" pitchFamily="34" charset="0"/>
                        </a:rPr>
                        <a:t>Perception is clear leading to heightened awareness of surroundings.</a:t>
                      </a:r>
                    </a:p>
                  </a:txBody>
                  <a:tcPr marL="68580" marR="68580"/>
                </a:tc>
                <a:tc>
                  <a:txBody>
                    <a:bodyPr/>
                    <a:lstStyle/>
                    <a:p>
                      <a:pPr marL="0" marR="0" indent="0" algn="l" defTabSz="457200" rtl="0" eaLnBrk="1" fontAlgn="auto" latinLnBrk="0" hangingPunct="1">
                        <a:lnSpc>
                          <a:spcPct val="100000"/>
                        </a:lnSpc>
                        <a:spcBef>
                          <a:spcPts val="600"/>
                        </a:spcBef>
                        <a:spcAft>
                          <a:spcPts val="1800"/>
                        </a:spcAft>
                        <a:buClrTx/>
                        <a:buSzTx/>
                        <a:buFont typeface="Arial" charset="0"/>
                        <a:buNone/>
                        <a:tabLst/>
                        <a:defRPr/>
                      </a:pPr>
                      <a:r>
                        <a:rPr lang="en-AU" sz="2000" b="0" i="0" dirty="0">
                          <a:latin typeface="Arial" panose="020B0604020202020204" pitchFamily="34" charset="0"/>
                        </a:rPr>
                        <a:t>Perception can be heightened, e.g. </a:t>
                      </a:r>
                    </a:p>
                  </a:txBody>
                  <a:tcPr marL="68580" marR="68580"/>
                </a:tc>
                <a:extLst>
                  <a:ext uri="{0D108BD9-81ED-4DB2-BD59-A6C34878D82A}">
                    <a16:rowId xmlns:a16="http://schemas.microsoft.com/office/drawing/2014/main" xmlns="" val="2700462676"/>
                  </a:ext>
                </a:extLst>
              </a:tr>
              <a:tr h="904201">
                <a:tc>
                  <a:txBody>
                    <a:bodyPr/>
                    <a:lstStyle/>
                    <a:p>
                      <a:pPr marL="0" marR="0" indent="0" algn="l" defTabSz="457200" rtl="0" eaLnBrk="1" fontAlgn="auto" latinLnBrk="0" hangingPunct="1">
                        <a:lnSpc>
                          <a:spcPct val="100000"/>
                        </a:lnSpc>
                        <a:spcBef>
                          <a:spcPts val="600"/>
                        </a:spcBef>
                        <a:spcAft>
                          <a:spcPts val="1800"/>
                        </a:spcAft>
                        <a:buClrTx/>
                        <a:buSzTx/>
                        <a:buFont typeface="Arial" charset="0"/>
                        <a:buNone/>
                        <a:tabLst/>
                        <a:defRPr/>
                      </a:pPr>
                      <a:endParaRPr lang="en-AU" sz="2000" b="0" i="0" dirty="0">
                        <a:latin typeface="Arial" panose="020B0604020202020204" pitchFamily="34" charset="0"/>
                      </a:endParaRPr>
                    </a:p>
                  </a:txBody>
                  <a:tcPr marL="68580" marR="68580"/>
                </a:tc>
                <a:tc>
                  <a:txBody>
                    <a:bodyPr/>
                    <a:lstStyle/>
                    <a:p>
                      <a:pPr marL="0" marR="0" indent="0" algn="l" defTabSz="457200" rtl="0" eaLnBrk="1" fontAlgn="auto" latinLnBrk="0" hangingPunct="1">
                        <a:lnSpc>
                          <a:spcPct val="100000"/>
                        </a:lnSpc>
                        <a:spcBef>
                          <a:spcPts val="600"/>
                        </a:spcBef>
                        <a:spcAft>
                          <a:spcPts val="1800"/>
                        </a:spcAft>
                        <a:buClrTx/>
                        <a:buSzTx/>
                        <a:buFont typeface="Arial" charset="0"/>
                        <a:buNone/>
                        <a:tabLst/>
                        <a:defRPr/>
                      </a:pPr>
                      <a:r>
                        <a:rPr lang="en-AU" sz="2000" b="0" i="0" dirty="0">
                          <a:latin typeface="Arial" panose="020B0604020202020204" pitchFamily="34" charset="0"/>
                        </a:rPr>
                        <a:t>Sometimes perception is so distorted that people may lose their sense of identity.</a:t>
                      </a:r>
                    </a:p>
                  </a:txBody>
                  <a:tcPr marL="68580" marR="68580"/>
                </a:tc>
                <a:extLst>
                  <a:ext uri="{0D108BD9-81ED-4DB2-BD59-A6C34878D82A}">
                    <a16:rowId xmlns:a16="http://schemas.microsoft.com/office/drawing/2014/main" xmlns="" val="1184190258"/>
                  </a:ext>
                </a:extLst>
              </a:tr>
            </a:tbl>
          </a:graphicData>
        </a:graphic>
      </p:graphicFrame>
      <p:grpSp>
        <p:nvGrpSpPr>
          <p:cNvPr id="3" name="Group 2"/>
          <p:cNvGrpSpPr/>
          <p:nvPr/>
        </p:nvGrpSpPr>
        <p:grpSpPr>
          <a:xfrm>
            <a:off x="3424904" y="1179246"/>
            <a:ext cx="1947357" cy="1978394"/>
            <a:chOff x="58188" y="406997"/>
            <a:chExt cx="3512441" cy="3086465"/>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88" y="406997"/>
              <a:ext cx="3512441" cy="308646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89" y="406998"/>
              <a:ext cx="3504968" cy="3086464"/>
            </a:xfrm>
            <a:prstGeom prst="rect">
              <a:avLst/>
            </a:prstGeom>
          </p:spPr>
        </p:pic>
      </p:grpSp>
      <p:sp>
        <p:nvSpPr>
          <p:cNvPr id="11" name="Shape 136"/>
          <p:cNvSpPr/>
          <p:nvPr/>
        </p:nvSpPr>
        <p:spPr>
          <a:xfrm>
            <a:off x="1639402" y="394585"/>
            <a:ext cx="6682610" cy="7794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62500" lnSpcReduction="20000"/>
          </a:bodyPr>
          <a:lstStyle>
            <a:lvl1pPr>
              <a:defRPr sz="4000" b="1">
                <a:solidFill>
                  <a:srgbClr val="EE7860"/>
                </a:solidFill>
                <a:latin typeface="Whitney"/>
                <a:ea typeface="Whitney"/>
                <a:cs typeface="Whitney"/>
                <a:sym typeface="Whitney"/>
              </a:defRPr>
            </a:lvl1pPr>
          </a:lstStyle>
          <a:p>
            <a:pPr>
              <a:defRPr sz="4400">
                <a:latin typeface="Gotham Condensed"/>
                <a:ea typeface="Gotham Condensed"/>
                <a:cs typeface="Gotham Condensed"/>
                <a:sym typeface="Gotham Condensed"/>
              </a:defRPr>
            </a:pPr>
            <a:r>
              <a:rPr lang="en-AU" sz="4400" dirty="0">
                <a:solidFill>
                  <a:srgbClr val="FF6600"/>
                </a:solidFill>
                <a:latin typeface="Arial" panose="020B0604020202020204" pitchFamily="34" charset="0"/>
                <a:ea typeface="Gotham Condensed"/>
                <a:cs typeface="Gotham Condensed"/>
                <a:sym typeface="Gotham Condensed"/>
              </a:rPr>
              <a:t>NWC vs ASC: Perceptual distortions</a:t>
            </a:r>
          </a:p>
        </p:txBody>
      </p:sp>
      <p:sp>
        <p:nvSpPr>
          <p:cNvPr id="12" name="Rectangle 11"/>
          <p:cNvSpPr/>
          <p:nvPr/>
        </p:nvSpPr>
        <p:spPr>
          <a:xfrm>
            <a:off x="2377509" y="6120172"/>
            <a:ext cx="2363097" cy="215444"/>
          </a:xfrm>
          <a:prstGeom prst="rect">
            <a:avLst/>
          </a:prstGeom>
        </p:spPr>
        <p:txBody>
          <a:bodyPr wrap="none">
            <a:spAutoFit/>
          </a:bodyPr>
          <a:lstStyle/>
          <a:p>
            <a:r>
              <a:rPr lang="en-US" sz="800" dirty="0">
                <a:solidFill>
                  <a:schemeClr val="tx1">
                    <a:lumMod val="95000"/>
                    <a:lumOff val="5000"/>
                  </a:schemeClr>
                </a:solidFill>
                <a:latin typeface="Arial" panose="020B0604020202020204" pitchFamily="34" charset="0"/>
              </a:rPr>
              <a:t>Image used under license from en.wikipedia.org</a:t>
            </a:r>
          </a:p>
        </p:txBody>
      </p:sp>
    </p:spTree>
    <p:extLst>
      <p:ext uri="{BB962C8B-B14F-4D97-AF65-F5344CB8AC3E}">
        <p14:creationId xmlns:p14="http://schemas.microsoft.com/office/powerpoint/2010/main" val="1564696541"/>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p:cNvGraphicFramePr>
            <a:graphicFrameLocks/>
          </p:cNvGraphicFramePr>
          <p:nvPr>
            <p:extLst>
              <p:ext uri="{D42A27DB-BD31-4B8C-83A1-F6EECF244321}">
                <p14:modId xmlns:p14="http://schemas.microsoft.com/office/powerpoint/2010/main" val="2871378203"/>
              </p:ext>
            </p:extLst>
          </p:nvPr>
        </p:nvGraphicFramePr>
        <p:xfrm>
          <a:off x="1046990" y="3432218"/>
          <a:ext cx="7199442" cy="2659968"/>
        </p:xfrm>
        <a:graphic>
          <a:graphicData uri="http://schemas.openxmlformats.org/drawingml/2006/table">
            <a:tbl>
              <a:tblPr firstRow="1" bandRow="1"/>
              <a:tblGrid>
                <a:gridCol w="3599721">
                  <a:extLst>
                    <a:ext uri="{9D8B030D-6E8A-4147-A177-3AD203B41FA5}">
                      <a16:colId xmlns:a16="http://schemas.microsoft.com/office/drawing/2014/main" xmlns="" val="20000"/>
                    </a:ext>
                  </a:extLst>
                </a:gridCol>
                <a:gridCol w="3599721">
                  <a:extLst>
                    <a:ext uri="{9D8B030D-6E8A-4147-A177-3AD203B41FA5}">
                      <a16:colId xmlns:a16="http://schemas.microsoft.com/office/drawing/2014/main" xmlns="" val="20001"/>
                    </a:ext>
                  </a:extLst>
                </a:gridCol>
              </a:tblGrid>
              <a:tr h="430289">
                <a:tc>
                  <a:txBody>
                    <a:bodyPr/>
                    <a:lstStyle/>
                    <a:p>
                      <a:pPr marL="0" indent="0" algn="l">
                        <a:buFont typeface="Arial" panose="020B0604020202020204" pitchFamily="34" charset="0"/>
                        <a:buNone/>
                      </a:pPr>
                      <a:r>
                        <a:rPr lang="en-AU" sz="2000" b="1" i="0" dirty="0">
                          <a:latin typeface="Arial" panose="020B0604020202020204" pitchFamily="34" charset="0"/>
                        </a:rPr>
                        <a:t>NWC</a:t>
                      </a:r>
                    </a:p>
                  </a:txBody>
                  <a:tcPr marL="68580" marR="68580"/>
                </a:tc>
                <a:tc>
                  <a:txBody>
                    <a:bodyPr/>
                    <a:lstStyle/>
                    <a:p>
                      <a:pPr marL="0" indent="0" algn="l">
                        <a:buFont typeface="Arial" panose="020B0604020202020204" pitchFamily="34" charset="0"/>
                        <a:buNone/>
                      </a:pPr>
                      <a:r>
                        <a:rPr lang="en-AU" sz="2000" b="1" i="0" dirty="0">
                          <a:latin typeface="Arial" panose="020B0604020202020204" pitchFamily="34" charset="0"/>
                        </a:rPr>
                        <a:t>ASC</a:t>
                      </a:r>
                    </a:p>
                  </a:txBody>
                  <a:tcPr marL="68580" marR="68580"/>
                </a:tc>
                <a:extLst>
                  <a:ext uri="{0D108BD9-81ED-4DB2-BD59-A6C34878D82A}">
                    <a16:rowId xmlns:a16="http://schemas.microsoft.com/office/drawing/2014/main" xmlns="" val="10000"/>
                  </a:ext>
                </a:extLst>
              </a:tr>
              <a:tr h="743226">
                <a:tc>
                  <a:txBody>
                    <a:bodyPr/>
                    <a:lstStyle/>
                    <a:p>
                      <a:pPr marL="0" marR="0" indent="0" algn="l" defTabSz="457200" rtl="0" eaLnBrk="1" fontAlgn="auto" latinLnBrk="0" hangingPunct="1">
                        <a:lnSpc>
                          <a:spcPct val="100000"/>
                        </a:lnSpc>
                        <a:spcBef>
                          <a:spcPts val="600"/>
                        </a:spcBef>
                        <a:spcAft>
                          <a:spcPts val="1800"/>
                        </a:spcAft>
                        <a:buClrTx/>
                        <a:buSzTx/>
                        <a:buFont typeface="Arial" charset="0"/>
                        <a:buNone/>
                        <a:tabLst/>
                        <a:defRPr/>
                      </a:pPr>
                      <a:r>
                        <a:rPr lang="en-AU" sz="2000" b="0" i="0" dirty="0">
                          <a:latin typeface="Arial" panose="020B0604020202020204" pitchFamily="34" charset="0"/>
                        </a:rPr>
                        <a:t>Cognition usually logical and organised. </a:t>
                      </a:r>
                    </a:p>
                  </a:txBody>
                  <a:tcPr marL="68580" marR="68580"/>
                </a:tc>
                <a:tc>
                  <a:txBody>
                    <a:bodyPr/>
                    <a:lstStyle/>
                    <a:p>
                      <a:pPr marL="0" indent="0" algn="l">
                        <a:spcBef>
                          <a:spcPts val="600"/>
                        </a:spcBef>
                        <a:spcAft>
                          <a:spcPts val="1800"/>
                        </a:spcAft>
                        <a:buFont typeface="Arial" charset="0"/>
                        <a:buNone/>
                      </a:pPr>
                      <a:r>
                        <a:rPr lang="en-AU" sz="2000" b="0" i="0" dirty="0">
                          <a:latin typeface="Arial" panose="020B0604020202020204" pitchFamily="34" charset="0"/>
                        </a:rPr>
                        <a:t>Cognition is illogical and fragmented.</a:t>
                      </a:r>
                    </a:p>
                  </a:txBody>
                  <a:tcPr marL="68580" marR="68580"/>
                </a:tc>
                <a:extLst>
                  <a:ext uri="{0D108BD9-81ED-4DB2-BD59-A6C34878D82A}">
                    <a16:rowId xmlns:a16="http://schemas.microsoft.com/office/drawing/2014/main" xmlns="" val="10001"/>
                  </a:ext>
                </a:extLst>
              </a:tr>
              <a:tr h="430289">
                <a:tc>
                  <a:txBody>
                    <a:bodyPr/>
                    <a:lstStyle/>
                    <a:p>
                      <a:pPr marL="0" marR="0" indent="0" algn="l" defTabSz="457200" rtl="0" eaLnBrk="1" fontAlgn="auto" latinLnBrk="0" hangingPunct="1">
                        <a:lnSpc>
                          <a:spcPct val="100000"/>
                        </a:lnSpc>
                        <a:spcBef>
                          <a:spcPts val="600"/>
                        </a:spcBef>
                        <a:spcAft>
                          <a:spcPts val="1800"/>
                        </a:spcAft>
                        <a:buClrTx/>
                        <a:buSzTx/>
                        <a:buFont typeface="Arial" charset="0"/>
                        <a:buNone/>
                        <a:tabLst/>
                        <a:defRPr/>
                      </a:pPr>
                      <a:r>
                        <a:rPr lang="en-AU" sz="2000" b="0" i="0" dirty="0">
                          <a:latin typeface="Arial" panose="020B0604020202020204" pitchFamily="34" charset="0"/>
                        </a:rPr>
                        <a:t> Effective memory functioning. </a:t>
                      </a:r>
                    </a:p>
                  </a:txBody>
                  <a:tcPr marL="68580" marR="68580"/>
                </a:tc>
                <a:tc>
                  <a:txBody>
                    <a:bodyPr/>
                    <a:lstStyle/>
                    <a:p>
                      <a:pPr marL="0" marR="0" indent="0" algn="l" defTabSz="457200" rtl="0" eaLnBrk="1" fontAlgn="auto" latinLnBrk="0" hangingPunct="1">
                        <a:lnSpc>
                          <a:spcPct val="100000"/>
                        </a:lnSpc>
                        <a:spcBef>
                          <a:spcPts val="600"/>
                        </a:spcBef>
                        <a:spcAft>
                          <a:spcPts val="1800"/>
                        </a:spcAft>
                        <a:buClrTx/>
                        <a:buSzTx/>
                        <a:buFont typeface="Arial" charset="0"/>
                        <a:buNone/>
                        <a:tabLst/>
                        <a:defRPr/>
                      </a:pPr>
                      <a:r>
                        <a:rPr lang="en-AU" sz="2000" b="0" i="0" dirty="0">
                          <a:latin typeface="Arial" panose="020B0604020202020204" pitchFamily="34" charset="0"/>
                        </a:rPr>
                        <a:t>Memory is impaired.</a:t>
                      </a:r>
                    </a:p>
                  </a:txBody>
                  <a:tcPr marL="68580" marR="68580"/>
                </a:tc>
                <a:extLst>
                  <a:ext uri="{0D108BD9-81ED-4DB2-BD59-A6C34878D82A}">
                    <a16:rowId xmlns:a16="http://schemas.microsoft.com/office/drawing/2014/main" xmlns="" val="584994110"/>
                  </a:ext>
                </a:extLst>
              </a:tr>
              <a:tr h="1056164">
                <a:tc>
                  <a:txBody>
                    <a:bodyPr/>
                    <a:lstStyle/>
                    <a:p>
                      <a:pPr marL="0" marR="0" indent="0" algn="l" defTabSz="457200" rtl="0" eaLnBrk="1" fontAlgn="auto" latinLnBrk="0" hangingPunct="1">
                        <a:lnSpc>
                          <a:spcPct val="100000"/>
                        </a:lnSpc>
                        <a:spcBef>
                          <a:spcPts val="600"/>
                        </a:spcBef>
                        <a:spcAft>
                          <a:spcPts val="1800"/>
                        </a:spcAft>
                        <a:buClrTx/>
                        <a:buSzTx/>
                        <a:buFont typeface="Arial" charset="0"/>
                        <a:buNone/>
                        <a:tabLst/>
                        <a:defRPr/>
                      </a:pPr>
                      <a:r>
                        <a:rPr lang="en-AU" sz="2000" b="0" i="0" dirty="0">
                          <a:latin typeface="Arial" panose="020B0604020202020204" pitchFamily="34" charset="0"/>
                        </a:rPr>
                        <a:t>Capable of analytical and logical thinking.</a:t>
                      </a:r>
                    </a:p>
                  </a:txBody>
                  <a:tcPr marL="68580" marR="68580"/>
                </a:tc>
                <a:tc>
                  <a:txBody>
                    <a:bodyPr/>
                    <a:lstStyle/>
                    <a:p>
                      <a:pPr marL="0" marR="0" indent="0" algn="l" defTabSz="457200" rtl="0" eaLnBrk="1" fontAlgn="auto" latinLnBrk="0" hangingPunct="1">
                        <a:lnSpc>
                          <a:spcPct val="100000"/>
                        </a:lnSpc>
                        <a:spcBef>
                          <a:spcPts val="600"/>
                        </a:spcBef>
                        <a:spcAft>
                          <a:spcPts val="1800"/>
                        </a:spcAft>
                        <a:buClrTx/>
                        <a:buSzTx/>
                        <a:buFont typeface="Arial" charset="0"/>
                        <a:buNone/>
                        <a:tabLst/>
                        <a:defRPr/>
                      </a:pPr>
                      <a:r>
                        <a:rPr lang="en-AU" sz="2000" b="0" i="0" dirty="0">
                          <a:latin typeface="Arial" panose="020B0604020202020204" pitchFamily="34" charset="0"/>
                        </a:rPr>
                        <a:t>Cognitive distortions may occur, e.g. think people are trying to kill you.</a:t>
                      </a:r>
                    </a:p>
                  </a:txBody>
                  <a:tcPr marL="68580" marR="68580"/>
                </a:tc>
                <a:extLst>
                  <a:ext uri="{0D108BD9-81ED-4DB2-BD59-A6C34878D82A}">
                    <a16:rowId xmlns:a16="http://schemas.microsoft.com/office/drawing/2014/main" xmlns="" val="3769860649"/>
                  </a:ext>
                </a:extLst>
              </a:tr>
            </a:tbl>
          </a:graphicData>
        </a:graphic>
      </p:graphicFrame>
      <p:grpSp>
        <p:nvGrpSpPr>
          <p:cNvPr id="3" name="Group 2"/>
          <p:cNvGrpSpPr/>
          <p:nvPr/>
        </p:nvGrpSpPr>
        <p:grpSpPr>
          <a:xfrm>
            <a:off x="3535738" y="1336414"/>
            <a:ext cx="2128308" cy="1954358"/>
            <a:chOff x="58188" y="406997"/>
            <a:chExt cx="3512441" cy="3093045"/>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88" y="406997"/>
              <a:ext cx="3512441" cy="308646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88" y="406997"/>
              <a:ext cx="3512441" cy="3093045"/>
            </a:xfrm>
            <a:prstGeom prst="rect">
              <a:avLst/>
            </a:prstGeom>
          </p:spPr>
        </p:pic>
      </p:grpSp>
      <p:sp>
        <p:nvSpPr>
          <p:cNvPr id="10" name="Shape 136"/>
          <p:cNvSpPr/>
          <p:nvPr/>
        </p:nvSpPr>
        <p:spPr>
          <a:xfrm>
            <a:off x="1563823" y="561109"/>
            <a:ext cx="6682610" cy="7794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70000" lnSpcReduction="20000"/>
          </a:bodyPr>
          <a:lstStyle>
            <a:lvl1pPr>
              <a:defRPr sz="4000" b="1">
                <a:solidFill>
                  <a:srgbClr val="EE7860"/>
                </a:solidFill>
                <a:latin typeface="Whitney"/>
                <a:ea typeface="Whitney"/>
                <a:cs typeface="Whitney"/>
                <a:sym typeface="Whitney"/>
              </a:defRPr>
            </a:lvl1pPr>
          </a:lstStyle>
          <a:p>
            <a:pPr>
              <a:defRPr sz="4400">
                <a:latin typeface="Gotham Condensed"/>
                <a:ea typeface="Gotham Condensed"/>
                <a:cs typeface="Gotham Condensed"/>
                <a:sym typeface="Gotham Condensed"/>
              </a:defRPr>
            </a:pPr>
            <a:r>
              <a:rPr lang="fr-FR" sz="4400" dirty="0">
                <a:solidFill>
                  <a:srgbClr val="FF6600"/>
                </a:solidFill>
                <a:latin typeface="Arial" panose="020B0604020202020204" pitchFamily="34" charset="0"/>
                <a:ea typeface="Gotham Condensed"/>
                <a:cs typeface="Gotham Condensed"/>
                <a:sym typeface="Gotham Condensed"/>
              </a:rPr>
              <a:t>NWC vs ASC: Cognitive </a:t>
            </a:r>
            <a:r>
              <a:rPr lang="fr-FR" sz="4400" dirty="0" err="1">
                <a:solidFill>
                  <a:srgbClr val="FF6600"/>
                </a:solidFill>
                <a:latin typeface="Arial" panose="020B0604020202020204" pitchFamily="34" charset="0"/>
                <a:ea typeface="Gotham Condensed"/>
                <a:cs typeface="Gotham Condensed"/>
                <a:sym typeface="Gotham Condensed"/>
              </a:rPr>
              <a:t>distortions</a:t>
            </a:r>
            <a:endParaRPr lang="fr-FR" dirty="0">
              <a:solidFill>
                <a:srgbClr val="FF6600"/>
              </a:solidFill>
              <a:latin typeface="Arial" panose="020B0604020202020204" pitchFamily="34" charset="0"/>
              <a:ea typeface="Gotham Condensed"/>
              <a:cs typeface="Gotham Condensed"/>
            </a:endParaRPr>
          </a:p>
        </p:txBody>
      </p:sp>
      <p:sp>
        <p:nvSpPr>
          <p:cNvPr id="12" name="Rectangle 11"/>
          <p:cNvSpPr/>
          <p:nvPr/>
        </p:nvSpPr>
        <p:spPr>
          <a:xfrm>
            <a:off x="317856" y="6380763"/>
            <a:ext cx="2363097" cy="215444"/>
          </a:xfrm>
          <a:prstGeom prst="rect">
            <a:avLst/>
          </a:prstGeom>
        </p:spPr>
        <p:txBody>
          <a:bodyPr wrap="none">
            <a:spAutoFit/>
          </a:bodyPr>
          <a:lstStyle/>
          <a:p>
            <a:r>
              <a:rPr lang="en-US" sz="800" dirty="0">
                <a:solidFill>
                  <a:schemeClr val="tx1">
                    <a:lumMod val="95000"/>
                    <a:lumOff val="5000"/>
                  </a:schemeClr>
                </a:solidFill>
                <a:latin typeface="Arial" panose="020B0604020202020204" pitchFamily="34" charset="0"/>
              </a:rPr>
              <a:t>Image used under license from en.wikipedia.org</a:t>
            </a:r>
          </a:p>
        </p:txBody>
      </p:sp>
    </p:spTree>
    <p:extLst>
      <p:ext uri="{BB962C8B-B14F-4D97-AF65-F5344CB8AC3E}">
        <p14:creationId xmlns:p14="http://schemas.microsoft.com/office/powerpoint/2010/main" val="2744762615"/>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p:cNvGraphicFramePr>
            <a:graphicFrameLocks/>
          </p:cNvGraphicFramePr>
          <p:nvPr>
            <p:extLst>
              <p:ext uri="{D42A27DB-BD31-4B8C-83A1-F6EECF244321}">
                <p14:modId xmlns:p14="http://schemas.microsoft.com/office/powerpoint/2010/main" val="623778973"/>
              </p:ext>
            </p:extLst>
          </p:nvPr>
        </p:nvGraphicFramePr>
        <p:xfrm>
          <a:off x="1089144" y="3620989"/>
          <a:ext cx="7252450" cy="2562070"/>
        </p:xfrm>
        <a:graphic>
          <a:graphicData uri="http://schemas.openxmlformats.org/drawingml/2006/table">
            <a:tbl>
              <a:tblPr firstRow="1" bandRow="1"/>
              <a:tblGrid>
                <a:gridCol w="3626225">
                  <a:extLst>
                    <a:ext uri="{9D8B030D-6E8A-4147-A177-3AD203B41FA5}">
                      <a16:colId xmlns:a16="http://schemas.microsoft.com/office/drawing/2014/main" xmlns="" val="20000"/>
                    </a:ext>
                  </a:extLst>
                </a:gridCol>
                <a:gridCol w="3626225">
                  <a:extLst>
                    <a:ext uri="{9D8B030D-6E8A-4147-A177-3AD203B41FA5}">
                      <a16:colId xmlns:a16="http://schemas.microsoft.com/office/drawing/2014/main" xmlns="" val="20001"/>
                    </a:ext>
                  </a:extLst>
                </a:gridCol>
              </a:tblGrid>
              <a:tr h="133755">
                <a:tc>
                  <a:txBody>
                    <a:bodyPr/>
                    <a:lstStyle/>
                    <a:p>
                      <a:pPr marL="0" indent="0" algn="l">
                        <a:buFont typeface="Arial" panose="020B0604020202020204" pitchFamily="34" charset="0"/>
                        <a:buNone/>
                      </a:pPr>
                      <a:r>
                        <a:rPr lang="en-AU" sz="2000" b="1" i="0" dirty="0">
                          <a:latin typeface="Arial" panose="020B0604020202020204" pitchFamily="34" charset="0"/>
                        </a:rPr>
                        <a:t>NWC</a:t>
                      </a:r>
                    </a:p>
                  </a:txBody>
                  <a:tcPr marL="68580" marR="68580"/>
                </a:tc>
                <a:tc>
                  <a:txBody>
                    <a:bodyPr/>
                    <a:lstStyle/>
                    <a:p>
                      <a:pPr marL="0" indent="0" algn="l">
                        <a:buFont typeface="Arial" panose="020B0604020202020204" pitchFamily="34" charset="0"/>
                        <a:buNone/>
                      </a:pPr>
                      <a:r>
                        <a:rPr lang="en-AU" sz="2000" b="1" i="0" dirty="0">
                          <a:latin typeface="Arial" panose="020B0604020202020204" pitchFamily="34" charset="0"/>
                        </a:rPr>
                        <a:t>ASC</a:t>
                      </a:r>
                    </a:p>
                  </a:txBody>
                  <a:tcPr marL="68580" marR="68580"/>
                </a:tc>
                <a:extLst>
                  <a:ext uri="{0D108BD9-81ED-4DB2-BD59-A6C34878D82A}">
                    <a16:rowId xmlns:a16="http://schemas.microsoft.com/office/drawing/2014/main" xmlns="" val="10000"/>
                  </a:ext>
                </a:extLst>
              </a:tr>
              <a:tr h="2165830">
                <a:tc>
                  <a:txBody>
                    <a:bodyPr/>
                    <a:lstStyle/>
                    <a:p>
                      <a:pPr marL="0" marR="0" indent="0" algn="l" defTabSz="457200" rtl="0" eaLnBrk="1" fontAlgn="auto" latinLnBrk="0" hangingPunct="1">
                        <a:lnSpc>
                          <a:spcPct val="100000"/>
                        </a:lnSpc>
                        <a:spcBef>
                          <a:spcPts val="600"/>
                        </a:spcBef>
                        <a:spcAft>
                          <a:spcPts val="1800"/>
                        </a:spcAft>
                        <a:buClrTx/>
                        <a:buSzTx/>
                        <a:buFont typeface="Arial" charset="0"/>
                        <a:buNone/>
                        <a:tabLst/>
                        <a:defRPr/>
                      </a:pPr>
                      <a:r>
                        <a:rPr lang="en-AU" sz="2000" b="0" i="0" dirty="0">
                          <a:latin typeface="Arial" panose="020B0604020202020204" pitchFamily="34" charset="0"/>
                        </a:rPr>
                        <a:t>Show normal range of appropriate         emotions.</a:t>
                      </a:r>
                    </a:p>
                  </a:txBody>
                  <a:tcPr marL="68580" marR="68580"/>
                </a:tc>
                <a:tc>
                  <a:txBody>
                    <a:bodyPr/>
                    <a:lstStyle/>
                    <a:p>
                      <a:pPr marL="0" indent="0" algn="l">
                        <a:spcBef>
                          <a:spcPts val="600"/>
                        </a:spcBef>
                        <a:spcAft>
                          <a:spcPts val="500"/>
                        </a:spcAft>
                        <a:buFont typeface="Arial" charset="0"/>
                        <a:buNone/>
                      </a:pPr>
                      <a:r>
                        <a:rPr lang="en-AU" sz="2000" b="0" i="0" dirty="0">
                          <a:latin typeface="Arial" panose="020B0604020202020204" pitchFamily="34" charset="0"/>
                        </a:rPr>
                        <a:t> Emotional responses tend to be:</a:t>
                      </a:r>
                    </a:p>
                    <a:p>
                      <a:pPr marL="537750" indent="-285750" algn="l">
                        <a:spcBef>
                          <a:spcPts val="600"/>
                        </a:spcBef>
                        <a:spcAft>
                          <a:spcPts val="500"/>
                        </a:spcAft>
                        <a:buFont typeface="Arial" panose="020B0604020202020204" pitchFamily="34" charset="0"/>
                        <a:buChar char="•"/>
                      </a:pPr>
                      <a:r>
                        <a:rPr lang="en-AU" sz="2000" b="0" i="0" dirty="0">
                          <a:latin typeface="Arial" panose="020B0604020202020204" pitchFamily="34" charset="0"/>
                        </a:rPr>
                        <a:t>Inappropriate, e.g.</a:t>
                      </a:r>
                    </a:p>
                    <a:p>
                      <a:pPr marL="537750" indent="-285750" algn="l">
                        <a:spcBef>
                          <a:spcPts val="600"/>
                        </a:spcBef>
                        <a:spcAft>
                          <a:spcPts val="500"/>
                        </a:spcAft>
                        <a:buFont typeface="Arial" panose="020B0604020202020204" pitchFamily="34" charset="0"/>
                        <a:buChar char="•"/>
                      </a:pPr>
                      <a:r>
                        <a:rPr lang="en-AU" sz="2000" b="0" i="0" dirty="0">
                          <a:latin typeface="Arial" panose="020B0604020202020204" pitchFamily="34" charset="0"/>
                        </a:rPr>
                        <a:t>Heightened, e.g.</a:t>
                      </a:r>
                    </a:p>
                    <a:p>
                      <a:pPr marL="537750" indent="-285750" algn="l">
                        <a:spcBef>
                          <a:spcPts val="600"/>
                        </a:spcBef>
                        <a:spcAft>
                          <a:spcPts val="500"/>
                        </a:spcAft>
                        <a:buFont typeface="Arial" panose="020B0604020202020204" pitchFamily="34" charset="0"/>
                        <a:buChar char="•"/>
                      </a:pPr>
                      <a:r>
                        <a:rPr lang="en-AU" sz="2000" b="0" i="0" dirty="0">
                          <a:latin typeface="Arial" panose="020B0604020202020204" pitchFamily="34" charset="0"/>
                        </a:rPr>
                        <a:t>Dulled, e.g.</a:t>
                      </a:r>
                    </a:p>
                  </a:txBody>
                  <a:tcPr marL="68580" marR="68580"/>
                </a:tc>
                <a:extLst>
                  <a:ext uri="{0D108BD9-81ED-4DB2-BD59-A6C34878D82A}">
                    <a16:rowId xmlns:a16="http://schemas.microsoft.com/office/drawing/2014/main" xmlns="" val="10001"/>
                  </a:ext>
                </a:extLst>
              </a:tr>
            </a:tbl>
          </a:graphicData>
        </a:graphic>
      </p:graphicFrame>
      <p:grpSp>
        <p:nvGrpSpPr>
          <p:cNvPr id="3" name="Group 2"/>
          <p:cNvGrpSpPr/>
          <p:nvPr/>
        </p:nvGrpSpPr>
        <p:grpSpPr>
          <a:xfrm>
            <a:off x="3339091" y="1488146"/>
            <a:ext cx="1792883" cy="1875428"/>
            <a:chOff x="58188" y="406997"/>
            <a:chExt cx="3512441" cy="3093045"/>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88" y="406997"/>
              <a:ext cx="3512441" cy="308646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88" y="406997"/>
              <a:ext cx="3512441" cy="3093045"/>
            </a:xfrm>
            <a:prstGeom prst="rect">
              <a:avLst/>
            </a:prstGeom>
          </p:spPr>
        </p:pic>
      </p:grpSp>
      <p:sp>
        <p:nvSpPr>
          <p:cNvPr id="10" name="Shape 136"/>
          <p:cNvSpPr/>
          <p:nvPr/>
        </p:nvSpPr>
        <p:spPr>
          <a:xfrm>
            <a:off x="1616809" y="561109"/>
            <a:ext cx="6682610" cy="7794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62500" lnSpcReduction="20000"/>
          </a:bodyPr>
          <a:lstStyle>
            <a:lvl1pPr>
              <a:defRPr sz="4000" b="1">
                <a:solidFill>
                  <a:srgbClr val="EE7860"/>
                </a:solidFill>
                <a:latin typeface="Whitney"/>
                <a:ea typeface="Whitney"/>
                <a:cs typeface="Whitney"/>
                <a:sym typeface="Whitney"/>
              </a:defRPr>
            </a:lvl1pPr>
          </a:lstStyle>
          <a:p>
            <a:pPr algn="ctr">
              <a:defRPr sz="4400">
                <a:latin typeface="Gotham Condensed"/>
                <a:ea typeface="Gotham Condensed"/>
                <a:cs typeface="Gotham Condensed"/>
                <a:sym typeface="Gotham Condensed"/>
              </a:defRPr>
            </a:pPr>
            <a:r>
              <a:rPr lang="en-US" sz="4400" dirty="0">
                <a:solidFill>
                  <a:srgbClr val="FF6600"/>
                </a:solidFill>
                <a:latin typeface="Arial" panose="020B0604020202020204" pitchFamily="34" charset="0"/>
                <a:ea typeface="Gotham Condensed"/>
                <a:cs typeface="Gotham Condensed"/>
                <a:sym typeface="Gotham Condensed"/>
              </a:rPr>
              <a:t>NWC vs ASC: Emotional awareness</a:t>
            </a:r>
            <a:endParaRPr lang="en-US" dirty="0">
              <a:solidFill>
                <a:srgbClr val="FF6600"/>
              </a:solidFill>
              <a:latin typeface="Arial" panose="020B0604020202020204" pitchFamily="34" charset="0"/>
              <a:ea typeface="Gotham Condensed"/>
              <a:cs typeface="Gotham Condensed"/>
            </a:endParaRPr>
          </a:p>
        </p:txBody>
      </p:sp>
    </p:spTree>
    <p:extLst>
      <p:ext uri="{BB962C8B-B14F-4D97-AF65-F5344CB8AC3E}">
        <p14:creationId xmlns:p14="http://schemas.microsoft.com/office/powerpoint/2010/main" val="4205816396"/>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p:cNvGraphicFramePr>
            <a:graphicFrameLocks/>
          </p:cNvGraphicFramePr>
          <p:nvPr>
            <p:extLst>
              <p:ext uri="{D42A27DB-BD31-4B8C-83A1-F6EECF244321}">
                <p14:modId xmlns:p14="http://schemas.microsoft.com/office/powerpoint/2010/main" val="2041541220"/>
              </p:ext>
            </p:extLst>
          </p:nvPr>
        </p:nvGraphicFramePr>
        <p:xfrm>
          <a:off x="497748" y="2783444"/>
          <a:ext cx="8513232" cy="3528060"/>
        </p:xfrm>
        <a:graphic>
          <a:graphicData uri="http://schemas.openxmlformats.org/drawingml/2006/table">
            <a:tbl>
              <a:tblPr firstRow="1" bandRow="1"/>
              <a:tblGrid>
                <a:gridCol w="4256616">
                  <a:extLst>
                    <a:ext uri="{9D8B030D-6E8A-4147-A177-3AD203B41FA5}">
                      <a16:colId xmlns:a16="http://schemas.microsoft.com/office/drawing/2014/main" xmlns="" val="20000"/>
                    </a:ext>
                  </a:extLst>
                </a:gridCol>
                <a:gridCol w="4256616">
                  <a:extLst>
                    <a:ext uri="{9D8B030D-6E8A-4147-A177-3AD203B41FA5}">
                      <a16:colId xmlns:a16="http://schemas.microsoft.com/office/drawing/2014/main" xmlns="" val="20001"/>
                    </a:ext>
                  </a:extLst>
                </a:gridCol>
              </a:tblGrid>
              <a:tr h="178298">
                <a:tc>
                  <a:txBody>
                    <a:bodyPr/>
                    <a:lstStyle/>
                    <a:p>
                      <a:pPr marL="0" indent="0" algn="l">
                        <a:buFont typeface="Arial" panose="020B0604020202020204" pitchFamily="34" charset="0"/>
                        <a:buNone/>
                      </a:pPr>
                      <a:r>
                        <a:rPr lang="en-AU" sz="2000" b="1" i="0" dirty="0">
                          <a:latin typeface="Arial" panose="020B0604020202020204" pitchFamily="34" charset="0"/>
                        </a:rPr>
                        <a:t>NWC</a:t>
                      </a:r>
                    </a:p>
                  </a:txBody>
                  <a:tcPr marL="68580" marR="68580"/>
                </a:tc>
                <a:tc>
                  <a:txBody>
                    <a:bodyPr/>
                    <a:lstStyle/>
                    <a:p>
                      <a:pPr marL="0" indent="0" algn="l">
                        <a:buFont typeface="Arial" panose="020B0604020202020204" pitchFamily="34" charset="0"/>
                        <a:buNone/>
                      </a:pPr>
                      <a:r>
                        <a:rPr lang="en-AU" sz="2000" b="1" i="0" dirty="0">
                          <a:latin typeface="Arial" panose="020B0604020202020204" pitchFamily="34" charset="0"/>
                        </a:rPr>
                        <a:t>ASC</a:t>
                      </a:r>
                    </a:p>
                  </a:txBody>
                  <a:tcPr marL="68580" marR="68580"/>
                </a:tc>
                <a:extLst>
                  <a:ext uri="{0D108BD9-81ED-4DB2-BD59-A6C34878D82A}">
                    <a16:rowId xmlns:a16="http://schemas.microsoft.com/office/drawing/2014/main" xmlns="" val="10000"/>
                  </a:ext>
                </a:extLst>
              </a:tr>
              <a:tr h="556558">
                <a:tc>
                  <a:txBody>
                    <a:bodyPr/>
                    <a:lstStyle/>
                    <a:p>
                      <a:pPr marL="0" marR="0" indent="0" algn="l" defTabSz="457200" rtl="0" eaLnBrk="1" fontAlgn="auto" latinLnBrk="0" hangingPunct="1">
                        <a:lnSpc>
                          <a:spcPct val="100000"/>
                        </a:lnSpc>
                        <a:spcBef>
                          <a:spcPts val="600"/>
                        </a:spcBef>
                        <a:spcAft>
                          <a:spcPts val="1800"/>
                        </a:spcAft>
                        <a:buClrTx/>
                        <a:buSzTx/>
                        <a:buFont typeface="Arial" charset="0"/>
                        <a:buNone/>
                        <a:tabLst/>
                        <a:defRPr/>
                      </a:pPr>
                      <a:r>
                        <a:rPr lang="en-AU" sz="2000" b="0" i="0" dirty="0">
                          <a:latin typeface="Arial" panose="020B0604020202020204" pitchFamily="34" charset="0"/>
                        </a:rPr>
                        <a:t> Awareness of self.</a:t>
                      </a:r>
                    </a:p>
                  </a:txBody>
                  <a:tcPr marL="68580" marR="68580"/>
                </a:tc>
                <a:tc>
                  <a:txBody>
                    <a:bodyPr/>
                    <a:lstStyle/>
                    <a:p>
                      <a:pPr marL="0" indent="0" algn="l">
                        <a:spcBef>
                          <a:spcPts val="600"/>
                        </a:spcBef>
                        <a:spcAft>
                          <a:spcPts val="500"/>
                        </a:spcAft>
                        <a:buFont typeface="Arial" charset="0"/>
                        <a:buNone/>
                      </a:pPr>
                      <a:r>
                        <a:rPr lang="en-AU" sz="2000" b="0" i="0" dirty="0">
                          <a:latin typeface="Arial" panose="020B0604020202020204" pitchFamily="34" charset="0"/>
                        </a:rPr>
                        <a:t>Self-control is compromised, e.g.:</a:t>
                      </a:r>
                    </a:p>
                    <a:p>
                      <a:pPr marL="537750" indent="-285750" algn="l">
                        <a:spcBef>
                          <a:spcPts val="600"/>
                        </a:spcBef>
                        <a:spcAft>
                          <a:spcPts val="500"/>
                        </a:spcAft>
                        <a:buFont typeface="Arial" panose="020B0604020202020204" pitchFamily="34" charset="0"/>
                        <a:buChar char="•"/>
                      </a:pPr>
                      <a:r>
                        <a:rPr lang="en-AU" sz="2000" b="0" i="0" dirty="0">
                          <a:latin typeface="Arial" panose="020B0604020202020204" pitchFamily="34" charset="0"/>
                        </a:rPr>
                        <a:t>Asleep</a:t>
                      </a:r>
                    </a:p>
                    <a:p>
                      <a:pPr marL="537750" indent="-285750" algn="l">
                        <a:spcBef>
                          <a:spcPts val="600"/>
                        </a:spcBef>
                        <a:spcAft>
                          <a:spcPts val="500"/>
                        </a:spcAft>
                        <a:buFont typeface="Arial" panose="020B0604020202020204" pitchFamily="34" charset="0"/>
                        <a:buChar char="•"/>
                      </a:pPr>
                      <a:r>
                        <a:rPr lang="en-AU" sz="2000" b="0" i="0" dirty="0">
                          <a:latin typeface="Arial" panose="020B0604020202020204" pitchFamily="34" charset="0"/>
                        </a:rPr>
                        <a:t>Drunk</a:t>
                      </a:r>
                    </a:p>
                    <a:p>
                      <a:pPr marL="537750" indent="-285750" algn="l">
                        <a:spcBef>
                          <a:spcPts val="600"/>
                        </a:spcBef>
                        <a:spcAft>
                          <a:spcPts val="500"/>
                        </a:spcAft>
                        <a:buFont typeface="Arial" panose="020B0604020202020204" pitchFamily="34" charset="0"/>
                        <a:buChar char="•"/>
                      </a:pPr>
                      <a:r>
                        <a:rPr lang="en-AU" sz="2000" b="0" i="0" dirty="0">
                          <a:latin typeface="Arial" panose="020B0604020202020204" pitchFamily="34" charset="0"/>
                        </a:rPr>
                        <a:t>Hypnotised </a:t>
                      </a:r>
                    </a:p>
                  </a:txBody>
                  <a:tcPr marL="68580" marR="68580"/>
                </a:tc>
                <a:extLst>
                  <a:ext uri="{0D108BD9-81ED-4DB2-BD59-A6C34878D82A}">
                    <a16:rowId xmlns:a16="http://schemas.microsoft.com/office/drawing/2014/main" xmlns="" val="10001"/>
                  </a:ext>
                </a:extLst>
              </a:tr>
              <a:tr h="309338">
                <a:tc>
                  <a:txBody>
                    <a:bodyPr/>
                    <a:lstStyle/>
                    <a:p>
                      <a:pPr marL="0" marR="0" indent="0" algn="l" defTabSz="457200" rtl="0" eaLnBrk="1" fontAlgn="auto" latinLnBrk="0" hangingPunct="1">
                        <a:lnSpc>
                          <a:spcPct val="100000"/>
                        </a:lnSpc>
                        <a:spcBef>
                          <a:spcPts val="600"/>
                        </a:spcBef>
                        <a:spcAft>
                          <a:spcPts val="1800"/>
                        </a:spcAft>
                        <a:buClrTx/>
                        <a:buSzTx/>
                        <a:buFont typeface="Arial" charset="0"/>
                        <a:buNone/>
                        <a:tabLst/>
                        <a:defRPr/>
                      </a:pPr>
                      <a:r>
                        <a:rPr lang="en-AU" sz="2000" b="0" i="0" dirty="0">
                          <a:latin typeface="Arial" panose="020B0604020202020204" pitchFamily="34" charset="0"/>
                        </a:rPr>
                        <a:t>Conscious ability to take control of behaviour.</a:t>
                      </a:r>
                    </a:p>
                  </a:txBody>
                  <a:tcPr marL="68580" marR="68580"/>
                </a:tc>
                <a:tc>
                  <a:txBody>
                    <a:bodyPr/>
                    <a:lstStyle/>
                    <a:p>
                      <a:pPr marL="252000" indent="0" algn="l">
                        <a:spcBef>
                          <a:spcPts val="600"/>
                        </a:spcBef>
                        <a:spcAft>
                          <a:spcPts val="500"/>
                        </a:spcAft>
                        <a:buFont typeface="Courier New" charset="0"/>
                        <a:buNone/>
                      </a:pPr>
                      <a:endParaRPr lang="en-AU" sz="2000" b="0" i="0" dirty="0">
                        <a:latin typeface="Arial" panose="020B0604020202020204" pitchFamily="34" charset="0"/>
                      </a:endParaRPr>
                    </a:p>
                  </a:txBody>
                  <a:tcPr marL="68580" marR="68580"/>
                </a:tc>
                <a:extLst>
                  <a:ext uri="{0D108BD9-81ED-4DB2-BD59-A6C34878D82A}">
                    <a16:rowId xmlns:a16="http://schemas.microsoft.com/office/drawing/2014/main" xmlns="" val="147786984"/>
                  </a:ext>
                </a:extLst>
              </a:tr>
              <a:tr h="309338">
                <a:tc>
                  <a:txBody>
                    <a:bodyPr/>
                    <a:lstStyle/>
                    <a:p>
                      <a:pPr marL="0" marR="0" indent="0" algn="l" defTabSz="457200" rtl="0" eaLnBrk="1" fontAlgn="auto" latinLnBrk="0" hangingPunct="1">
                        <a:lnSpc>
                          <a:spcPct val="100000"/>
                        </a:lnSpc>
                        <a:spcBef>
                          <a:spcPts val="600"/>
                        </a:spcBef>
                        <a:spcAft>
                          <a:spcPts val="1800"/>
                        </a:spcAft>
                        <a:buClrTx/>
                        <a:buSzTx/>
                        <a:buFont typeface="Arial" charset="0"/>
                        <a:buNone/>
                        <a:tabLst/>
                        <a:defRPr/>
                      </a:pPr>
                      <a:r>
                        <a:rPr lang="en-AU" sz="2000" b="0" i="0" dirty="0">
                          <a:latin typeface="Arial" panose="020B0604020202020204" pitchFamily="34" charset="0"/>
                        </a:rPr>
                        <a:t>Some psychological and physical limitations to self-control.</a:t>
                      </a:r>
                    </a:p>
                  </a:txBody>
                  <a:tcPr marL="68580" marR="68580"/>
                </a:tc>
                <a:tc>
                  <a:txBody>
                    <a:bodyPr/>
                    <a:lstStyle/>
                    <a:p>
                      <a:pPr marL="252000" indent="0" algn="l">
                        <a:spcBef>
                          <a:spcPts val="600"/>
                        </a:spcBef>
                        <a:spcAft>
                          <a:spcPts val="500"/>
                        </a:spcAft>
                        <a:buFont typeface="Courier New" charset="0"/>
                        <a:buNone/>
                      </a:pPr>
                      <a:endParaRPr lang="en-AU" sz="2000" b="0" i="0" dirty="0">
                        <a:latin typeface="Arial" panose="020B0604020202020204" pitchFamily="34" charset="0"/>
                      </a:endParaRPr>
                    </a:p>
                  </a:txBody>
                  <a:tcPr marL="68580" marR="68580"/>
                </a:tc>
                <a:extLst>
                  <a:ext uri="{0D108BD9-81ED-4DB2-BD59-A6C34878D82A}">
                    <a16:rowId xmlns:a16="http://schemas.microsoft.com/office/drawing/2014/main" xmlns="" val="135471958"/>
                  </a:ext>
                </a:extLst>
              </a:tr>
            </a:tbl>
          </a:graphicData>
        </a:graphic>
      </p:graphicFrame>
      <p:grpSp>
        <p:nvGrpSpPr>
          <p:cNvPr id="3" name="Group 2"/>
          <p:cNvGrpSpPr/>
          <p:nvPr/>
        </p:nvGrpSpPr>
        <p:grpSpPr>
          <a:xfrm>
            <a:off x="3373416" y="1340572"/>
            <a:ext cx="1655572" cy="1388042"/>
            <a:chOff x="58188" y="406997"/>
            <a:chExt cx="3512441" cy="3093045"/>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88" y="406997"/>
              <a:ext cx="3512441" cy="3086464"/>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88" y="406997"/>
              <a:ext cx="3512441" cy="3093045"/>
            </a:xfrm>
            <a:prstGeom prst="rect">
              <a:avLst/>
            </a:prstGeom>
          </p:spPr>
        </p:pic>
      </p:grpSp>
      <p:sp>
        <p:nvSpPr>
          <p:cNvPr id="10" name="Shape 136"/>
          <p:cNvSpPr/>
          <p:nvPr/>
        </p:nvSpPr>
        <p:spPr>
          <a:xfrm>
            <a:off x="1193146" y="406668"/>
            <a:ext cx="6682610" cy="7794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lvl1pPr>
              <a:defRPr sz="4000" b="1">
                <a:solidFill>
                  <a:srgbClr val="EE7860"/>
                </a:solidFill>
                <a:latin typeface="Whitney"/>
                <a:ea typeface="Whitney"/>
                <a:cs typeface="Whitney"/>
                <a:sym typeface="Whitney"/>
              </a:defRPr>
            </a:lvl1pPr>
          </a:lstStyle>
          <a:p>
            <a:pPr algn="ctr">
              <a:defRPr sz="4400">
                <a:latin typeface="Gotham Condensed"/>
                <a:ea typeface="Gotham Condensed"/>
                <a:cs typeface="Gotham Condensed"/>
                <a:sym typeface="Gotham Condensed"/>
              </a:defRPr>
            </a:pPr>
            <a:r>
              <a:rPr lang="en-US" sz="3700" dirty="0">
                <a:solidFill>
                  <a:srgbClr val="FF6600"/>
                </a:solidFill>
                <a:latin typeface="Arial" panose="020B0604020202020204" pitchFamily="34" charset="0"/>
                <a:ea typeface="Gotham Condensed"/>
                <a:cs typeface="Gotham Condensed"/>
                <a:sym typeface="Gotham Condensed"/>
              </a:rPr>
              <a:t>NWC vs ASC: Self-control</a:t>
            </a:r>
          </a:p>
        </p:txBody>
      </p:sp>
    </p:spTree>
    <p:extLst>
      <p:ext uri="{BB962C8B-B14F-4D97-AF65-F5344CB8AC3E}">
        <p14:creationId xmlns:p14="http://schemas.microsoft.com/office/powerpoint/2010/main" val="3401835125"/>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p:cNvGraphicFramePr>
            <a:graphicFrameLocks/>
          </p:cNvGraphicFramePr>
          <p:nvPr>
            <p:extLst>
              <p:ext uri="{D42A27DB-BD31-4B8C-83A1-F6EECF244321}">
                <p14:modId xmlns:p14="http://schemas.microsoft.com/office/powerpoint/2010/main" val="978278067"/>
              </p:ext>
            </p:extLst>
          </p:nvPr>
        </p:nvGraphicFramePr>
        <p:xfrm>
          <a:off x="1132932" y="3983445"/>
          <a:ext cx="6848224" cy="2407920"/>
        </p:xfrm>
        <a:graphic>
          <a:graphicData uri="http://schemas.openxmlformats.org/drawingml/2006/table">
            <a:tbl>
              <a:tblPr firstRow="1" bandRow="1"/>
              <a:tblGrid>
                <a:gridCol w="3424112">
                  <a:extLst>
                    <a:ext uri="{9D8B030D-6E8A-4147-A177-3AD203B41FA5}">
                      <a16:colId xmlns:a16="http://schemas.microsoft.com/office/drawing/2014/main" xmlns="" val="20000"/>
                    </a:ext>
                  </a:extLst>
                </a:gridCol>
                <a:gridCol w="3424112">
                  <a:extLst>
                    <a:ext uri="{9D8B030D-6E8A-4147-A177-3AD203B41FA5}">
                      <a16:colId xmlns:a16="http://schemas.microsoft.com/office/drawing/2014/main" xmlns="" val="20001"/>
                    </a:ext>
                  </a:extLst>
                </a:gridCol>
              </a:tblGrid>
              <a:tr h="274604">
                <a:tc>
                  <a:txBody>
                    <a:bodyPr/>
                    <a:lstStyle/>
                    <a:p>
                      <a:pPr marL="0" indent="0" algn="l">
                        <a:buFont typeface="Arial" panose="020B0604020202020204" pitchFamily="34" charset="0"/>
                        <a:buNone/>
                      </a:pPr>
                      <a:r>
                        <a:rPr lang="en-AU" sz="2000" b="1" i="0" dirty="0">
                          <a:latin typeface="Arial" panose="020B0604020202020204" pitchFamily="34" charset="0"/>
                        </a:rPr>
                        <a:t>NWC</a:t>
                      </a:r>
                    </a:p>
                  </a:txBody>
                  <a:tcPr marL="68580" marR="68580"/>
                </a:tc>
                <a:tc>
                  <a:txBody>
                    <a:bodyPr/>
                    <a:lstStyle/>
                    <a:p>
                      <a:pPr marL="0" indent="0" algn="l">
                        <a:buFont typeface="Arial" panose="020B0604020202020204" pitchFamily="34" charset="0"/>
                        <a:buNone/>
                      </a:pPr>
                      <a:r>
                        <a:rPr lang="en-AU" sz="2000" b="1" i="0" dirty="0">
                          <a:latin typeface="Arial" panose="020B0604020202020204" pitchFamily="34" charset="0"/>
                        </a:rPr>
                        <a:t>ASC</a:t>
                      </a:r>
                    </a:p>
                  </a:txBody>
                  <a:tcPr marL="68580" marR="68580"/>
                </a:tc>
                <a:extLst>
                  <a:ext uri="{0D108BD9-81ED-4DB2-BD59-A6C34878D82A}">
                    <a16:rowId xmlns:a16="http://schemas.microsoft.com/office/drawing/2014/main" xmlns="" val="10000"/>
                  </a:ext>
                </a:extLst>
              </a:tr>
              <a:tr h="476424">
                <a:tc>
                  <a:txBody>
                    <a:bodyPr/>
                    <a:lstStyle/>
                    <a:p>
                      <a:pPr marL="0" marR="0" indent="0" algn="l" defTabSz="457200" rtl="0" eaLnBrk="1" fontAlgn="auto" latinLnBrk="0" hangingPunct="1">
                        <a:lnSpc>
                          <a:spcPct val="100000"/>
                        </a:lnSpc>
                        <a:spcBef>
                          <a:spcPts val="600"/>
                        </a:spcBef>
                        <a:spcAft>
                          <a:spcPts val="1800"/>
                        </a:spcAft>
                        <a:buClrTx/>
                        <a:buSzTx/>
                        <a:buFont typeface="Arial" charset="0"/>
                        <a:buNone/>
                        <a:tabLst/>
                        <a:defRPr/>
                      </a:pPr>
                      <a:r>
                        <a:rPr lang="en-AU" sz="2000" b="0" i="0" dirty="0">
                          <a:latin typeface="Arial" panose="020B0604020202020204" pitchFamily="34" charset="0"/>
                        </a:rPr>
                        <a:t>Perception of time is accurate</a:t>
                      </a:r>
                      <a:r>
                        <a:rPr lang="en-AU" sz="2000" b="0" i="0" baseline="0" dirty="0">
                          <a:latin typeface="Arial" panose="020B0604020202020204" pitchFamily="34" charset="0"/>
                        </a:rPr>
                        <a:t> -</a:t>
                      </a:r>
                      <a:r>
                        <a:rPr lang="en-AU" sz="2000" b="0" i="0" dirty="0">
                          <a:latin typeface="Arial" panose="020B0604020202020204" pitchFamily="34" charset="0"/>
                        </a:rPr>
                        <a:t>e.g. 1 hour feels like 1 hour.</a:t>
                      </a:r>
                    </a:p>
                  </a:txBody>
                  <a:tcPr marL="68580" marR="68580"/>
                </a:tc>
                <a:tc>
                  <a:txBody>
                    <a:bodyPr/>
                    <a:lstStyle/>
                    <a:p>
                      <a:pPr marL="0" indent="0" algn="l">
                        <a:spcBef>
                          <a:spcPts val="600"/>
                        </a:spcBef>
                        <a:spcAft>
                          <a:spcPts val="1800"/>
                        </a:spcAft>
                        <a:buFont typeface="Arial" charset="0"/>
                        <a:buNone/>
                      </a:pPr>
                      <a:r>
                        <a:rPr lang="en-AU" sz="2000" b="0" i="0" dirty="0">
                          <a:latin typeface="Arial" panose="020B0604020202020204" pitchFamily="34" charset="0"/>
                        </a:rPr>
                        <a:t>Sense of time is distorted</a:t>
                      </a:r>
                      <a:r>
                        <a:rPr lang="en-AU" sz="2000" b="0" i="0" baseline="0" dirty="0">
                          <a:latin typeface="Arial" panose="020B0604020202020204" pitchFamily="34" charset="0"/>
                        </a:rPr>
                        <a:t> -         </a:t>
                      </a:r>
                      <a:r>
                        <a:rPr lang="en-AU" sz="2000" b="0" i="0" dirty="0">
                          <a:latin typeface="Arial" panose="020B0604020202020204" pitchFamily="34" charset="0"/>
                        </a:rPr>
                        <a:t>i.e. time could be perceived to be moving quicker or slower.</a:t>
                      </a:r>
                    </a:p>
                  </a:txBody>
                  <a:tcPr marL="68580" marR="68580"/>
                </a:tc>
                <a:extLst>
                  <a:ext uri="{0D108BD9-81ED-4DB2-BD59-A6C34878D82A}">
                    <a16:rowId xmlns:a16="http://schemas.microsoft.com/office/drawing/2014/main" xmlns="" val="10001"/>
                  </a:ext>
                </a:extLst>
              </a:tr>
              <a:tr h="476424">
                <a:tc>
                  <a:txBody>
                    <a:bodyPr/>
                    <a:lstStyle/>
                    <a:p>
                      <a:pPr marL="0" marR="0" indent="0" algn="l" defTabSz="457200" rtl="0" eaLnBrk="1" fontAlgn="auto" latinLnBrk="0" hangingPunct="1">
                        <a:lnSpc>
                          <a:spcPct val="100000"/>
                        </a:lnSpc>
                        <a:spcBef>
                          <a:spcPts val="600"/>
                        </a:spcBef>
                        <a:spcAft>
                          <a:spcPts val="1800"/>
                        </a:spcAft>
                        <a:buClrTx/>
                        <a:buSzTx/>
                        <a:buFont typeface="Arial" charset="0"/>
                        <a:buNone/>
                        <a:tabLst/>
                        <a:defRPr/>
                      </a:pPr>
                      <a:r>
                        <a:rPr lang="en-AU" sz="2000" b="0" i="0" dirty="0">
                          <a:latin typeface="Arial" panose="020B0604020202020204" pitchFamily="34" charset="0"/>
                        </a:rPr>
                        <a:t>Awareness of past, present and future events.</a:t>
                      </a:r>
                    </a:p>
                  </a:txBody>
                  <a:tcPr marL="68580" marR="68580"/>
                </a:tc>
                <a:tc>
                  <a:txBody>
                    <a:bodyPr/>
                    <a:lstStyle/>
                    <a:p>
                      <a:pPr marL="0" indent="0" algn="l">
                        <a:spcBef>
                          <a:spcPts val="600"/>
                        </a:spcBef>
                        <a:spcAft>
                          <a:spcPts val="1800"/>
                        </a:spcAft>
                        <a:buFont typeface="Arial" charset="0"/>
                        <a:buNone/>
                      </a:pPr>
                      <a:endParaRPr lang="en-AU" sz="2000" b="0" i="0" dirty="0">
                        <a:latin typeface="Arial" panose="020B0604020202020204" pitchFamily="34" charset="0"/>
                      </a:endParaRPr>
                    </a:p>
                  </a:txBody>
                  <a:tcPr marL="68580" marR="68580"/>
                </a:tc>
                <a:extLst>
                  <a:ext uri="{0D108BD9-81ED-4DB2-BD59-A6C34878D82A}">
                    <a16:rowId xmlns:a16="http://schemas.microsoft.com/office/drawing/2014/main" xmlns="" val="2778689050"/>
                  </a:ext>
                </a:extLst>
              </a:tr>
            </a:tbl>
          </a:graphicData>
        </a:graphic>
      </p:graphicFrame>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6249" y="1608272"/>
            <a:ext cx="2016012" cy="2001030"/>
          </a:xfrm>
          <a:prstGeom prst="rect">
            <a:avLst/>
          </a:prstGeom>
        </p:spPr>
      </p:pic>
      <p:sp>
        <p:nvSpPr>
          <p:cNvPr id="10" name="Shape 136"/>
          <p:cNvSpPr/>
          <p:nvPr/>
        </p:nvSpPr>
        <p:spPr>
          <a:xfrm>
            <a:off x="1298545" y="561109"/>
            <a:ext cx="6682610" cy="7794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92500"/>
          </a:bodyPr>
          <a:lstStyle>
            <a:lvl1pPr>
              <a:defRPr sz="4000" b="1">
                <a:solidFill>
                  <a:srgbClr val="EE7860"/>
                </a:solidFill>
                <a:latin typeface="Whitney"/>
                <a:ea typeface="Whitney"/>
                <a:cs typeface="Whitney"/>
                <a:sym typeface="Whitney"/>
              </a:defRPr>
            </a:lvl1pPr>
          </a:lstStyle>
          <a:p>
            <a:pPr algn="ctr">
              <a:defRPr sz="4400">
                <a:latin typeface="Gotham Condensed"/>
                <a:ea typeface="Gotham Condensed"/>
                <a:cs typeface="Gotham Condensed"/>
                <a:sym typeface="Gotham Condensed"/>
              </a:defRPr>
            </a:pPr>
            <a:r>
              <a:rPr lang="en-US" sz="3700" dirty="0">
                <a:solidFill>
                  <a:srgbClr val="FF6600"/>
                </a:solidFill>
                <a:latin typeface="Arial" panose="020B0604020202020204" pitchFamily="34" charset="0"/>
                <a:ea typeface="Gotham Condensed"/>
                <a:cs typeface="Gotham Condensed"/>
                <a:sym typeface="Gotham Condensed"/>
              </a:rPr>
              <a:t>NWC vs ASC: Time orientation</a:t>
            </a:r>
            <a:endParaRPr lang="en-US" sz="3700" dirty="0">
              <a:solidFill>
                <a:srgbClr val="FF6600"/>
              </a:solidFill>
              <a:latin typeface="Arial" panose="020B0604020202020204" pitchFamily="34" charset="0"/>
              <a:ea typeface="Gotham Condensed"/>
              <a:cs typeface="Gotham Condensed"/>
            </a:endParaRPr>
          </a:p>
        </p:txBody>
      </p:sp>
    </p:spTree>
    <p:extLst>
      <p:ext uri="{BB962C8B-B14F-4D97-AF65-F5344CB8AC3E}">
        <p14:creationId xmlns:p14="http://schemas.microsoft.com/office/powerpoint/2010/main" val="3962341552"/>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AU" dirty="0"/>
              <a:t>Pg. 237 Investigate 12.5</a:t>
            </a:r>
          </a:p>
          <a:p>
            <a:pPr marL="0" indent="0">
              <a:buNone/>
            </a:pPr>
            <a:r>
              <a:rPr lang="en-AU" dirty="0"/>
              <a:t>Pg. 237 Review 12.3 Q1-3</a:t>
            </a:r>
          </a:p>
          <a:p>
            <a:pPr marL="0" indent="0">
              <a:buNone/>
            </a:pPr>
            <a:endParaRPr lang="en-AU" dirty="0"/>
          </a:p>
        </p:txBody>
      </p:sp>
    </p:spTree>
    <p:extLst>
      <p:ext uri="{BB962C8B-B14F-4D97-AF65-F5344CB8AC3E}">
        <p14:creationId xmlns:p14="http://schemas.microsoft.com/office/powerpoint/2010/main" val="24853332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Chapter Review Questions </a:t>
            </a:r>
          </a:p>
        </p:txBody>
      </p:sp>
      <p:sp>
        <p:nvSpPr>
          <p:cNvPr id="3" name="Content Placeholder 2"/>
          <p:cNvSpPr>
            <a:spLocks noGrp="1"/>
          </p:cNvSpPr>
          <p:nvPr>
            <p:ph idx="1"/>
          </p:nvPr>
        </p:nvSpPr>
        <p:spPr/>
        <p:txBody>
          <a:bodyPr/>
          <a:lstStyle/>
          <a:p>
            <a:pPr marL="0" indent="0">
              <a:buNone/>
            </a:pPr>
            <a:r>
              <a:rPr lang="en-AU" dirty="0"/>
              <a:t>Pg. 240 Q1-19</a:t>
            </a:r>
          </a:p>
        </p:txBody>
      </p:sp>
    </p:spTree>
    <p:extLst>
      <p:ext uri="{BB962C8B-B14F-4D97-AF65-F5344CB8AC3E}">
        <p14:creationId xmlns:p14="http://schemas.microsoft.com/office/powerpoint/2010/main" val="19224750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Chapter review answers</a:t>
            </a:r>
          </a:p>
        </p:txBody>
      </p:sp>
      <p:sp>
        <p:nvSpPr>
          <p:cNvPr id="3" name="Content Placeholder 2"/>
          <p:cNvSpPr>
            <a:spLocks noGrp="1"/>
          </p:cNvSpPr>
          <p:nvPr>
            <p:ph idx="1"/>
          </p:nvPr>
        </p:nvSpPr>
        <p:spPr/>
        <p:txBody>
          <a:bodyPr/>
          <a:lstStyle/>
          <a:p>
            <a:r>
              <a:rPr lang="en-US" dirty="0"/>
              <a:t>Test your understanding</a:t>
            </a:r>
            <a:endParaRPr lang="en-AU" dirty="0"/>
          </a:p>
          <a:p>
            <a:r>
              <a:rPr lang="en-US" b="1" dirty="0"/>
              <a:t>Multiple choice</a:t>
            </a:r>
            <a:endParaRPr lang="en-AU" b="1" dirty="0"/>
          </a:p>
          <a:p>
            <a:r>
              <a:rPr lang="en-AU" b="1" dirty="0"/>
              <a:t>1 </a:t>
            </a:r>
            <a:r>
              <a:rPr lang="en-AU" dirty="0"/>
              <a:t>B; </a:t>
            </a:r>
            <a:r>
              <a:rPr lang="en-AU" b="1" dirty="0"/>
              <a:t>2 </a:t>
            </a:r>
            <a:r>
              <a:rPr lang="en-AU" dirty="0"/>
              <a:t>D; </a:t>
            </a:r>
            <a:r>
              <a:rPr lang="en-AU" b="1" dirty="0"/>
              <a:t>3 </a:t>
            </a:r>
            <a:r>
              <a:rPr lang="en-AU" dirty="0"/>
              <a:t>C; </a:t>
            </a:r>
            <a:r>
              <a:rPr lang="en-AU" b="1" dirty="0"/>
              <a:t>4 </a:t>
            </a:r>
            <a:r>
              <a:rPr lang="en-AU" dirty="0"/>
              <a:t>D; </a:t>
            </a:r>
            <a:r>
              <a:rPr lang="en-AU" b="1" dirty="0"/>
              <a:t>5 </a:t>
            </a:r>
            <a:r>
              <a:rPr lang="en-AU" dirty="0"/>
              <a:t>C; </a:t>
            </a:r>
            <a:r>
              <a:rPr lang="en-AU" b="1" dirty="0"/>
              <a:t>6 </a:t>
            </a:r>
            <a:r>
              <a:rPr lang="en-AU" dirty="0"/>
              <a:t>D; </a:t>
            </a:r>
            <a:r>
              <a:rPr lang="en-AU" b="1" dirty="0"/>
              <a:t>7 </a:t>
            </a:r>
            <a:r>
              <a:rPr lang="en-AU" dirty="0"/>
              <a:t>B; </a:t>
            </a:r>
            <a:r>
              <a:rPr lang="en-AU" b="1" dirty="0"/>
              <a:t>8 </a:t>
            </a:r>
            <a:r>
              <a:rPr lang="en-AU" dirty="0"/>
              <a:t>D; </a:t>
            </a:r>
            <a:r>
              <a:rPr lang="en-AU" b="1" dirty="0"/>
              <a:t>9 </a:t>
            </a:r>
            <a:r>
              <a:rPr lang="en-AU" dirty="0"/>
              <a:t>D; </a:t>
            </a:r>
            <a:r>
              <a:rPr lang="en-AU" b="1" dirty="0"/>
              <a:t>10 </a:t>
            </a:r>
            <a:r>
              <a:rPr lang="en-AU" dirty="0"/>
              <a:t>D</a:t>
            </a:r>
          </a:p>
          <a:p>
            <a:pPr marL="0" indent="0">
              <a:buNone/>
            </a:pPr>
            <a:endParaRPr lang="en-AU" i="1" dirty="0"/>
          </a:p>
        </p:txBody>
      </p:sp>
    </p:spTree>
    <p:extLst>
      <p:ext uri="{BB962C8B-B14F-4D97-AF65-F5344CB8AC3E}">
        <p14:creationId xmlns:p14="http://schemas.microsoft.com/office/powerpoint/2010/main" val="388392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091" y="188640"/>
            <a:ext cx="8424936" cy="6463308"/>
          </a:xfrm>
          <a:prstGeom prst="rect">
            <a:avLst/>
          </a:prstGeom>
        </p:spPr>
        <p:txBody>
          <a:bodyPr wrap="square">
            <a:spAutoFit/>
          </a:bodyPr>
          <a:lstStyle/>
          <a:p>
            <a:r>
              <a:rPr lang="en-US" b="1" dirty="0"/>
              <a:t>Short answer</a:t>
            </a:r>
            <a:endParaRPr lang="en-AU" b="1" dirty="0"/>
          </a:p>
          <a:p>
            <a:r>
              <a:rPr lang="en-AU" b="1" dirty="0"/>
              <a:t>11. </a:t>
            </a:r>
            <a:r>
              <a:rPr lang="en-AU" dirty="0"/>
              <a:t>Define ‘consciousness’ and outline the idea that consciousness varies according to states.</a:t>
            </a:r>
          </a:p>
          <a:p>
            <a:endParaRPr lang="en-AU" dirty="0"/>
          </a:p>
          <a:p>
            <a:r>
              <a:rPr lang="en-AU" dirty="0"/>
              <a:t>Consciousness can be defined as the awareness of our own thoughts, feelings and perceptions (internal events) and our surroundings (external stimuli) at any given moment. Our level of awareness of internal events and external surroundings is known as a state of consciousness. States of consciousness are viewed as constantly changing on a continuum of awareness. States of consciousness are divided into two broad categories – normal waking consciousness and altered states of consciousness.</a:t>
            </a:r>
          </a:p>
          <a:p>
            <a:endParaRPr lang="en-AU" dirty="0"/>
          </a:p>
          <a:p>
            <a:r>
              <a:rPr lang="en-AU" b="1" dirty="0"/>
              <a:t>12a. </a:t>
            </a:r>
            <a:r>
              <a:rPr lang="en-AU" dirty="0"/>
              <a:t>Explain the concept of a psychological construct, giving consciousness as an example.</a:t>
            </a:r>
          </a:p>
          <a:p>
            <a:endParaRPr lang="en-AU" dirty="0"/>
          </a:p>
          <a:p>
            <a:r>
              <a:rPr lang="en-AU" dirty="0"/>
              <a:t>Psychological constructs are used to understand or explain things that we believe exist but cannot see, touch, or measure in any way. Consciousness is a psychological construct because it is believed to exist, but we are unable to physically measure it, so descriptions are ‘constructed’ to explain it.</a:t>
            </a:r>
          </a:p>
          <a:p>
            <a:endParaRPr lang="en-AU" dirty="0"/>
          </a:p>
          <a:p>
            <a:r>
              <a:rPr lang="en-AU" b="1" dirty="0"/>
              <a:t>b. </a:t>
            </a:r>
            <a:r>
              <a:rPr lang="en-AU" dirty="0"/>
              <a:t>Name some other psychological constructs you have been studying in Psychology this year.</a:t>
            </a:r>
          </a:p>
          <a:p>
            <a:endParaRPr lang="en-AU" dirty="0"/>
          </a:p>
          <a:p>
            <a:r>
              <a:rPr lang="en-AU" dirty="0"/>
              <a:t>Attitudes, personality, learning, mental health</a:t>
            </a:r>
          </a:p>
        </p:txBody>
      </p:sp>
    </p:spTree>
    <p:extLst>
      <p:ext uri="{BB962C8B-B14F-4D97-AF65-F5344CB8AC3E}">
        <p14:creationId xmlns:p14="http://schemas.microsoft.com/office/powerpoint/2010/main" val="30179164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885" y="188640"/>
            <a:ext cx="8640960" cy="6740307"/>
          </a:xfrm>
          <a:prstGeom prst="rect">
            <a:avLst/>
          </a:prstGeom>
        </p:spPr>
        <p:txBody>
          <a:bodyPr wrap="square">
            <a:spAutoFit/>
          </a:bodyPr>
          <a:lstStyle/>
          <a:p>
            <a:r>
              <a:rPr lang="en-AU" b="1" dirty="0"/>
              <a:t>13</a:t>
            </a:r>
            <a:r>
              <a:rPr lang="en-AU" dirty="0"/>
              <a:t>. Describe the defining difference between normal waking consciousness and altered states of consciousness.</a:t>
            </a:r>
          </a:p>
          <a:p>
            <a:endParaRPr lang="en-AU" dirty="0"/>
          </a:p>
          <a:p>
            <a:r>
              <a:rPr lang="en-AU" dirty="0"/>
              <a:t>Normal waking consciousness is the baseline state. An altered state of consciousness can be defined as any state of consciousness that deviates from normal waking consciousness, in terms of marked differences in our level of awareness, perceptions, memories, thinking, emotions, behaviours and sense of time, place and self-control.</a:t>
            </a:r>
          </a:p>
          <a:p>
            <a:endParaRPr lang="en-AU" dirty="0"/>
          </a:p>
          <a:p>
            <a:r>
              <a:rPr lang="en-AU" b="1" dirty="0"/>
              <a:t>14a.</a:t>
            </a:r>
            <a:r>
              <a:rPr lang="en-AU" dirty="0"/>
              <a:t>What is the ‘continuum of awareness’?</a:t>
            </a:r>
          </a:p>
          <a:p>
            <a:endParaRPr lang="en-AU" dirty="0"/>
          </a:p>
          <a:p>
            <a:r>
              <a:rPr lang="en-AU" dirty="0"/>
              <a:t>A range of different levels of awareness of internal state and external environment that a person may experience, going from deep unconsciousness to heightened awareness</a:t>
            </a:r>
          </a:p>
          <a:p>
            <a:endParaRPr lang="en-AU" dirty="0"/>
          </a:p>
          <a:p>
            <a:r>
              <a:rPr lang="en-AU" b="1" dirty="0"/>
              <a:t>b</a:t>
            </a:r>
            <a:r>
              <a:rPr lang="en-AU" dirty="0"/>
              <a:t>. Where does altered states of consciousness tend to be situated on the continuum of awareness?</a:t>
            </a:r>
          </a:p>
          <a:p>
            <a:endParaRPr lang="en-AU" dirty="0"/>
          </a:p>
          <a:p>
            <a:r>
              <a:rPr lang="en-AU" dirty="0"/>
              <a:t>An altered state of consciousness may reflect either heightened or reduced awareness.</a:t>
            </a:r>
          </a:p>
          <a:p>
            <a:r>
              <a:rPr lang="en-AU" b="1" dirty="0"/>
              <a:t>15</a:t>
            </a:r>
            <a:r>
              <a:rPr lang="en-AU" dirty="0"/>
              <a:t>. Can we experience more than one state of consciousness during normal waking consciousness? Explain your answer.</a:t>
            </a:r>
          </a:p>
          <a:p>
            <a:endParaRPr lang="en-AU" dirty="0"/>
          </a:p>
          <a:p>
            <a:r>
              <a:rPr lang="en-AU" dirty="0"/>
              <a:t>When we have a real sense of place and time (normal waking consciousness), we experience many states of consciousness with different levels of awareness. We usually represent these continuous and ever-changing states by the term ‘normal waking consciousness’.</a:t>
            </a:r>
          </a:p>
        </p:txBody>
      </p:sp>
    </p:spTree>
    <p:extLst>
      <p:ext uri="{BB962C8B-B14F-4D97-AF65-F5344CB8AC3E}">
        <p14:creationId xmlns:p14="http://schemas.microsoft.com/office/powerpoint/2010/main" val="2807469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44662"/>
            <a:ext cx="7772400" cy="1470025"/>
          </a:xfrm>
        </p:spPr>
        <p:txBody>
          <a:bodyPr/>
          <a:lstStyle/>
          <a:p>
            <a:r>
              <a:rPr lang="en-AU" u="sng" dirty="0"/>
              <a:t>Consciousness: Self Reflection Task</a:t>
            </a:r>
            <a:endParaRPr lang="en-AU" dirty="0"/>
          </a:p>
        </p:txBody>
      </p:sp>
    </p:spTree>
    <p:extLst>
      <p:ext uri="{BB962C8B-B14F-4D97-AF65-F5344CB8AC3E}">
        <p14:creationId xmlns:p14="http://schemas.microsoft.com/office/powerpoint/2010/main" val="4306939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889" y="34745"/>
            <a:ext cx="8928992" cy="5632311"/>
          </a:xfrm>
          <a:prstGeom prst="rect">
            <a:avLst/>
          </a:prstGeom>
        </p:spPr>
        <p:txBody>
          <a:bodyPr wrap="square">
            <a:spAutoFit/>
          </a:bodyPr>
          <a:lstStyle/>
          <a:p>
            <a:r>
              <a:rPr lang="en-AU" b="1" dirty="0"/>
              <a:t>16</a:t>
            </a:r>
            <a:r>
              <a:rPr lang="en-AU" dirty="0"/>
              <a:t>. Give one example of naturally occurring altered states of consciousness and one example of deliberately induced altered states of consciousness.</a:t>
            </a:r>
          </a:p>
          <a:p>
            <a:endParaRPr lang="en-AU" dirty="0"/>
          </a:p>
          <a:p>
            <a:r>
              <a:rPr lang="en-AU" dirty="0"/>
              <a:t>Sleep is an example of a naturally occurring altered state of consciousness. An example of a deliberately induced altered state of consciousness is one caused by taking psychotic drugs.</a:t>
            </a:r>
          </a:p>
          <a:p>
            <a:endParaRPr lang="en-AU" dirty="0"/>
          </a:p>
          <a:p>
            <a:r>
              <a:rPr lang="en-AU" b="1" dirty="0"/>
              <a:t>17</a:t>
            </a:r>
            <a:r>
              <a:rPr lang="en-AU" dirty="0"/>
              <a:t>. Our psychological state of consciousness is tied to a number of different characteristics. Name and describe some of these characteristics.</a:t>
            </a:r>
          </a:p>
          <a:p>
            <a:endParaRPr lang="en-AU" dirty="0"/>
          </a:p>
          <a:p>
            <a:r>
              <a:rPr lang="en-AU" dirty="0"/>
              <a:t>•Level of awareness: that is, greater or less awareness of internal and external events</a:t>
            </a:r>
          </a:p>
          <a:p>
            <a:r>
              <a:rPr lang="en-AU" dirty="0"/>
              <a:t>•Controlled and automatic processes: those on which you must actively focus to successfully complete the task, and those that require little mental effort and attention, respectively</a:t>
            </a:r>
          </a:p>
          <a:p>
            <a:r>
              <a:rPr lang="en-AU" dirty="0"/>
              <a:t>•Content limitations: that is, the level of control to limit what you want to attend to</a:t>
            </a:r>
          </a:p>
          <a:p>
            <a:r>
              <a:rPr lang="en-AU" dirty="0"/>
              <a:t>•Perceptual and cognitive distortions: the degree of awareness and efficiency of your perceptions and cognitions (thoughts and memories)</a:t>
            </a:r>
          </a:p>
          <a:p>
            <a:r>
              <a:rPr lang="en-AU" dirty="0"/>
              <a:t>•Emotional awareness: the experience of emotions (feelings)</a:t>
            </a:r>
          </a:p>
          <a:p>
            <a:r>
              <a:rPr lang="en-AU" dirty="0"/>
              <a:t>•Self-control: the ability to maintain self-control, usually in terms of monitoring behaviours</a:t>
            </a:r>
          </a:p>
          <a:p>
            <a:r>
              <a:rPr lang="en-AU" dirty="0"/>
              <a:t>•Time orientation: the ability to correctly perceive the speed at which time passes</a:t>
            </a:r>
          </a:p>
          <a:p>
            <a:endParaRPr lang="en-AU" dirty="0"/>
          </a:p>
          <a:p>
            <a:endParaRPr lang="en-AU" dirty="0"/>
          </a:p>
        </p:txBody>
      </p:sp>
    </p:spTree>
    <p:extLst>
      <p:ext uri="{BB962C8B-B14F-4D97-AF65-F5344CB8AC3E}">
        <p14:creationId xmlns:p14="http://schemas.microsoft.com/office/powerpoint/2010/main" val="3500414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568952" cy="5078313"/>
          </a:xfrm>
          <a:prstGeom prst="rect">
            <a:avLst/>
          </a:prstGeom>
        </p:spPr>
        <p:txBody>
          <a:bodyPr wrap="square">
            <a:spAutoFit/>
          </a:bodyPr>
          <a:lstStyle/>
          <a:p>
            <a:r>
              <a:rPr lang="en-AU" b="1" dirty="0"/>
              <a:t>18. </a:t>
            </a:r>
            <a:r>
              <a:rPr lang="en-AU" dirty="0"/>
              <a:t>Playing ‘Advance Australia Fair’ on the piano can change with experience from being a controlled process to being an automatic process. Explain what this means.</a:t>
            </a:r>
          </a:p>
          <a:p>
            <a:endParaRPr lang="en-AU" dirty="0"/>
          </a:p>
          <a:p>
            <a:r>
              <a:rPr lang="en-AU" dirty="0"/>
              <a:t>When we first learn a new skill, it is difficult and thus a controlled process requiring a high level of awareness. When someone becomes more experienced, the skill becomes easier, requiring less awareness and attention. A good response will highlight understanding of automatic processes in terms of the ability to play ‘Advanced Australia Fair’ on the piano.</a:t>
            </a:r>
          </a:p>
          <a:p>
            <a:endParaRPr lang="en-AU" dirty="0"/>
          </a:p>
          <a:p>
            <a:r>
              <a:rPr lang="en-AU" b="1" dirty="0"/>
              <a:t>19</a:t>
            </a:r>
            <a:r>
              <a:rPr lang="en-AU" dirty="0"/>
              <a:t>. Marcel is working outside on an extremely hot day. As a result, he is experiencing an altered state of consciousness. What is he likely to experience, in terms of:</a:t>
            </a:r>
          </a:p>
          <a:p>
            <a:r>
              <a:rPr lang="en-AU" b="1" dirty="0"/>
              <a:t>a. </a:t>
            </a:r>
            <a:r>
              <a:rPr lang="en-AU" dirty="0"/>
              <a:t>content limitations?</a:t>
            </a:r>
          </a:p>
          <a:p>
            <a:r>
              <a:rPr lang="en-AU" b="1" dirty="0"/>
              <a:t>b</a:t>
            </a:r>
            <a:r>
              <a:rPr lang="en-AU" dirty="0"/>
              <a:t>. perceptual and cognitive distortions?</a:t>
            </a:r>
          </a:p>
          <a:p>
            <a:r>
              <a:rPr lang="en-AU" b="1" dirty="0"/>
              <a:t>c. </a:t>
            </a:r>
            <a:r>
              <a:rPr lang="en-AU" dirty="0"/>
              <a:t>perception of time?</a:t>
            </a:r>
          </a:p>
          <a:p>
            <a:r>
              <a:rPr lang="en-AU" dirty="0"/>
              <a:t>Content limitations may diminish, he may experience difficulty concentrating (cognitions) and he may become unaware of time orientation. A good response may describe these characteristics further by using an example and clearly displaying what is meant by each characteristic (e.g. understanding what content limitations means).</a:t>
            </a:r>
          </a:p>
          <a:p>
            <a:endParaRPr lang="en-AU" dirty="0"/>
          </a:p>
        </p:txBody>
      </p:sp>
    </p:spTree>
    <p:extLst>
      <p:ext uri="{BB962C8B-B14F-4D97-AF65-F5344CB8AC3E}">
        <p14:creationId xmlns:p14="http://schemas.microsoft.com/office/powerpoint/2010/main" val="19123706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624" y="228447"/>
            <a:ext cx="7816888" cy="6492854"/>
          </a:xfrm>
          <a:prstGeom prst="rect">
            <a:avLst/>
          </a:prstGeom>
        </p:spPr>
      </p:pic>
      <p:sp>
        <p:nvSpPr>
          <p:cNvPr id="3" name="Explosion 2 2"/>
          <p:cNvSpPr/>
          <p:nvPr/>
        </p:nvSpPr>
        <p:spPr>
          <a:xfrm>
            <a:off x="6750082" y="778399"/>
            <a:ext cx="553961" cy="605500"/>
          </a:xfrm>
          <a:prstGeom prst="irregularSeal2">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09760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643" y="274638"/>
            <a:ext cx="8787851" cy="1143000"/>
          </a:xfrm>
        </p:spPr>
        <p:txBody>
          <a:bodyPr>
            <a:noAutofit/>
          </a:bodyPr>
          <a:lstStyle/>
          <a:p>
            <a:r>
              <a:rPr lang="en-US" sz="3600" b="1" dirty="0">
                <a:solidFill>
                  <a:srgbClr val="FF0000"/>
                </a:solidFill>
              </a:rPr>
              <a:t>Dot Point #3/4:  Measuring Consciousness</a:t>
            </a:r>
          </a:p>
        </p:txBody>
      </p:sp>
      <p:sp>
        <p:nvSpPr>
          <p:cNvPr id="3" name="Content Placeholder 2"/>
          <p:cNvSpPr>
            <a:spLocks noGrp="1"/>
          </p:cNvSpPr>
          <p:nvPr>
            <p:ph idx="1"/>
          </p:nvPr>
        </p:nvSpPr>
        <p:spPr>
          <a:xfrm>
            <a:off x="457200" y="1218438"/>
            <a:ext cx="8229600" cy="5371420"/>
          </a:xfrm>
        </p:spPr>
        <p:txBody>
          <a:bodyPr>
            <a:normAutofit fontScale="85000" lnSpcReduction="20000"/>
          </a:bodyPr>
          <a:lstStyle/>
          <a:p>
            <a:pPr marL="0" indent="0">
              <a:buNone/>
            </a:pPr>
            <a:endParaRPr lang="en-US" b="1" dirty="0">
              <a:solidFill>
                <a:prstClr val="black">
                  <a:lumMod val="95000"/>
                  <a:lumOff val="5000"/>
                </a:prstClr>
              </a:solidFill>
              <a:latin typeface="Arial" panose="020B0604020202020204" pitchFamily="34" charset="0"/>
            </a:endParaRPr>
          </a:p>
          <a:p>
            <a:pPr lvl="0">
              <a:spcBef>
                <a:spcPts val="200"/>
              </a:spcBef>
            </a:pPr>
            <a:r>
              <a:rPr lang="en-US" dirty="0">
                <a:latin typeface="Arial" panose="020B0604020202020204" pitchFamily="34" charset="0"/>
              </a:rPr>
              <a:t>the measurement of </a:t>
            </a:r>
            <a:r>
              <a:rPr lang="en-US" dirty="0">
                <a:solidFill>
                  <a:srgbClr val="00B0F0"/>
                </a:solidFill>
                <a:latin typeface="Arial" panose="020B0604020202020204" pitchFamily="34" charset="0"/>
              </a:rPr>
              <a:t>physiological responses</a:t>
            </a:r>
            <a:r>
              <a:rPr lang="en-US" dirty="0">
                <a:latin typeface="Arial" panose="020B0604020202020204" pitchFamily="34" charset="0"/>
              </a:rPr>
              <a:t> to indicate different states of consciousness, including </a:t>
            </a:r>
            <a:r>
              <a:rPr lang="en-US" dirty="0">
                <a:solidFill>
                  <a:srgbClr val="00B0F0"/>
                </a:solidFill>
                <a:latin typeface="Arial" panose="020B0604020202020204" pitchFamily="34" charset="0"/>
              </a:rPr>
              <a:t>electroencephalograph (EEG), </a:t>
            </a:r>
            <a:r>
              <a:rPr lang="en-US" dirty="0" err="1">
                <a:solidFill>
                  <a:srgbClr val="00B0F0"/>
                </a:solidFill>
                <a:latin typeface="Arial" panose="020B0604020202020204" pitchFamily="34" charset="0"/>
              </a:rPr>
              <a:t>electromyograph</a:t>
            </a:r>
            <a:r>
              <a:rPr lang="en-US" dirty="0">
                <a:solidFill>
                  <a:srgbClr val="00B0F0"/>
                </a:solidFill>
                <a:latin typeface="Arial" panose="020B0604020202020204" pitchFamily="34" charset="0"/>
              </a:rPr>
              <a:t> (EMG), electro-</a:t>
            </a:r>
            <a:r>
              <a:rPr lang="en-US" dirty="0" err="1">
                <a:solidFill>
                  <a:srgbClr val="00B0F0"/>
                </a:solidFill>
                <a:latin typeface="Arial" panose="020B0604020202020204" pitchFamily="34" charset="0"/>
              </a:rPr>
              <a:t>oculograph</a:t>
            </a:r>
            <a:r>
              <a:rPr lang="en-US" dirty="0">
                <a:solidFill>
                  <a:srgbClr val="00B0F0"/>
                </a:solidFill>
                <a:latin typeface="Arial" panose="020B0604020202020204" pitchFamily="34" charset="0"/>
              </a:rPr>
              <a:t> (EOG) </a:t>
            </a:r>
            <a:r>
              <a:rPr lang="en-US" dirty="0">
                <a:latin typeface="Arial" panose="020B0604020202020204" pitchFamily="34" charset="0"/>
              </a:rPr>
              <a:t>and other techniques to investigate consciousness (measurement of </a:t>
            </a:r>
            <a:r>
              <a:rPr lang="en-US" dirty="0">
                <a:solidFill>
                  <a:srgbClr val="00B0F0"/>
                </a:solidFill>
                <a:latin typeface="Arial" panose="020B0604020202020204" pitchFamily="34" charset="0"/>
              </a:rPr>
              <a:t>speed and accuracy on cognitive tasks</a:t>
            </a:r>
            <a:r>
              <a:rPr lang="en-US" dirty="0">
                <a:latin typeface="Arial" panose="020B0604020202020204" pitchFamily="34" charset="0"/>
              </a:rPr>
              <a:t>, subjective reporting of consciousness, including </a:t>
            </a:r>
            <a:r>
              <a:rPr lang="en-US" dirty="0">
                <a:solidFill>
                  <a:srgbClr val="00B0F0"/>
                </a:solidFill>
                <a:latin typeface="Arial" panose="020B0604020202020204" pitchFamily="34" charset="0"/>
              </a:rPr>
              <a:t>sleep diaries</a:t>
            </a:r>
            <a:r>
              <a:rPr lang="en-US" dirty="0">
                <a:latin typeface="Arial" panose="020B0604020202020204" pitchFamily="34" charset="0"/>
              </a:rPr>
              <a:t>, and </a:t>
            </a:r>
            <a:r>
              <a:rPr lang="en-US" dirty="0">
                <a:solidFill>
                  <a:srgbClr val="00B0F0"/>
                </a:solidFill>
                <a:latin typeface="Arial" panose="020B0604020202020204" pitchFamily="34" charset="0"/>
              </a:rPr>
              <a:t>video monitoring</a:t>
            </a:r>
            <a:r>
              <a:rPr lang="en-US" dirty="0">
                <a:latin typeface="Arial" panose="020B0604020202020204" pitchFamily="34" charset="0"/>
              </a:rPr>
              <a:t>)</a:t>
            </a:r>
          </a:p>
          <a:p>
            <a:pPr lvl="0">
              <a:spcBef>
                <a:spcPts val="200"/>
              </a:spcBef>
            </a:pPr>
            <a:endParaRPr lang="en-US" dirty="0">
              <a:latin typeface="Arial" panose="020B0604020202020204" pitchFamily="34" charset="0"/>
            </a:endParaRPr>
          </a:p>
          <a:p>
            <a:pPr lvl="0">
              <a:spcBef>
                <a:spcPts val="200"/>
              </a:spcBef>
            </a:pPr>
            <a:r>
              <a:rPr lang="en-US" dirty="0">
                <a:latin typeface="Arial" panose="020B0604020202020204" pitchFamily="34" charset="0"/>
              </a:rPr>
              <a:t>changes in levels of alertness as indicated by brain wave patterns (</a:t>
            </a:r>
            <a:r>
              <a:rPr lang="en-US" dirty="0">
                <a:solidFill>
                  <a:srgbClr val="00B0F0"/>
                </a:solidFill>
                <a:latin typeface="Arial" panose="020B0604020202020204" pitchFamily="34" charset="0"/>
              </a:rPr>
              <a:t>beta, alpha, theta, delta</a:t>
            </a:r>
            <a:r>
              <a:rPr lang="en-US" dirty="0">
                <a:latin typeface="Arial" panose="020B0604020202020204" pitchFamily="34" charset="0"/>
              </a:rPr>
              <a:t>) due to drug-induced altered states of consciousness (</a:t>
            </a:r>
            <a:r>
              <a:rPr lang="en-US" dirty="0">
                <a:solidFill>
                  <a:srgbClr val="00B0F0"/>
                </a:solidFill>
                <a:latin typeface="Arial" panose="020B0604020202020204" pitchFamily="34" charset="0"/>
              </a:rPr>
              <a:t>stimulants and depressants</a:t>
            </a:r>
            <a:r>
              <a:rPr lang="en-US" dirty="0">
                <a:latin typeface="Arial" panose="020B0604020202020204" pitchFamily="34" charset="0"/>
              </a:rPr>
              <a:t>)</a:t>
            </a:r>
          </a:p>
          <a:p>
            <a:endParaRPr lang="en-US" dirty="0"/>
          </a:p>
        </p:txBody>
      </p:sp>
    </p:spTree>
    <p:extLst>
      <p:ext uri="{BB962C8B-B14F-4D97-AF65-F5344CB8AC3E}">
        <p14:creationId xmlns:p14="http://schemas.microsoft.com/office/powerpoint/2010/main" val="38632319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92516" y="188384"/>
            <a:ext cx="7786664" cy="1143000"/>
          </a:xfrm>
        </p:spPr>
        <p:txBody>
          <a:bodyPr>
            <a:normAutofit/>
          </a:bodyPr>
          <a:lstStyle/>
          <a:p>
            <a:r>
              <a:rPr lang="en-AU" b="1" dirty="0">
                <a:solidFill>
                  <a:srgbClr val="FF6600"/>
                </a:solidFill>
                <a:ea typeface="Whitney Office" charset="0"/>
                <a:cs typeface="Arial" panose="020B0604020202020204" pitchFamily="34" charset="0"/>
              </a:rPr>
              <a:t>How do I tell if I am in an ASC?</a:t>
            </a:r>
          </a:p>
        </p:txBody>
      </p:sp>
      <p:sp>
        <p:nvSpPr>
          <p:cNvPr id="5" name="Content Placeholder 2"/>
          <p:cNvSpPr txBox="1">
            <a:spLocks/>
          </p:cNvSpPr>
          <p:nvPr/>
        </p:nvSpPr>
        <p:spPr>
          <a:xfrm>
            <a:off x="652222" y="1483610"/>
            <a:ext cx="8026958" cy="2041919"/>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lnSpcReduction="10000"/>
          </a:bodyPr>
          <a:lstStyle>
            <a:lvl1pPr marL="342900" marR="0" indent="-3429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1pPr>
            <a:lvl2pPr marL="742950" marR="0" indent="-28575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2pPr>
            <a:lvl3pPr marL="1143000" marR="0" indent="-2286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3pPr>
            <a:lvl4pPr marL="1600200" marR="0" indent="-2286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4pPr>
            <a:lvl5pPr marL="2057400" marR="0" indent="-2286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5pPr>
            <a:lvl6pPr marL="25603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6pPr>
            <a:lvl7pPr marL="30175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7pPr>
            <a:lvl8pPr marL="34747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8pPr>
            <a:lvl9pPr marL="39319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9pPr>
          </a:lstStyle>
          <a:p>
            <a:r>
              <a:rPr lang="en-US" sz="2000" dirty="0">
                <a:latin typeface="Arial" panose="020B0604020202020204" pitchFamily="34" charset="0"/>
              </a:rPr>
              <a:t>There are many different things that can be measured to determine if an individual is an an ASC. </a:t>
            </a:r>
          </a:p>
          <a:p>
            <a:r>
              <a:rPr lang="en-US" sz="2000" dirty="0" err="1">
                <a:solidFill>
                  <a:srgbClr val="0000FF"/>
                </a:solidFill>
                <a:latin typeface="Arial" panose="020B0604020202020204" pitchFamily="34" charset="0"/>
              </a:rPr>
              <a:t>Behavioural</a:t>
            </a:r>
            <a:r>
              <a:rPr lang="en-US" sz="2000" dirty="0">
                <a:solidFill>
                  <a:srgbClr val="0000FF"/>
                </a:solidFill>
                <a:latin typeface="Arial" panose="020B0604020202020204" pitchFamily="34" charset="0"/>
              </a:rPr>
              <a:t> and performance measures such as measurement of speed and accuracy on cognitive tasks are one way to gather evidence for someone experiencing an ASC. </a:t>
            </a:r>
          </a:p>
          <a:p>
            <a:r>
              <a:rPr lang="en-US" sz="2200" b="1" dirty="0">
                <a:latin typeface="Arial" panose="020B0604020202020204" pitchFamily="34" charset="0"/>
              </a:rPr>
              <a:t>Other measures include:</a:t>
            </a:r>
            <a:endParaRPr lang="en-AU" sz="2200" b="1" dirty="0">
              <a:latin typeface="Arial" panose="020B0604020202020204" pitchFamily="34" charset="0"/>
              <a:ea typeface="Whitney Office" charset="0"/>
              <a:cs typeface="Arial" panose="020B0604020202020204" pitchFamily="34" charset="0"/>
            </a:endParaRPr>
          </a:p>
          <a:p>
            <a:pPr hangingPunct="1">
              <a:buFont typeface="Arial"/>
              <a:buNone/>
            </a:pPr>
            <a:endParaRPr lang="en-AU" sz="1600" dirty="0">
              <a:latin typeface="Arial" panose="020B0604020202020204" pitchFamily="34" charset="0"/>
              <a:ea typeface="Whitney Office"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468972292"/>
              </p:ext>
            </p:extLst>
          </p:nvPr>
        </p:nvGraphicFramePr>
        <p:xfrm>
          <a:off x="652222" y="3912728"/>
          <a:ext cx="8156340" cy="2607872"/>
        </p:xfrm>
        <a:graphic>
          <a:graphicData uri="http://schemas.openxmlformats.org/drawingml/2006/table">
            <a:tbl>
              <a:tblPr firstRow="1" bandRow="1">
                <a:tableStyleId>{5940675A-B579-460E-94D1-54222C63F5DA}</a:tableStyleId>
              </a:tblPr>
              <a:tblGrid>
                <a:gridCol w="4078170">
                  <a:extLst>
                    <a:ext uri="{9D8B030D-6E8A-4147-A177-3AD203B41FA5}">
                      <a16:colId xmlns:a16="http://schemas.microsoft.com/office/drawing/2014/main" xmlns="" val="20000"/>
                    </a:ext>
                  </a:extLst>
                </a:gridCol>
                <a:gridCol w="4078170">
                  <a:extLst>
                    <a:ext uri="{9D8B030D-6E8A-4147-A177-3AD203B41FA5}">
                      <a16:colId xmlns:a16="http://schemas.microsoft.com/office/drawing/2014/main" xmlns="" val="20001"/>
                    </a:ext>
                  </a:extLst>
                </a:gridCol>
              </a:tblGrid>
              <a:tr h="468080">
                <a:tc>
                  <a:txBody>
                    <a:bodyPr/>
                    <a:lstStyle/>
                    <a:p>
                      <a:pPr algn="l"/>
                      <a:r>
                        <a:rPr lang="en-AU" sz="2000" b="1" dirty="0">
                          <a:latin typeface="Arial" panose="020B0604020202020204" pitchFamily="34" charset="0"/>
                        </a:rPr>
                        <a:t>Physiological indicators</a:t>
                      </a:r>
                      <a:endParaRPr lang="en-AU" sz="2000" b="1" dirty="0">
                        <a:latin typeface="Arial" panose="020B0604020202020204" pitchFamily="34" charset="0"/>
                        <a:ea typeface="Whitney Office" charset="0"/>
                        <a:cs typeface="Arial" panose="020B0604020202020204" pitchFamily="34" charset="0"/>
                      </a:endParaRPr>
                    </a:p>
                  </a:txBody>
                  <a:tcPr marL="68580" marR="68580"/>
                </a:tc>
                <a:tc>
                  <a:txBody>
                    <a:bodyPr/>
                    <a:lstStyle/>
                    <a:p>
                      <a:pPr algn="l"/>
                      <a:r>
                        <a:rPr lang="en-AU" sz="2000" b="1" dirty="0">
                          <a:latin typeface="Arial" panose="020B0604020202020204" pitchFamily="34" charset="0"/>
                        </a:rPr>
                        <a:t>Psychological</a:t>
                      </a:r>
                      <a:r>
                        <a:rPr lang="en-AU" sz="2000" b="1" baseline="0" dirty="0">
                          <a:latin typeface="Arial" panose="020B0604020202020204" pitchFamily="34" charset="0"/>
                        </a:rPr>
                        <a:t> indicators</a:t>
                      </a:r>
                      <a:endParaRPr lang="en-AU" sz="2000" b="1" dirty="0">
                        <a:latin typeface="Arial" panose="020B0604020202020204" pitchFamily="34" charset="0"/>
                        <a:ea typeface="Whitney Office" charset="0"/>
                        <a:cs typeface="Arial" panose="020B0604020202020204" pitchFamily="34" charset="0"/>
                      </a:endParaRPr>
                    </a:p>
                  </a:txBody>
                  <a:tcPr marL="68580" marR="68580"/>
                </a:tc>
                <a:extLst>
                  <a:ext uri="{0D108BD9-81ED-4DB2-BD59-A6C34878D82A}">
                    <a16:rowId xmlns:a16="http://schemas.microsoft.com/office/drawing/2014/main" xmlns="" val="10000"/>
                  </a:ext>
                </a:extLst>
              </a:tr>
              <a:tr h="2139792">
                <a:tc>
                  <a:txBody>
                    <a:bodyPr/>
                    <a:lstStyle/>
                    <a:p>
                      <a:pPr algn="l"/>
                      <a:r>
                        <a:rPr lang="en-AU" sz="2000" dirty="0">
                          <a:latin typeface="Arial" panose="020B0604020202020204" pitchFamily="34" charset="0"/>
                        </a:rPr>
                        <a:t>Heart rate</a:t>
                      </a:r>
                    </a:p>
                    <a:p>
                      <a:pPr algn="l"/>
                      <a:r>
                        <a:rPr lang="en-AU" sz="2000" dirty="0">
                          <a:latin typeface="Arial" panose="020B0604020202020204" pitchFamily="34" charset="0"/>
                        </a:rPr>
                        <a:t>Body temperature</a:t>
                      </a:r>
                    </a:p>
                    <a:p>
                      <a:pPr algn="l"/>
                      <a:r>
                        <a:rPr lang="en-AU" sz="2000" dirty="0">
                          <a:latin typeface="Arial" panose="020B0604020202020204" pitchFamily="34" charset="0"/>
                        </a:rPr>
                        <a:t>Galvanic Skin Response</a:t>
                      </a:r>
                    </a:p>
                    <a:p>
                      <a:pPr algn="l"/>
                      <a:r>
                        <a:rPr lang="en-AU" sz="2000" dirty="0">
                          <a:latin typeface="Arial" panose="020B0604020202020204" pitchFamily="34" charset="0"/>
                        </a:rPr>
                        <a:t>Eye movement</a:t>
                      </a:r>
                    </a:p>
                    <a:p>
                      <a:pPr algn="l"/>
                      <a:r>
                        <a:rPr lang="en-AU" sz="2000" dirty="0">
                          <a:latin typeface="Arial" panose="020B0604020202020204" pitchFamily="34" charset="0"/>
                        </a:rPr>
                        <a:t>Muscle movement</a:t>
                      </a:r>
                    </a:p>
                    <a:p>
                      <a:pPr algn="l"/>
                      <a:r>
                        <a:rPr lang="en-AU" sz="2000" dirty="0">
                          <a:latin typeface="Arial" panose="020B0604020202020204" pitchFamily="34" charset="0"/>
                        </a:rPr>
                        <a:t>Brainwaves</a:t>
                      </a:r>
                      <a:endParaRPr lang="en-AU" sz="2000" dirty="0">
                        <a:latin typeface="Arial" panose="020B0604020202020204" pitchFamily="34" charset="0"/>
                        <a:ea typeface="Whitney Office" charset="0"/>
                        <a:cs typeface="Arial" panose="020B0604020202020204" pitchFamily="34" charset="0"/>
                      </a:endParaRPr>
                    </a:p>
                  </a:txBody>
                  <a:tcPr marL="68580" marR="68580"/>
                </a:tc>
                <a:tc>
                  <a:txBody>
                    <a:bodyPr/>
                    <a:lstStyle/>
                    <a:p>
                      <a:pPr algn="l"/>
                      <a:r>
                        <a:rPr lang="en-AU" sz="2000" dirty="0">
                          <a:latin typeface="Arial" panose="020B0604020202020204" pitchFamily="34" charset="0"/>
                        </a:rPr>
                        <a:t>Content limitations</a:t>
                      </a:r>
                    </a:p>
                    <a:p>
                      <a:pPr algn="l"/>
                      <a:r>
                        <a:rPr lang="en-AU" sz="2000" dirty="0">
                          <a:latin typeface="Arial" panose="020B0604020202020204" pitchFamily="34" charset="0"/>
                        </a:rPr>
                        <a:t>Perceptual and cognitive distortions</a:t>
                      </a:r>
                    </a:p>
                    <a:p>
                      <a:pPr algn="l"/>
                      <a:r>
                        <a:rPr lang="en-AU" sz="2000" dirty="0">
                          <a:latin typeface="Arial" panose="020B0604020202020204" pitchFamily="34" charset="0"/>
                        </a:rPr>
                        <a:t>Emotional awareness</a:t>
                      </a:r>
                    </a:p>
                    <a:p>
                      <a:pPr algn="l"/>
                      <a:r>
                        <a:rPr lang="en-AU" sz="2000" dirty="0">
                          <a:latin typeface="Arial" panose="020B0604020202020204" pitchFamily="34" charset="0"/>
                        </a:rPr>
                        <a:t>Self control</a:t>
                      </a:r>
                    </a:p>
                    <a:p>
                      <a:pPr algn="l"/>
                      <a:r>
                        <a:rPr lang="en-AU" sz="2000" dirty="0">
                          <a:latin typeface="Arial" panose="020B0604020202020204" pitchFamily="34" charset="0"/>
                        </a:rPr>
                        <a:t>Time orientation</a:t>
                      </a:r>
                      <a:endParaRPr lang="en-AU" sz="2000" dirty="0">
                        <a:latin typeface="Arial" panose="020B0604020202020204" pitchFamily="34" charset="0"/>
                        <a:ea typeface="Whitney Office" charset="0"/>
                        <a:cs typeface="Arial" panose="020B0604020202020204" pitchFamily="34" charset="0"/>
                      </a:endParaRPr>
                    </a:p>
                  </a:txBody>
                  <a:tcPr marL="68580" marR="68580"/>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228292692"/>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idx="1"/>
          </p:nvPr>
        </p:nvSpPr>
        <p:spPr>
          <a:xfrm>
            <a:off x="1662612" y="1371810"/>
            <a:ext cx="6764803" cy="1477961"/>
          </a:xfrm>
          <a:prstGeom prst="rect">
            <a:avLst/>
          </a:prstGeom>
        </p:spPr>
        <p:txBody>
          <a:bodyPr>
            <a:noAutofit/>
          </a:bodyPr>
          <a:lstStyle/>
          <a:p>
            <a:pPr>
              <a:lnSpc>
                <a:spcPct val="150000"/>
              </a:lnSpc>
              <a:spcBef>
                <a:spcPts val="0"/>
              </a:spcBef>
              <a:buSzTx/>
              <a:defRPr sz="1800"/>
            </a:pPr>
            <a:r>
              <a:rPr lang="en-AU" sz="2000" dirty="0">
                <a:latin typeface="Arial" panose="020B0604020202020204" pitchFamily="34" charset="0"/>
                <a:cs typeface="Whitney Book"/>
              </a:rPr>
              <a:t>Heart rate </a:t>
            </a:r>
          </a:p>
          <a:p>
            <a:pPr>
              <a:lnSpc>
                <a:spcPct val="150000"/>
              </a:lnSpc>
              <a:spcBef>
                <a:spcPts val="0"/>
              </a:spcBef>
              <a:buSzTx/>
              <a:defRPr sz="1800"/>
            </a:pPr>
            <a:r>
              <a:rPr lang="en-AU" sz="2000" dirty="0">
                <a:latin typeface="Arial" panose="020B0604020202020204" pitchFamily="34" charset="0"/>
                <a:cs typeface="Whitney Book"/>
              </a:rPr>
              <a:t>Body temperature</a:t>
            </a:r>
          </a:p>
          <a:p>
            <a:pPr>
              <a:lnSpc>
                <a:spcPct val="150000"/>
              </a:lnSpc>
              <a:spcBef>
                <a:spcPts val="0"/>
              </a:spcBef>
              <a:buSzTx/>
              <a:defRPr sz="1800"/>
            </a:pPr>
            <a:r>
              <a:rPr lang="en-AU" sz="2000" dirty="0">
                <a:latin typeface="Arial" panose="020B0604020202020204" pitchFamily="34" charset="0"/>
                <a:cs typeface="Whitney Book"/>
              </a:rPr>
              <a:t>Galvanic Skin Response – measures the electrical conductivity of the skin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655" y="3344988"/>
            <a:ext cx="3125653" cy="3125654"/>
          </a:xfrm>
          <a:prstGeom prst="rect">
            <a:avLst/>
          </a:prstGeom>
        </p:spPr>
      </p:pic>
      <p:sp>
        <p:nvSpPr>
          <p:cNvPr id="7" name="Title 1"/>
          <p:cNvSpPr>
            <a:spLocks noGrp="1"/>
          </p:cNvSpPr>
          <p:nvPr>
            <p:ph type="title"/>
          </p:nvPr>
        </p:nvSpPr>
        <p:spPr>
          <a:xfrm>
            <a:off x="1662610" y="179782"/>
            <a:ext cx="6278529" cy="1143000"/>
          </a:xfrm>
        </p:spPr>
        <p:txBody>
          <a:bodyPr>
            <a:normAutofit/>
          </a:bodyPr>
          <a:lstStyle/>
          <a:p>
            <a:r>
              <a:rPr lang="en-AU" b="1" dirty="0">
                <a:solidFill>
                  <a:srgbClr val="FF6600"/>
                </a:solidFill>
                <a:ea typeface="Whitney Office" charset="0"/>
                <a:cs typeface="Arial" panose="020B0604020202020204" pitchFamily="34" charset="0"/>
              </a:rPr>
              <a:t>Physiological indicators</a:t>
            </a:r>
          </a:p>
        </p:txBody>
      </p:sp>
      <p:sp>
        <p:nvSpPr>
          <p:cNvPr id="9" name="Rectangle 8"/>
          <p:cNvSpPr/>
          <p:nvPr/>
        </p:nvSpPr>
        <p:spPr>
          <a:xfrm>
            <a:off x="2400655" y="6090324"/>
            <a:ext cx="2044149" cy="215444"/>
          </a:xfrm>
          <a:prstGeom prst="rect">
            <a:avLst/>
          </a:prstGeom>
        </p:spPr>
        <p:txBody>
          <a:bodyPr wrap="none">
            <a:spAutoFit/>
          </a:bodyPr>
          <a:lstStyle/>
          <a:p>
            <a:r>
              <a:rPr lang="en-US" sz="800" dirty="0">
                <a:solidFill>
                  <a:schemeClr val="tx1">
                    <a:lumMod val="95000"/>
                    <a:lumOff val="5000"/>
                  </a:schemeClr>
                </a:solidFill>
                <a:latin typeface="Arial" panose="020B0604020202020204" pitchFamily="34" charset="0"/>
              </a:rPr>
              <a:t>Images used under license from </a:t>
            </a:r>
            <a:r>
              <a:rPr lang="en-US" sz="800" dirty="0" err="1">
                <a:latin typeface="Arial" panose="020B0604020202020204" pitchFamily="34" charset="0"/>
              </a:rPr>
              <a:t>Pixabay</a:t>
            </a:r>
            <a:endParaRPr lang="en-US" sz="800" dirty="0">
              <a:latin typeface="Arial" panose="020B0604020202020204" pitchFamily="34" charset="0"/>
            </a:endParaRPr>
          </a:p>
        </p:txBody>
      </p:sp>
    </p:spTree>
    <p:extLst>
      <p:ext uri="{BB962C8B-B14F-4D97-AF65-F5344CB8AC3E}">
        <p14:creationId xmlns:p14="http://schemas.microsoft.com/office/powerpoint/2010/main" val="3251773174"/>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1520" y="1170528"/>
            <a:ext cx="4282254" cy="4095156"/>
            <a:chOff x="2746622" y="569596"/>
            <a:chExt cx="9323080" cy="6596748"/>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6622" y="569596"/>
              <a:ext cx="9323080" cy="6596748"/>
            </a:xfrm>
            <a:prstGeom prst="rect">
              <a:avLst/>
            </a:prstGeom>
          </p:spPr>
        </p:pic>
        <p:sp>
          <p:nvSpPr>
            <p:cNvPr id="2" name="TextBox 1"/>
            <p:cNvSpPr txBox="1"/>
            <p:nvPr/>
          </p:nvSpPr>
          <p:spPr>
            <a:xfrm>
              <a:off x="7653551" y="774356"/>
              <a:ext cx="3739926" cy="84746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kumimoji="0" lang="en-AU" sz="1000" b="1" i="0" u="none" strike="noStrike" cap="none" spc="0" normalizeH="0" baseline="0" dirty="0">
                  <a:ln>
                    <a:noFill/>
                  </a:ln>
                  <a:solidFill>
                    <a:srgbClr val="000000"/>
                  </a:solidFill>
                  <a:effectLst/>
                  <a:uFillTx/>
                  <a:latin typeface="Arial" panose="020B0604020202020204" pitchFamily="34" charset="0"/>
                  <a:sym typeface="Calibri"/>
                </a:rPr>
                <a:t>(EEG) </a:t>
              </a:r>
              <a:r>
                <a:rPr lang="en-AU" sz="1000" b="1" dirty="0">
                  <a:latin typeface="Arial" panose="020B0604020202020204" pitchFamily="34" charset="0"/>
                </a:rPr>
                <a:t>Electroencephalograph</a:t>
              </a:r>
            </a:p>
            <a:p>
              <a:r>
                <a:rPr lang="en-AU" sz="1000" i="1" dirty="0">
                  <a:latin typeface="Arial" panose="020B0604020202020204" pitchFamily="34" charset="0"/>
                </a:rPr>
                <a:t>Detects, amplifies and records electrical activity of the brain (in the form of brainwaves)</a:t>
              </a:r>
              <a:endParaRPr kumimoji="0" lang="en-AU" sz="1000" b="1" i="0" u="none" strike="noStrike" cap="none" spc="0" normalizeH="0" baseline="0" dirty="0">
                <a:ln>
                  <a:noFill/>
                </a:ln>
                <a:solidFill>
                  <a:srgbClr val="000000"/>
                </a:solidFill>
                <a:effectLst/>
                <a:uFillTx/>
                <a:latin typeface="Arial" panose="020B0604020202020204" pitchFamily="34" charset="0"/>
                <a:sym typeface="Calibri"/>
              </a:endParaRPr>
            </a:p>
          </p:txBody>
        </p:sp>
        <p:sp>
          <p:nvSpPr>
            <p:cNvPr id="6" name="TextBox 5"/>
            <p:cNvSpPr txBox="1"/>
            <p:nvPr/>
          </p:nvSpPr>
          <p:spPr>
            <a:xfrm>
              <a:off x="7638968" y="2711519"/>
              <a:ext cx="3754509" cy="84746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kumimoji="0" lang="en-AU" sz="1000" b="1" i="0" u="none" strike="noStrike" cap="none" spc="0" normalizeH="0" baseline="0" dirty="0">
                  <a:ln>
                    <a:noFill/>
                  </a:ln>
                  <a:solidFill>
                    <a:srgbClr val="000000"/>
                  </a:solidFill>
                  <a:effectLst/>
                  <a:uFillTx/>
                  <a:latin typeface="Arial" panose="020B0604020202020204" pitchFamily="34" charset="0"/>
                  <a:sym typeface="Calibri"/>
                </a:rPr>
                <a:t>(EOG) </a:t>
              </a:r>
              <a:r>
                <a:rPr lang="en-AU" sz="1000" b="1" dirty="0">
                  <a:latin typeface="Arial" panose="020B0604020202020204" pitchFamily="34" charset="0"/>
                </a:rPr>
                <a:t>Electro-</a:t>
              </a:r>
              <a:r>
                <a:rPr lang="en-AU" sz="1000" b="1" dirty="0" err="1">
                  <a:latin typeface="Arial" panose="020B0604020202020204" pitchFamily="34" charset="0"/>
                </a:rPr>
                <a:t>oculargraph</a:t>
              </a:r>
              <a:r>
                <a:rPr lang="en-AU" sz="1000" b="1" dirty="0">
                  <a:latin typeface="Arial" panose="020B0604020202020204" pitchFamily="34" charset="0"/>
                </a:rPr>
                <a:t> </a:t>
              </a:r>
            </a:p>
            <a:p>
              <a:r>
                <a:rPr lang="en-AU" sz="1000" i="1" dirty="0">
                  <a:latin typeface="Arial" panose="020B0604020202020204" pitchFamily="34" charset="0"/>
                </a:rPr>
                <a:t>detects, amplifies and records  electrical activity of the muscles surrounding the eyes</a:t>
              </a:r>
              <a:endParaRPr kumimoji="0" lang="en-AU" sz="1000" b="1" i="1" u="none" strike="noStrike" cap="none" spc="0" normalizeH="0" baseline="0" dirty="0">
                <a:ln>
                  <a:noFill/>
                </a:ln>
                <a:solidFill>
                  <a:srgbClr val="000000"/>
                </a:solidFill>
                <a:effectLst/>
                <a:uFillTx/>
                <a:latin typeface="Arial" panose="020B0604020202020204" pitchFamily="34" charset="0"/>
                <a:sym typeface="Calibri"/>
              </a:endParaRPr>
            </a:p>
          </p:txBody>
        </p:sp>
        <p:sp>
          <p:nvSpPr>
            <p:cNvPr id="8" name="TextBox 7"/>
            <p:cNvSpPr txBox="1"/>
            <p:nvPr/>
          </p:nvSpPr>
          <p:spPr>
            <a:xfrm>
              <a:off x="7642917" y="4627315"/>
              <a:ext cx="3893406" cy="684472"/>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kumimoji="0" lang="en-AU" sz="1000" b="1" i="0" u="none" strike="noStrike" cap="none" spc="0" normalizeH="0" baseline="0" dirty="0">
                  <a:ln>
                    <a:noFill/>
                  </a:ln>
                  <a:solidFill>
                    <a:srgbClr val="000000"/>
                  </a:solidFill>
                  <a:effectLst/>
                  <a:uFillTx/>
                  <a:latin typeface="Arial" panose="020B0604020202020204" pitchFamily="34" charset="0"/>
                  <a:sym typeface="Calibri"/>
                </a:rPr>
                <a:t>(EMG) </a:t>
              </a:r>
              <a:r>
                <a:rPr lang="en-AU" sz="1000" b="1" dirty="0" err="1">
                  <a:latin typeface="Arial" panose="020B0604020202020204" pitchFamily="34" charset="0"/>
                </a:rPr>
                <a:t>Electromyograph</a:t>
              </a:r>
              <a:r>
                <a:rPr lang="en-AU" sz="1000" b="1" dirty="0">
                  <a:latin typeface="Arial" panose="020B0604020202020204" pitchFamily="34" charset="0"/>
                </a:rPr>
                <a:t> </a:t>
              </a:r>
            </a:p>
            <a:p>
              <a:pPr hangingPunct="1">
                <a:defRPr/>
              </a:pPr>
              <a:r>
                <a:rPr lang="en-AU" sz="1000" i="1" dirty="0">
                  <a:latin typeface="Arial" panose="020B0604020202020204" pitchFamily="34" charset="0"/>
                </a:rPr>
                <a:t>Detects, amplifies and records electrical activity of the muscles of the body.</a:t>
              </a:r>
            </a:p>
          </p:txBody>
        </p:sp>
      </p:grpSp>
      <p:sp>
        <p:nvSpPr>
          <p:cNvPr id="9" name="Title 1"/>
          <p:cNvSpPr>
            <a:spLocks noGrp="1"/>
          </p:cNvSpPr>
          <p:nvPr>
            <p:ph type="title"/>
          </p:nvPr>
        </p:nvSpPr>
        <p:spPr>
          <a:xfrm>
            <a:off x="658207" y="177829"/>
            <a:ext cx="8060990" cy="971964"/>
          </a:xfrm>
        </p:spPr>
        <p:txBody>
          <a:bodyPr>
            <a:normAutofit/>
          </a:bodyPr>
          <a:lstStyle/>
          <a:p>
            <a:r>
              <a:rPr lang="en-US" sz="3300" b="1" dirty="0">
                <a:solidFill>
                  <a:srgbClr val="FF6600"/>
                </a:solidFill>
                <a:ea typeface="Whitney Office" charset="0"/>
                <a:cs typeface="Arial" panose="020B0604020202020204" pitchFamily="34" charset="0"/>
              </a:rPr>
              <a:t>Important devices for measuring sleep</a:t>
            </a:r>
          </a:p>
        </p:txBody>
      </p:sp>
      <p:sp>
        <p:nvSpPr>
          <p:cNvPr id="4" name="Rectangle 3"/>
          <p:cNvSpPr/>
          <p:nvPr/>
        </p:nvSpPr>
        <p:spPr>
          <a:xfrm>
            <a:off x="4533774" y="1529410"/>
            <a:ext cx="4070674" cy="861774"/>
          </a:xfrm>
          <a:prstGeom prst="rect">
            <a:avLst/>
          </a:prstGeom>
        </p:spPr>
        <p:txBody>
          <a:bodyPr wrap="square">
            <a:spAutoFit/>
          </a:bodyPr>
          <a:lstStyle/>
          <a:p>
            <a:r>
              <a:rPr lang="en-AU" sz="1400" dirty="0">
                <a:hlinkClick r:id="rId4"/>
              </a:rPr>
              <a:t>https://www.youtube.com/watch?v=I3j2VrhqTAA</a:t>
            </a:r>
            <a:r>
              <a:rPr lang="en-AU" sz="1400" dirty="0"/>
              <a:t>  </a:t>
            </a:r>
          </a:p>
          <a:p>
            <a:endParaRPr lang="en-AU" dirty="0"/>
          </a:p>
          <a:p>
            <a:endParaRPr lang="en-AU" dirty="0"/>
          </a:p>
        </p:txBody>
      </p:sp>
      <p:sp>
        <p:nvSpPr>
          <p:cNvPr id="5" name="Rectangle 4"/>
          <p:cNvSpPr/>
          <p:nvPr/>
        </p:nvSpPr>
        <p:spPr>
          <a:xfrm>
            <a:off x="4572642" y="3997272"/>
            <a:ext cx="4572000" cy="307777"/>
          </a:xfrm>
          <a:prstGeom prst="rect">
            <a:avLst/>
          </a:prstGeom>
        </p:spPr>
        <p:txBody>
          <a:bodyPr>
            <a:spAutoFit/>
          </a:bodyPr>
          <a:lstStyle/>
          <a:p>
            <a:r>
              <a:rPr lang="en-AU" sz="1400" dirty="0">
                <a:hlinkClick r:id="rId5"/>
              </a:rPr>
              <a:t>https://www.youtube.com/watch?v=gHsZ0bwxMsg</a:t>
            </a:r>
            <a:r>
              <a:rPr lang="en-AU" sz="1400" dirty="0"/>
              <a:t> </a:t>
            </a:r>
          </a:p>
        </p:txBody>
      </p:sp>
    </p:spTree>
    <p:extLst>
      <p:ext uri="{BB962C8B-B14F-4D97-AF65-F5344CB8AC3E}">
        <p14:creationId xmlns:p14="http://schemas.microsoft.com/office/powerpoint/2010/main" val="4013572008"/>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p:nvPr/>
        </p:nvSpPr>
        <p:spPr>
          <a:xfrm>
            <a:off x="1509820" y="560162"/>
            <a:ext cx="6112982" cy="7794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92500"/>
          </a:bodyPr>
          <a:lstStyle>
            <a:lvl1pPr>
              <a:defRPr sz="4000" b="1">
                <a:solidFill>
                  <a:srgbClr val="EE7860"/>
                </a:solidFill>
                <a:latin typeface="Whitney"/>
                <a:ea typeface="Whitney"/>
                <a:cs typeface="Whitney"/>
                <a:sym typeface="Whitney"/>
              </a:defRPr>
            </a:lvl1pPr>
          </a:lstStyle>
          <a:p>
            <a:pPr>
              <a:defRPr sz="4400">
                <a:latin typeface="Gotham Condensed"/>
                <a:ea typeface="Gotham Condensed"/>
                <a:cs typeface="Gotham Condensed"/>
                <a:sym typeface="Gotham Condensed"/>
              </a:defRPr>
            </a:pPr>
            <a:r>
              <a:rPr lang="en-AU" sz="3600" dirty="0">
                <a:solidFill>
                  <a:srgbClr val="FF6600"/>
                </a:solidFill>
                <a:latin typeface="Arial" panose="020B0604020202020204" pitchFamily="34" charset="0"/>
              </a:rPr>
              <a:t>Electroencephalograph (EEG)</a:t>
            </a:r>
            <a:endParaRPr sz="3600" dirty="0">
              <a:solidFill>
                <a:srgbClr val="FF6600"/>
              </a:solidFill>
              <a:latin typeface="Arial" panose="020B0604020202020204" pitchFamily="34" charset="0"/>
              <a:sym typeface="Whitney"/>
            </a:endParaRPr>
          </a:p>
        </p:txBody>
      </p:sp>
      <p:sp>
        <p:nvSpPr>
          <p:cNvPr id="6" name="Content Placeholder 2"/>
          <p:cNvSpPr txBox="1">
            <a:spLocks/>
          </p:cNvSpPr>
          <p:nvPr/>
        </p:nvSpPr>
        <p:spPr>
          <a:xfrm>
            <a:off x="1509821" y="1400408"/>
            <a:ext cx="6642973" cy="113943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lvl1pPr marL="342900" marR="0" indent="-3429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1pPr>
            <a:lvl2pPr marL="742950" marR="0" indent="-28575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2pPr>
            <a:lvl3pPr marL="1143000" marR="0" indent="-2286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3pPr>
            <a:lvl4pPr marL="1600200" marR="0" indent="-2286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4pPr>
            <a:lvl5pPr marL="2057400" marR="0" indent="-2286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5pPr>
            <a:lvl6pPr marL="25603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6pPr>
            <a:lvl7pPr marL="30175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7pPr>
            <a:lvl8pPr marL="34747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8pPr>
            <a:lvl9pPr marL="39319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9pPr>
          </a:lstStyle>
          <a:p>
            <a:r>
              <a:rPr lang="en-US" sz="2000" dirty="0">
                <a:latin typeface="Arial" panose="020B0604020202020204" pitchFamily="34" charset="0"/>
                <a:ea typeface="Whitney Office" charset="0"/>
                <a:cs typeface="Arial" panose="020B0604020202020204" pitchFamily="34" charset="0"/>
              </a:rPr>
              <a:t>Electroencephalograph (EEG) – detects, amplifies and records electrical activity of the brain (in the form of brainwaves)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4150" y="3356610"/>
            <a:ext cx="3557646" cy="3126236"/>
          </a:xfrm>
          <a:prstGeom prst="rect">
            <a:avLst/>
          </a:prstGeom>
        </p:spPr>
      </p:pic>
    </p:spTree>
    <p:extLst>
      <p:ext uri="{BB962C8B-B14F-4D97-AF65-F5344CB8AC3E}">
        <p14:creationId xmlns:p14="http://schemas.microsoft.com/office/powerpoint/2010/main" val="2802539380"/>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3"/>
          <p:cNvGraphicFramePr>
            <a:graphicFrameLocks/>
          </p:cNvGraphicFramePr>
          <p:nvPr>
            <p:extLst>
              <p:ext uri="{D42A27DB-BD31-4B8C-83A1-F6EECF244321}">
                <p14:modId xmlns:p14="http://schemas.microsoft.com/office/powerpoint/2010/main" val="872237938"/>
              </p:ext>
            </p:extLst>
          </p:nvPr>
        </p:nvGraphicFramePr>
        <p:xfrm>
          <a:off x="1786289" y="1439935"/>
          <a:ext cx="6004374" cy="1676400"/>
        </p:xfrm>
        <a:graphic>
          <a:graphicData uri="http://schemas.openxmlformats.org/drawingml/2006/table">
            <a:tbl>
              <a:tblPr firstRow="1" bandRow="1"/>
              <a:tblGrid>
                <a:gridCol w="2001458">
                  <a:extLst>
                    <a:ext uri="{9D8B030D-6E8A-4147-A177-3AD203B41FA5}">
                      <a16:colId xmlns:a16="http://schemas.microsoft.com/office/drawing/2014/main" xmlns="" val="20000"/>
                    </a:ext>
                  </a:extLst>
                </a:gridCol>
                <a:gridCol w="2001458">
                  <a:extLst>
                    <a:ext uri="{9D8B030D-6E8A-4147-A177-3AD203B41FA5}">
                      <a16:colId xmlns:a16="http://schemas.microsoft.com/office/drawing/2014/main" xmlns="" val="20001"/>
                    </a:ext>
                  </a:extLst>
                </a:gridCol>
                <a:gridCol w="2001458">
                  <a:extLst>
                    <a:ext uri="{9D8B030D-6E8A-4147-A177-3AD203B41FA5}">
                      <a16:colId xmlns:a16="http://schemas.microsoft.com/office/drawing/2014/main" xmlns="" val="20002"/>
                    </a:ext>
                  </a:extLst>
                </a:gridCol>
              </a:tblGrid>
              <a:tr h="118413">
                <a:tc>
                  <a:txBody>
                    <a:bodyPr/>
                    <a:lstStyle/>
                    <a:p>
                      <a:r>
                        <a:rPr lang="en-US" sz="1600" b="1" i="0" dirty="0">
                          <a:latin typeface="Arial" panose="020B0604020202020204" pitchFamily="34" charset="0"/>
                        </a:rPr>
                        <a:t>Brainwave</a:t>
                      </a:r>
                    </a:p>
                  </a:txBody>
                  <a:tcPr marL="68580" marR="68580"/>
                </a:tc>
                <a:tc>
                  <a:txBody>
                    <a:bodyPr/>
                    <a:lstStyle/>
                    <a:p>
                      <a:r>
                        <a:rPr lang="en-US" sz="1600" b="1" i="0" dirty="0">
                          <a:latin typeface="Arial" panose="020B0604020202020204" pitchFamily="34" charset="0"/>
                        </a:rPr>
                        <a:t>Frequency</a:t>
                      </a:r>
                    </a:p>
                  </a:txBody>
                  <a:tcPr marL="68580" marR="68580"/>
                </a:tc>
                <a:tc>
                  <a:txBody>
                    <a:bodyPr/>
                    <a:lstStyle/>
                    <a:p>
                      <a:r>
                        <a:rPr lang="en-US" sz="1600" b="1" i="0" dirty="0">
                          <a:latin typeface="Arial" panose="020B0604020202020204" pitchFamily="34" charset="0"/>
                        </a:rPr>
                        <a:t>Amplitude</a:t>
                      </a:r>
                    </a:p>
                  </a:txBody>
                  <a:tcPr marL="68580" marR="68580"/>
                </a:tc>
                <a:extLst>
                  <a:ext uri="{0D108BD9-81ED-4DB2-BD59-A6C34878D82A}">
                    <a16:rowId xmlns:a16="http://schemas.microsoft.com/office/drawing/2014/main" xmlns="" val="10000"/>
                  </a:ext>
                </a:extLst>
              </a:tr>
              <a:tr h="118413">
                <a:tc>
                  <a:txBody>
                    <a:bodyPr/>
                    <a:lstStyle/>
                    <a:p>
                      <a:r>
                        <a:rPr lang="en-US" sz="1600" b="0" i="0" dirty="0">
                          <a:latin typeface="Arial" panose="020B0604020202020204" pitchFamily="34" charset="0"/>
                        </a:rPr>
                        <a:t>Beta</a:t>
                      </a:r>
                    </a:p>
                  </a:txBody>
                  <a:tcPr marL="68580" marR="68580"/>
                </a:tc>
                <a:tc>
                  <a:txBody>
                    <a:bodyPr/>
                    <a:lstStyle/>
                    <a:p>
                      <a:r>
                        <a:rPr lang="en-US" sz="1600" b="0" i="0" dirty="0">
                          <a:latin typeface="Arial" panose="020B0604020202020204" pitchFamily="34" charset="0"/>
                        </a:rPr>
                        <a:t>High</a:t>
                      </a:r>
                    </a:p>
                  </a:txBody>
                  <a:tcPr marL="68580" marR="68580"/>
                </a:tc>
                <a:tc>
                  <a:txBody>
                    <a:bodyPr/>
                    <a:lstStyle/>
                    <a:p>
                      <a:r>
                        <a:rPr lang="en-US" sz="1600" b="0" i="0" dirty="0">
                          <a:latin typeface="Arial" panose="020B0604020202020204" pitchFamily="34" charset="0"/>
                        </a:rPr>
                        <a:t>Low</a:t>
                      </a:r>
                    </a:p>
                  </a:txBody>
                  <a:tcPr marL="68580" marR="68580"/>
                </a:tc>
                <a:extLst>
                  <a:ext uri="{0D108BD9-81ED-4DB2-BD59-A6C34878D82A}">
                    <a16:rowId xmlns:a16="http://schemas.microsoft.com/office/drawing/2014/main" xmlns="" val="10001"/>
                  </a:ext>
                </a:extLst>
              </a:tr>
              <a:tr h="118413">
                <a:tc>
                  <a:txBody>
                    <a:bodyPr/>
                    <a:lstStyle/>
                    <a:p>
                      <a:r>
                        <a:rPr lang="en-US" sz="1600" b="0" i="0" dirty="0">
                          <a:latin typeface="Arial" panose="020B0604020202020204" pitchFamily="34" charset="0"/>
                        </a:rPr>
                        <a:t>Alpha</a:t>
                      </a:r>
                    </a:p>
                  </a:txBody>
                  <a:tcPr marL="68580" marR="68580"/>
                </a:tc>
                <a:tc>
                  <a:txBody>
                    <a:bodyPr/>
                    <a:lstStyle/>
                    <a:p>
                      <a:r>
                        <a:rPr lang="en-US" sz="1600" b="0" i="0" dirty="0">
                          <a:latin typeface="Arial" panose="020B0604020202020204" pitchFamily="34" charset="0"/>
                        </a:rPr>
                        <a:t>Medium</a:t>
                      </a:r>
                    </a:p>
                  </a:txBody>
                  <a:tcPr marL="68580" marR="68580"/>
                </a:tc>
                <a:tc>
                  <a:txBody>
                    <a:bodyPr/>
                    <a:lstStyle/>
                    <a:p>
                      <a:r>
                        <a:rPr lang="en-US" sz="1600" b="0" i="0" dirty="0">
                          <a:latin typeface="Arial" panose="020B0604020202020204" pitchFamily="34" charset="0"/>
                        </a:rPr>
                        <a:t>Low</a:t>
                      </a:r>
                    </a:p>
                  </a:txBody>
                  <a:tcPr marL="68580" marR="68580"/>
                </a:tc>
                <a:extLst>
                  <a:ext uri="{0D108BD9-81ED-4DB2-BD59-A6C34878D82A}">
                    <a16:rowId xmlns:a16="http://schemas.microsoft.com/office/drawing/2014/main" xmlns="" val="10002"/>
                  </a:ext>
                </a:extLst>
              </a:tr>
              <a:tr h="118413">
                <a:tc>
                  <a:txBody>
                    <a:bodyPr/>
                    <a:lstStyle/>
                    <a:p>
                      <a:r>
                        <a:rPr lang="en-US" sz="1600" b="0" i="0" dirty="0">
                          <a:latin typeface="Arial" panose="020B0604020202020204" pitchFamily="34" charset="0"/>
                        </a:rPr>
                        <a:t>Theta</a:t>
                      </a:r>
                    </a:p>
                  </a:txBody>
                  <a:tcPr marL="68580" marR="68580"/>
                </a:tc>
                <a:tc>
                  <a:txBody>
                    <a:bodyPr/>
                    <a:lstStyle/>
                    <a:p>
                      <a:r>
                        <a:rPr lang="en-US" sz="1600" b="0" i="0" dirty="0">
                          <a:latin typeface="Arial" panose="020B0604020202020204" pitchFamily="34" charset="0"/>
                        </a:rPr>
                        <a:t>Low</a:t>
                      </a:r>
                    </a:p>
                  </a:txBody>
                  <a:tcPr marL="68580" marR="68580"/>
                </a:tc>
                <a:tc>
                  <a:txBody>
                    <a:bodyPr/>
                    <a:lstStyle/>
                    <a:p>
                      <a:r>
                        <a:rPr lang="en-US" sz="1600" b="0" i="0" dirty="0">
                          <a:latin typeface="Arial" panose="020B0604020202020204" pitchFamily="34" charset="0"/>
                        </a:rPr>
                        <a:t>High</a:t>
                      </a:r>
                    </a:p>
                  </a:txBody>
                  <a:tcPr marL="68580" marR="68580"/>
                </a:tc>
                <a:extLst>
                  <a:ext uri="{0D108BD9-81ED-4DB2-BD59-A6C34878D82A}">
                    <a16:rowId xmlns:a16="http://schemas.microsoft.com/office/drawing/2014/main" xmlns="" val="10003"/>
                  </a:ext>
                </a:extLst>
              </a:tr>
              <a:tr h="118413">
                <a:tc>
                  <a:txBody>
                    <a:bodyPr/>
                    <a:lstStyle/>
                    <a:p>
                      <a:r>
                        <a:rPr lang="en-US" sz="1600" b="0" i="0" dirty="0">
                          <a:latin typeface="Arial" panose="020B0604020202020204" pitchFamily="34" charset="0"/>
                        </a:rPr>
                        <a:t>Delta</a:t>
                      </a:r>
                    </a:p>
                  </a:txBody>
                  <a:tcPr marL="68580" marR="68580"/>
                </a:tc>
                <a:tc>
                  <a:txBody>
                    <a:bodyPr/>
                    <a:lstStyle/>
                    <a:p>
                      <a:r>
                        <a:rPr lang="en-US" sz="1600" b="0" i="0" dirty="0">
                          <a:latin typeface="Arial" panose="020B0604020202020204" pitchFamily="34" charset="0"/>
                        </a:rPr>
                        <a:t>Lower</a:t>
                      </a:r>
                    </a:p>
                  </a:txBody>
                  <a:tcPr marL="68580" marR="68580"/>
                </a:tc>
                <a:tc>
                  <a:txBody>
                    <a:bodyPr/>
                    <a:lstStyle/>
                    <a:p>
                      <a:r>
                        <a:rPr lang="en-US" sz="1600" b="0" i="0" dirty="0">
                          <a:latin typeface="Arial" panose="020B0604020202020204" pitchFamily="34" charset="0"/>
                        </a:rPr>
                        <a:t>Higher</a:t>
                      </a:r>
                    </a:p>
                  </a:txBody>
                  <a:tcPr marL="68580" marR="68580"/>
                </a:tc>
                <a:extLst>
                  <a:ext uri="{0D108BD9-81ED-4DB2-BD59-A6C34878D82A}">
                    <a16:rowId xmlns:a16="http://schemas.microsoft.com/office/drawing/2014/main" xmlns="" val="10004"/>
                  </a:ext>
                </a:extLst>
              </a:tr>
            </a:tbl>
          </a:graphicData>
        </a:graphic>
      </p:graphicFrame>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1927" y="3356313"/>
            <a:ext cx="4482464" cy="3014008"/>
          </a:xfrm>
          <a:prstGeom prst="rect">
            <a:avLst/>
          </a:prstGeom>
        </p:spPr>
      </p:pic>
      <p:sp>
        <p:nvSpPr>
          <p:cNvPr id="5" name="Shape 136"/>
          <p:cNvSpPr/>
          <p:nvPr/>
        </p:nvSpPr>
        <p:spPr>
          <a:xfrm>
            <a:off x="1544149" y="391637"/>
            <a:ext cx="6112982" cy="7794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lvl1pPr>
              <a:defRPr sz="4000" b="1">
                <a:solidFill>
                  <a:srgbClr val="EE7860"/>
                </a:solidFill>
                <a:latin typeface="Whitney"/>
                <a:ea typeface="Whitney"/>
                <a:cs typeface="Whitney"/>
                <a:sym typeface="Whitney"/>
              </a:defRPr>
            </a:lvl1pPr>
          </a:lstStyle>
          <a:p>
            <a:pPr algn="ctr">
              <a:defRPr sz="4400">
                <a:latin typeface="Gotham Condensed"/>
                <a:ea typeface="Gotham Condensed"/>
                <a:cs typeface="Gotham Condensed"/>
                <a:sym typeface="Gotham Condensed"/>
              </a:defRPr>
            </a:pPr>
            <a:r>
              <a:rPr lang="en-AU" sz="3600" dirty="0">
                <a:solidFill>
                  <a:srgbClr val="FF6600"/>
                </a:solidFill>
                <a:latin typeface="Arial" panose="020B0604020202020204" pitchFamily="34" charset="0"/>
              </a:rPr>
              <a:t>Brainwaves</a:t>
            </a:r>
          </a:p>
        </p:txBody>
      </p:sp>
    </p:spTree>
    <p:extLst>
      <p:ext uri="{BB962C8B-B14F-4D97-AF65-F5344CB8AC3E}">
        <p14:creationId xmlns:p14="http://schemas.microsoft.com/office/powerpoint/2010/main" val="2633414374"/>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2394608" y="579717"/>
            <a:ext cx="6172200" cy="7794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4400" kern="1200">
                <a:solidFill>
                  <a:srgbClr val="EE7860"/>
                </a:solidFill>
                <a:latin typeface="Gotham Condensed Bold"/>
                <a:ea typeface="+mj-ea"/>
                <a:cs typeface="Gotham Condensed Bold"/>
              </a:defRPr>
            </a:lvl1pPr>
          </a:lstStyle>
          <a:p>
            <a:pPr>
              <a:defRPr/>
            </a:pPr>
            <a:r>
              <a:rPr lang="en-AU" sz="3600" b="1" dirty="0">
                <a:solidFill>
                  <a:srgbClr val="FF6600"/>
                </a:solidFill>
                <a:latin typeface="Arial" panose="020B0604020202020204" pitchFamily="34" charset="0"/>
              </a:rPr>
              <a:t>Brain wave activity</a:t>
            </a:r>
          </a:p>
        </p:txBody>
      </p:sp>
      <p:sp>
        <p:nvSpPr>
          <p:cNvPr id="5" name="Content Placeholder 2"/>
          <p:cNvSpPr>
            <a:spLocks noGrp="1"/>
          </p:cNvSpPr>
          <p:nvPr>
            <p:ph sz="half" idx="1"/>
          </p:nvPr>
        </p:nvSpPr>
        <p:spPr>
          <a:xfrm>
            <a:off x="2424479" y="1574801"/>
            <a:ext cx="5864771" cy="4807632"/>
          </a:xfrm>
        </p:spPr>
        <p:txBody>
          <a:bodyPr>
            <a:normAutofit/>
          </a:bodyPr>
          <a:lstStyle/>
          <a:p>
            <a:r>
              <a:rPr lang="en-US" sz="1600" dirty="0">
                <a:latin typeface="Arial" panose="020B0604020202020204" pitchFamily="34" charset="0"/>
              </a:rPr>
              <a:t>When do we see each type of brainwave?</a:t>
            </a:r>
          </a:p>
          <a:p>
            <a:endParaRPr lang="en-US" sz="1600" dirty="0">
              <a:latin typeface="Arial" panose="020B0604020202020204" pitchFamily="34" charset="0"/>
            </a:endParaRPr>
          </a:p>
          <a:p>
            <a:endParaRPr lang="en-US" sz="1600" dirty="0">
              <a:latin typeface="Arial" panose="020B0604020202020204" pitchFamily="34" charset="0"/>
            </a:endParaRPr>
          </a:p>
          <a:p>
            <a:endParaRPr lang="en-US" sz="1600" dirty="0">
              <a:latin typeface="Arial" panose="020B0604020202020204" pitchFamily="34" charset="0"/>
            </a:endParaRPr>
          </a:p>
          <a:p>
            <a:endParaRPr lang="en-US" sz="1600" dirty="0">
              <a:latin typeface="Arial" panose="020B0604020202020204" pitchFamily="34" charset="0"/>
            </a:endParaRPr>
          </a:p>
          <a:p>
            <a:endParaRPr lang="en-US" sz="1600" dirty="0">
              <a:latin typeface="Arial" panose="020B0604020202020204" pitchFamily="34" charset="0"/>
            </a:endParaRPr>
          </a:p>
          <a:p>
            <a:endParaRPr lang="en-US" sz="1600" dirty="0">
              <a:latin typeface="Arial" panose="020B0604020202020204" pitchFamily="34" charset="0"/>
            </a:endParaRPr>
          </a:p>
          <a:p>
            <a:endParaRPr lang="en-US" sz="1600" dirty="0">
              <a:latin typeface="Arial" panose="020B0604020202020204" pitchFamily="34" charset="0"/>
            </a:endParaRPr>
          </a:p>
          <a:p>
            <a:endParaRPr lang="en-US" sz="1600" dirty="0">
              <a:latin typeface="Arial" panose="020B0604020202020204" pitchFamily="34" charset="0"/>
            </a:endParaRPr>
          </a:p>
          <a:p>
            <a:endParaRPr lang="en-US" sz="1600" dirty="0">
              <a:latin typeface="Arial" panose="020B0604020202020204" pitchFamily="34" charset="0"/>
            </a:endParaRPr>
          </a:p>
          <a:p>
            <a:endParaRPr lang="en-US" sz="1600" dirty="0">
              <a:latin typeface="Arial" panose="020B0604020202020204" pitchFamily="34" charset="0"/>
            </a:endParaRPr>
          </a:p>
          <a:p>
            <a:endParaRPr lang="en-US" sz="1600" dirty="0">
              <a:latin typeface="Arial" panose="020B0604020202020204" pitchFamily="34" charset="0"/>
            </a:endParaRPr>
          </a:p>
          <a:p>
            <a:r>
              <a:rPr lang="en-US" sz="1600" dirty="0">
                <a:latin typeface="Arial" panose="020B0604020202020204" pitchFamily="34" charset="0"/>
              </a:rPr>
              <a:t>How does sleep effect brainwaves?</a:t>
            </a:r>
          </a:p>
          <a:p>
            <a:pPr marL="0" indent="0">
              <a:buNone/>
            </a:pPr>
            <a:endParaRPr lang="en-US" sz="1600" dirty="0">
              <a:latin typeface="Arial" panose="020B0604020202020204" pitchFamily="34"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097" t="13320" r="1097" b="1516"/>
          <a:stretch/>
        </p:blipFill>
        <p:spPr>
          <a:xfrm>
            <a:off x="2424474" y="1969485"/>
            <a:ext cx="3884886" cy="2972556"/>
          </a:xfrm>
          <a:prstGeom prst="rect">
            <a:avLst/>
          </a:prstGeom>
        </p:spPr>
      </p:pic>
    </p:spTree>
    <p:extLst>
      <p:ext uri="{BB962C8B-B14F-4D97-AF65-F5344CB8AC3E}">
        <p14:creationId xmlns:p14="http://schemas.microsoft.com/office/powerpoint/2010/main" val="2827082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451"/>
            <a:ext cx="8229600" cy="1143000"/>
          </a:xfrm>
        </p:spPr>
        <p:txBody>
          <a:bodyPr/>
          <a:lstStyle/>
          <a:p>
            <a:r>
              <a:rPr lang="en-AU" u="sng" dirty="0"/>
              <a:t>Self Reflection Task</a:t>
            </a:r>
          </a:p>
        </p:txBody>
      </p:sp>
      <p:sp>
        <p:nvSpPr>
          <p:cNvPr id="3" name="Content Placeholder 2"/>
          <p:cNvSpPr>
            <a:spLocks noGrp="1"/>
          </p:cNvSpPr>
          <p:nvPr>
            <p:ph idx="1"/>
          </p:nvPr>
        </p:nvSpPr>
        <p:spPr>
          <a:xfrm>
            <a:off x="457200" y="1169133"/>
            <a:ext cx="8373291" cy="5009598"/>
          </a:xfrm>
        </p:spPr>
        <p:txBody>
          <a:bodyPr>
            <a:noAutofit/>
          </a:bodyPr>
          <a:lstStyle/>
          <a:p>
            <a:pPr marL="0" indent="0">
              <a:buNone/>
            </a:pPr>
            <a:r>
              <a:rPr lang="en-AU" sz="2800" dirty="0"/>
              <a:t>1. Briefly describe your pattern of thought</a:t>
            </a:r>
          </a:p>
          <a:p>
            <a:pPr marL="0" indent="0">
              <a:buNone/>
            </a:pPr>
            <a:r>
              <a:rPr lang="en-AU" sz="2800" b="1" dirty="0"/>
              <a:t>Random</a:t>
            </a:r>
            <a:r>
              <a:rPr lang="en-AU" sz="2800" dirty="0"/>
              <a:t>: e.g. My foot is itchy; I wonder what I got on my Psychology Exam; I’m tired</a:t>
            </a:r>
          </a:p>
          <a:p>
            <a:pPr marL="0" indent="0">
              <a:buNone/>
            </a:pPr>
            <a:r>
              <a:rPr lang="en-AU" sz="2800" b="1" dirty="0"/>
              <a:t>Sequential: </a:t>
            </a:r>
            <a:r>
              <a:rPr lang="en-AU" sz="2800" dirty="0"/>
              <a:t>e.g.  I’m hungry; I wonder what’s for lunch; Did I bring enough money for the canteen</a:t>
            </a:r>
            <a:endParaRPr lang="en-AU" sz="2800" b="1" dirty="0"/>
          </a:p>
        </p:txBody>
      </p:sp>
    </p:spTree>
    <p:extLst>
      <p:ext uri="{BB962C8B-B14F-4D97-AF65-F5344CB8AC3E}">
        <p14:creationId xmlns:p14="http://schemas.microsoft.com/office/powerpoint/2010/main" val="194976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548681"/>
            <a:ext cx="8568952" cy="4308872"/>
          </a:xfrm>
          <a:prstGeom prst="rect">
            <a:avLst/>
          </a:prstGeom>
        </p:spPr>
        <p:txBody>
          <a:bodyPr wrap="square">
            <a:spAutoFit/>
          </a:bodyPr>
          <a:lstStyle/>
          <a:p>
            <a:r>
              <a:rPr lang="en-US" sz="4400" u="sng" dirty="0">
                <a:latin typeface="Arial" panose="020B0604020202020204" pitchFamily="34" charset="0"/>
              </a:rPr>
              <a:t>Other techniques to investigate consciousness</a:t>
            </a:r>
          </a:p>
          <a:p>
            <a:pPr marL="457200" lvl="0" indent="-457200">
              <a:buFont typeface="Arial" panose="020B0604020202020204" pitchFamily="34" charset="0"/>
              <a:buChar char="•"/>
            </a:pPr>
            <a:r>
              <a:rPr lang="en-US" sz="4400" dirty="0">
                <a:solidFill>
                  <a:srgbClr val="FF0000"/>
                </a:solidFill>
                <a:latin typeface="Arial" panose="020B0604020202020204" pitchFamily="34" charset="0"/>
              </a:rPr>
              <a:t>cognitive tasks </a:t>
            </a:r>
          </a:p>
          <a:p>
            <a:pPr marL="457200" lvl="0" indent="-457200">
              <a:buFont typeface="Arial" panose="020B0604020202020204" pitchFamily="34" charset="0"/>
              <a:buChar char="•"/>
            </a:pPr>
            <a:r>
              <a:rPr lang="en-US" sz="4400" dirty="0">
                <a:solidFill>
                  <a:srgbClr val="0070C0"/>
                </a:solidFill>
                <a:latin typeface="Arial" panose="020B0604020202020204" pitchFamily="34" charset="0"/>
              </a:rPr>
              <a:t>subjective reporting (</a:t>
            </a:r>
            <a:r>
              <a:rPr lang="en-US" sz="4400" dirty="0">
                <a:latin typeface="Arial" panose="020B0604020202020204" pitchFamily="34" charset="0"/>
              </a:rPr>
              <a:t>sleep diaries and video monitoring)</a:t>
            </a:r>
          </a:p>
          <a:p>
            <a:endParaRPr lang="en-US" dirty="0">
              <a:latin typeface="Arial" panose="020B0604020202020204" pitchFamily="34" charset="0"/>
            </a:endParaRPr>
          </a:p>
          <a:p>
            <a:endParaRPr lang="en-US" dirty="0">
              <a:latin typeface="Arial" panose="020B0604020202020204" pitchFamily="34" charset="0"/>
            </a:endParaRPr>
          </a:p>
          <a:p>
            <a:r>
              <a:rPr lang="en-US" dirty="0">
                <a:latin typeface="Arial" panose="020B0604020202020204" pitchFamily="34" charset="0"/>
              </a:rPr>
              <a:t> </a:t>
            </a:r>
            <a:endParaRPr lang="en-AU" dirty="0"/>
          </a:p>
        </p:txBody>
      </p:sp>
    </p:spTree>
    <p:extLst>
      <p:ext uri="{BB962C8B-B14F-4D97-AF65-F5344CB8AC3E}">
        <p14:creationId xmlns:p14="http://schemas.microsoft.com/office/powerpoint/2010/main" val="14132872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a:solidFill>
                  <a:srgbClr val="FF0000"/>
                </a:solidFill>
              </a:rPr>
              <a:t>Cognitive Tasks</a:t>
            </a:r>
            <a:r>
              <a:rPr lang="en-AU" dirty="0">
                <a:solidFill>
                  <a:srgbClr val="FF0000"/>
                </a:solidFill>
              </a:rPr>
              <a:t/>
            </a:r>
            <a:br>
              <a:rPr lang="en-AU" dirty="0">
                <a:solidFill>
                  <a:srgbClr val="FF0000"/>
                </a:solidFill>
              </a:rPr>
            </a:br>
            <a:endParaRPr lang="en-AU" dirty="0">
              <a:solidFill>
                <a:srgbClr val="FF0000"/>
              </a:solidFill>
            </a:endParaRPr>
          </a:p>
        </p:txBody>
      </p:sp>
      <p:sp>
        <p:nvSpPr>
          <p:cNvPr id="3" name="Content Placeholder 2"/>
          <p:cNvSpPr>
            <a:spLocks noGrp="1"/>
          </p:cNvSpPr>
          <p:nvPr>
            <p:ph idx="1"/>
          </p:nvPr>
        </p:nvSpPr>
        <p:spPr>
          <a:xfrm>
            <a:off x="467544" y="1196752"/>
            <a:ext cx="8229600" cy="4525963"/>
          </a:xfrm>
        </p:spPr>
        <p:txBody>
          <a:bodyPr>
            <a:normAutofit fontScale="77500" lnSpcReduction="20000"/>
          </a:bodyPr>
          <a:lstStyle/>
          <a:p>
            <a:pPr marL="0" indent="0">
              <a:buNone/>
            </a:pPr>
            <a:r>
              <a:rPr lang="en-AU" dirty="0">
                <a:solidFill>
                  <a:srgbClr val="FF0000"/>
                </a:solidFill>
              </a:rPr>
              <a:t>Cognitive tasks: </a:t>
            </a:r>
            <a:r>
              <a:rPr lang="en-AU" dirty="0"/>
              <a:t>tasks that require mental processes and that have an easily specified correct outcome.</a:t>
            </a:r>
          </a:p>
          <a:p>
            <a:pPr marL="0" indent="0">
              <a:buNone/>
            </a:pPr>
            <a:r>
              <a:rPr lang="en-AU" dirty="0"/>
              <a:t>The speed and accuracy of responding are two measurements that are commonly used with cognitive tasks.</a:t>
            </a:r>
          </a:p>
          <a:p>
            <a:pPr marL="0" indent="0">
              <a:buNone/>
            </a:pPr>
            <a:r>
              <a:rPr lang="en-AU" b="1" dirty="0"/>
              <a:t>Measurement of speed: </a:t>
            </a:r>
            <a:r>
              <a:rPr lang="en-AU" dirty="0"/>
              <a:t>involves response or reaction time to a stimulus, usually measured in milliseconds.</a:t>
            </a:r>
          </a:p>
          <a:p>
            <a:pPr marL="0" indent="0">
              <a:buNone/>
            </a:pPr>
            <a:r>
              <a:rPr lang="en-AU" b="1" i="1" dirty="0"/>
              <a:t>For example: </a:t>
            </a:r>
            <a:r>
              <a:rPr lang="en-AU" dirty="0"/>
              <a:t>recording the time it takes to identify a hazard in a driving simulator and respond accordingly (hit the brakes or course correct).</a:t>
            </a:r>
          </a:p>
          <a:p>
            <a:pPr marL="0" indent="0">
              <a:buNone/>
            </a:pPr>
            <a:r>
              <a:rPr lang="en-AU" b="1" dirty="0"/>
              <a:t>Measurement of accuracy: </a:t>
            </a:r>
            <a:r>
              <a:rPr lang="en-AU" dirty="0"/>
              <a:t>the number of correct responses and incorrect responses (errors) made by the individual.</a:t>
            </a:r>
          </a:p>
          <a:p>
            <a:pPr marL="0" indent="0">
              <a:buNone/>
            </a:pPr>
            <a:r>
              <a:rPr lang="en-AU" b="1" i="1" dirty="0"/>
              <a:t>For example: </a:t>
            </a:r>
            <a:r>
              <a:rPr lang="en-AU" dirty="0"/>
              <a:t>the number of road stimuli correctly attended to in a driving simulator.</a:t>
            </a:r>
          </a:p>
          <a:p>
            <a:pPr marL="0" indent="0">
              <a:buNone/>
            </a:pPr>
            <a:endParaRPr lang="en-AU" dirty="0"/>
          </a:p>
        </p:txBody>
      </p:sp>
    </p:spTree>
    <p:extLst>
      <p:ext uri="{BB962C8B-B14F-4D97-AF65-F5344CB8AC3E}">
        <p14:creationId xmlns:p14="http://schemas.microsoft.com/office/powerpoint/2010/main" val="25560235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0070C0"/>
                </a:solidFill>
              </a:rPr>
              <a:t>Subjective reporting</a:t>
            </a:r>
          </a:p>
        </p:txBody>
      </p:sp>
      <p:sp>
        <p:nvSpPr>
          <p:cNvPr id="3" name="Content Placeholder 2"/>
          <p:cNvSpPr>
            <a:spLocks noGrp="1"/>
          </p:cNvSpPr>
          <p:nvPr>
            <p:ph idx="1"/>
          </p:nvPr>
        </p:nvSpPr>
        <p:spPr>
          <a:xfrm>
            <a:off x="457200" y="1600200"/>
            <a:ext cx="8363272" cy="4781128"/>
          </a:xfrm>
        </p:spPr>
        <p:txBody>
          <a:bodyPr>
            <a:normAutofit fontScale="55000" lnSpcReduction="20000"/>
          </a:bodyPr>
          <a:lstStyle/>
          <a:p>
            <a:pPr marL="0" indent="0">
              <a:buNone/>
            </a:pPr>
            <a:r>
              <a:rPr lang="en-AU" sz="3600" b="1" dirty="0">
                <a:solidFill>
                  <a:srgbClr val="0070C0"/>
                </a:solidFill>
              </a:rPr>
              <a:t>Subjective reporting</a:t>
            </a:r>
            <a:r>
              <a:rPr lang="en-AU" sz="3600" dirty="0"/>
              <a:t> involves using self-reporting methods to obtain data. This data is considered subjective as it is based on a person’s opinion, interpretation, point or view or judgement. This type of data can be biased and inaccurate.</a:t>
            </a:r>
          </a:p>
          <a:p>
            <a:pPr marL="0" indent="0">
              <a:buNone/>
            </a:pPr>
            <a:r>
              <a:rPr lang="en-AU" sz="3600" dirty="0"/>
              <a:t>One type of subjective report to measure consciousness is a sleep diary.</a:t>
            </a:r>
          </a:p>
          <a:p>
            <a:pPr marL="0" indent="0">
              <a:buNone/>
            </a:pPr>
            <a:r>
              <a:rPr lang="en-AU" sz="3600" dirty="0">
                <a:solidFill>
                  <a:srgbClr val="0070C0"/>
                </a:solidFill>
              </a:rPr>
              <a:t>Sleep diary: </a:t>
            </a:r>
            <a:r>
              <a:rPr lang="en-AU" sz="3600" dirty="0"/>
              <a:t>a self-reported record of an individual’s sleep and waking time activities, usually over the course of several weeks.</a:t>
            </a:r>
          </a:p>
          <a:p>
            <a:pPr marL="0" indent="0">
              <a:buNone/>
            </a:pPr>
            <a:r>
              <a:rPr lang="en-AU" sz="3600" u="sng" dirty="0"/>
              <a:t>Sleep diaries </a:t>
            </a:r>
            <a:r>
              <a:rPr lang="en-AU" sz="3600" dirty="0"/>
              <a:t>are used to record information such as:</a:t>
            </a:r>
          </a:p>
          <a:p>
            <a:pPr marL="0" indent="0">
              <a:buNone/>
            </a:pPr>
            <a:r>
              <a:rPr lang="en-AU" sz="3600" dirty="0"/>
              <a:t>-Time of going to bed</a:t>
            </a:r>
          </a:p>
          <a:p>
            <a:pPr marL="0" indent="0">
              <a:buNone/>
            </a:pPr>
            <a:r>
              <a:rPr lang="en-AU" sz="3600" dirty="0"/>
              <a:t>-Time sleep began</a:t>
            </a:r>
          </a:p>
          <a:p>
            <a:pPr marL="0" indent="0">
              <a:buNone/>
            </a:pPr>
            <a:r>
              <a:rPr lang="en-AU" sz="3600" dirty="0"/>
              <a:t>-Number and length of time when waking during a night’s sleep</a:t>
            </a:r>
          </a:p>
          <a:p>
            <a:pPr marL="0" indent="0">
              <a:buNone/>
            </a:pPr>
            <a:r>
              <a:rPr lang="en-AU" sz="3600" dirty="0"/>
              <a:t>-Time of waking up in the morning</a:t>
            </a:r>
          </a:p>
          <a:p>
            <a:pPr marL="0" indent="0">
              <a:buNone/>
            </a:pPr>
            <a:r>
              <a:rPr lang="en-AU" sz="3600" dirty="0"/>
              <a:t>-How rested the person feels</a:t>
            </a:r>
          </a:p>
          <a:p>
            <a:pPr marL="0" indent="0">
              <a:buNone/>
            </a:pPr>
            <a:r>
              <a:rPr lang="en-AU" sz="3600" dirty="0"/>
              <a:t>-How tired they feel during the day</a:t>
            </a:r>
          </a:p>
          <a:p>
            <a:pPr marL="0" indent="0">
              <a:buNone/>
            </a:pPr>
            <a:r>
              <a:rPr lang="en-AU" sz="3600" dirty="0"/>
              <a:t>-Medications, stimulants or depressants taken</a:t>
            </a:r>
          </a:p>
          <a:p>
            <a:pPr marL="0" indent="0">
              <a:buNone/>
            </a:pPr>
            <a:r>
              <a:rPr lang="en-AU" sz="3600" dirty="0"/>
              <a:t>-Diet</a:t>
            </a:r>
          </a:p>
          <a:p>
            <a:pPr marL="0" indent="0">
              <a:buNone/>
            </a:pPr>
            <a:endParaRPr lang="en-AU" dirty="0"/>
          </a:p>
        </p:txBody>
      </p:sp>
    </p:spTree>
    <p:extLst>
      <p:ext uri="{BB962C8B-B14F-4D97-AF65-F5344CB8AC3E}">
        <p14:creationId xmlns:p14="http://schemas.microsoft.com/office/powerpoint/2010/main" val="39504376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0070C0"/>
                </a:solidFill>
              </a:rPr>
              <a:t>Subjective reporting</a:t>
            </a:r>
          </a:p>
        </p:txBody>
      </p:sp>
      <p:sp>
        <p:nvSpPr>
          <p:cNvPr id="3" name="Content Placeholder 2"/>
          <p:cNvSpPr>
            <a:spLocks noGrp="1"/>
          </p:cNvSpPr>
          <p:nvPr>
            <p:ph idx="1"/>
          </p:nvPr>
        </p:nvSpPr>
        <p:spPr>
          <a:xfrm>
            <a:off x="467544" y="1340768"/>
            <a:ext cx="8229600" cy="4525963"/>
          </a:xfrm>
        </p:spPr>
        <p:txBody>
          <a:bodyPr>
            <a:normAutofit fontScale="77500" lnSpcReduction="20000"/>
          </a:bodyPr>
          <a:lstStyle/>
          <a:p>
            <a:pPr marL="0" indent="0">
              <a:buNone/>
            </a:pPr>
            <a:r>
              <a:rPr lang="en-AU" dirty="0">
                <a:solidFill>
                  <a:srgbClr val="0070C0"/>
                </a:solidFill>
              </a:rPr>
              <a:t>Video monitoring: </a:t>
            </a:r>
            <a:r>
              <a:rPr lang="en-AU" dirty="0"/>
              <a:t>most commonly used in the study of sleep and sleep disturbances or disorders.</a:t>
            </a:r>
          </a:p>
          <a:p>
            <a:pPr marL="0" indent="0">
              <a:buNone/>
            </a:pPr>
            <a:r>
              <a:rPr lang="en-AU" dirty="0"/>
              <a:t>Sleep labs or sleep centres will have a room with a camera installed. A person is then recorded as they sleep as normal.</a:t>
            </a:r>
          </a:p>
          <a:p>
            <a:pPr marL="0" indent="0">
              <a:buNone/>
            </a:pPr>
            <a:r>
              <a:rPr lang="en-AU" dirty="0"/>
              <a:t>Physiological changes are recorded on video to be examined by professionals.</a:t>
            </a:r>
          </a:p>
          <a:p>
            <a:pPr marL="0" indent="0">
              <a:buNone/>
            </a:pPr>
            <a:r>
              <a:rPr lang="en-AU" u="sng" dirty="0"/>
              <a:t>Responses commonly observed include:</a:t>
            </a:r>
          </a:p>
          <a:p>
            <a:pPr marL="0" indent="0">
              <a:buNone/>
            </a:pPr>
            <a:r>
              <a:rPr lang="en-AU" dirty="0"/>
              <a:t>-Changes in posture or body position</a:t>
            </a:r>
          </a:p>
          <a:p>
            <a:pPr marL="0" indent="0">
              <a:buNone/>
            </a:pPr>
            <a:r>
              <a:rPr lang="en-AU" dirty="0"/>
              <a:t>-Amount of ‘tossing and turning’</a:t>
            </a:r>
          </a:p>
          <a:p>
            <a:pPr marL="0" indent="0">
              <a:buNone/>
            </a:pPr>
            <a:r>
              <a:rPr lang="en-AU" dirty="0"/>
              <a:t>-Sleep-related breathing problems</a:t>
            </a:r>
          </a:p>
          <a:p>
            <a:pPr marL="0" indent="0">
              <a:buNone/>
            </a:pPr>
            <a:r>
              <a:rPr lang="en-AU" dirty="0"/>
              <a:t>-What happens when waking from a nightmare or night terror</a:t>
            </a:r>
          </a:p>
          <a:p>
            <a:pPr marL="0" indent="0">
              <a:buNone/>
            </a:pPr>
            <a:r>
              <a:rPr lang="en-AU" dirty="0"/>
              <a:t>-Behaviours associated with sleepwalking</a:t>
            </a:r>
          </a:p>
          <a:p>
            <a:pPr marL="0" indent="0">
              <a:buNone/>
            </a:pPr>
            <a:endParaRPr lang="en-AU" dirty="0"/>
          </a:p>
        </p:txBody>
      </p:sp>
    </p:spTree>
    <p:extLst>
      <p:ext uri="{BB962C8B-B14F-4D97-AF65-F5344CB8AC3E}">
        <p14:creationId xmlns:p14="http://schemas.microsoft.com/office/powerpoint/2010/main" val="9807897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35"/>
          <p:cNvSpPr txBox="1">
            <a:spLocks/>
          </p:cNvSpPr>
          <p:nvPr/>
        </p:nvSpPr>
        <p:spPr>
          <a:xfrm>
            <a:off x="703718" y="1388293"/>
            <a:ext cx="7880029" cy="1318118"/>
          </a:xfrm>
          <a:prstGeom prst="rect">
            <a:avLst/>
          </a:prstGeom>
          <a:ln w="12700">
            <a:miter lim="400000"/>
          </a:ln>
          <a:extLst>
            <a:ext uri="{C572A759-6A51-4108-AA02-DFA0A04FC94B}">
              <ma14:wrappingTextBoxFlag xmlns:ma14="http://schemas.microsoft.com/office/mac/drawingml/2011/main" val="1"/>
            </a:ext>
          </a:extLst>
        </p:spPr>
        <p:txBody>
          <a:bodyPr lIns="45719" rIns="45719">
            <a:noAutofit/>
          </a:bodyPr>
          <a:lstStyle>
            <a:lvl1pPr marL="342900" marR="0" indent="-342900" algn="l" defTabSz="457200" rtl="0" latinLnBrk="0">
              <a:lnSpc>
                <a:spcPct val="100000"/>
              </a:lnSpc>
              <a:spcBef>
                <a:spcPts val="500"/>
              </a:spcBef>
              <a:spcAft>
                <a:spcPts val="0"/>
              </a:spcAft>
              <a:buClrTx/>
              <a:buSzPct val="100000"/>
              <a:buFont typeface="Arial"/>
              <a:buChar char="•"/>
              <a:tabLst/>
              <a:defRPr sz="2800" b="0" i="0" u="none" strike="noStrike" cap="none" spc="0" baseline="0">
                <a:ln>
                  <a:noFill/>
                </a:ln>
                <a:solidFill>
                  <a:srgbClr val="000000"/>
                </a:solidFill>
                <a:uFillTx/>
                <a:latin typeface="Whitney"/>
                <a:ea typeface="Whitney"/>
                <a:cs typeface="Whitney"/>
                <a:sym typeface="Whitney"/>
              </a:defRPr>
            </a:lvl1pPr>
            <a:lvl2pPr marL="742950" marR="0" indent="-28575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2pPr>
            <a:lvl3pPr marL="1143000" marR="0" indent="-228600" algn="l" defTabSz="457200" rtl="0" latinLnBrk="0">
              <a:lnSpc>
                <a:spcPct val="100000"/>
              </a:lnSpc>
              <a:spcBef>
                <a:spcPts val="500"/>
              </a:spcBef>
              <a:spcAft>
                <a:spcPts val="0"/>
              </a:spcAft>
              <a:buClrTx/>
              <a:buSzPct val="100000"/>
              <a:buFont typeface="Arial"/>
              <a:buChar char="•"/>
              <a:tabLst/>
              <a:defRPr sz="2000" b="0" i="0" u="none" strike="noStrike" cap="none" spc="0" baseline="0">
                <a:ln>
                  <a:noFill/>
                </a:ln>
                <a:solidFill>
                  <a:srgbClr val="000000"/>
                </a:solidFill>
                <a:uFillTx/>
                <a:latin typeface="Whitney"/>
                <a:ea typeface="Whitney"/>
                <a:cs typeface="Whitney"/>
                <a:sym typeface="Whitney"/>
              </a:defRPr>
            </a:lvl3pPr>
            <a:lvl4pPr marL="1600200" marR="0" indent="-228600" algn="l" defTabSz="457200" rtl="0" latinLnBrk="0">
              <a:lnSpc>
                <a:spcPct val="100000"/>
              </a:lnSpc>
              <a:spcBef>
                <a:spcPts val="500"/>
              </a:spcBef>
              <a:spcAft>
                <a:spcPts val="0"/>
              </a:spcAft>
              <a:buClrTx/>
              <a:buSzPct val="100000"/>
              <a:buFont typeface="Arial"/>
              <a:buChar char="–"/>
              <a:tabLst/>
              <a:defRPr sz="1800" b="0" i="0" u="none" strike="noStrike" cap="none" spc="0" baseline="0">
                <a:ln>
                  <a:noFill/>
                </a:ln>
                <a:solidFill>
                  <a:srgbClr val="000000"/>
                </a:solidFill>
                <a:uFillTx/>
                <a:latin typeface="Whitney"/>
                <a:ea typeface="Whitney"/>
                <a:cs typeface="Whitney"/>
                <a:sym typeface="Whitney"/>
              </a:defRPr>
            </a:lvl4pPr>
            <a:lvl5pPr marL="2057400" marR="0" indent="-228600" algn="l" defTabSz="457200" rtl="0" latinLnBrk="0">
              <a:lnSpc>
                <a:spcPct val="100000"/>
              </a:lnSpc>
              <a:spcBef>
                <a:spcPts val="500"/>
              </a:spcBef>
              <a:spcAft>
                <a:spcPts val="0"/>
              </a:spcAft>
              <a:buClrTx/>
              <a:buSzPct val="100000"/>
              <a:buFont typeface="Arial"/>
              <a:buChar char="»"/>
              <a:tabLst/>
              <a:defRPr sz="1800" b="0" i="0" u="none" strike="noStrike" cap="none" spc="0" baseline="0">
                <a:ln>
                  <a:noFill/>
                </a:ln>
                <a:solidFill>
                  <a:srgbClr val="000000"/>
                </a:solidFill>
                <a:uFillTx/>
                <a:latin typeface="Whitney"/>
                <a:ea typeface="Whitney"/>
                <a:cs typeface="Whitney"/>
                <a:sym typeface="Whitney"/>
              </a:defRPr>
            </a:lvl5pPr>
            <a:lvl6pPr marL="2560320" marR="0" indent="-274320" algn="l" defTabSz="457200" rtl="0" latinLnBrk="0">
              <a:lnSpc>
                <a:spcPct val="100000"/>
              </a:lnSpc>
              <a:spcBef>
                <a:spcPts val="500"/>
              </a:spcBef>
              <a:spcAft>
                <a:spcPts val="0"/>
              </a:spcAft>
              <a:buClrTx/>
              <a:buSzPct val="100000"/>
              <a:buFont typeface="Arial"/>
              <a:buChar char="•"/>
              <a:tabLst/>
              <a:defRPr sz="1800" b="0" i="0" u="none" strike="noStrike" cap="none" spc="0" baseline="0">
                <a:ln>
                  <a:noFill/>
                </a:ln>
                <a:solidFill>
                  <a:srgbClr val="000000"/>
                </a:solidFill>
                <a:uFillTx/>
                <a:latin typeface="Whitney"/>
                <a:ea typeface="Whitney"/>
                <a:cs typeface="Whitney"/>
                <a:sym typeface="Whitney"/>
              </a:defRPr>
            </a:lvl6pPr>
            <a:lvl7pPr marL="3017520" marR="0" indent="-274320" algn="l" defTabSz="457200" rtl="0" latinLnBrk="0">
              <a:lnSpc>
                <a:spcPct val="100000"/>
              </a:lnSpc>
              <a:spcBef>
                <a:spcPts val="500"/>
              </a:spcBef>
              <a:spcAft>
                <a:spcPts val="0"/>
              </a:spcAft>
              <a:buClrTx/>
              <a:buSzPct val="100000"/>
              <a:buFont typeface="Arial"/>
              <a:buChar char="•"/>
              <a:tabLst/>
              <a:defRPr sz="1800" b="0" i="0" u="none" strike="noStrike" cap="none" spc="0" baseline="0">
                <a:ln>
                  <a:noFill/>
                </a:ln>
                <a:solidFill>
                  <a:srgbClr val="000000"/>
                </a:solidFill>
                <a:uFillTx/>
                <a:latin typeface="Whitney"/>
                <a:ea typeface="Whitney"/>
                <a:cs typeface="Whitney"/>
                <a:sym typeface="Whitney"/>
              </a:defRPr>
            </a:lvl7pPr>
            <a:lvl8pPr marL="3474720" marR="0" indent="-274320" algn="l" defTabSz="457200" rtl="0" latinLnBrk="0">
              <a:lnSpc>
                <a:spcPct val="100000"/>
              </a:lnSpc>
              <a:spcBef>
                <a:spcPts val="500"/>
              </a:spcBef>
              <a:spcAft>
                <a:spcPts val="0"/>
              </a:spcAft>
              <a:buClrTx/>
              <a:buSzPct val="100000"/>
              <a:buFont typeface="Arial"/>
              <a:buChar char="•"/>
              <a:tabLst/>
              <a:defRPr sz="1800" b="0" i="0" u="none" strike="noStrike" cap="none" spc="0" baseline="0">
                <a:ln>
                  <a:noFill/>
                </a:ln>
                <a:solidFill>
                  <a:srgbClr val="000000"/>
                </a:solidFill>
                <a:uFillTx/>
                <a:latin typeface="Whitney"/>
                <a:ea typeface="Whitney"/>
                <a:cs typeface="Whitney"/>
                <a:sym typeface="Whitney"/>
              </a:defRPr>
            </a:lvl8pPr>
            <a:lvl9pPr marL="3931920" marR="0" indent="-274320" algn="l" defTabSz="457200" rtl="0" latinLnBrk="0">
              <a:lnSpc>
                <a:spcPct val="100000"/>
              </a:lnSpc>
              <a:spcBef>
                <a:spcPts val="500"/>
              </a:spcBef>
              <a:spcAft>
                <a:spcPts val="0"/>
              </a:spcAft>
              <a:buClrTx/>
              <a:buSzPct val="100000"/>
              <a:buFont typeface="Arial"/>
              <a:buChar char="•"/>
              <a:tabLst/>
              <a:defRPr sz="1800" b="0" i="0" u="none" strike="noStrike" cap="none" spc="0" baseline="0">
                <a:ln>
                  <a:noFill/>
                </a:ln>
                <a:solidFill>
                  <a:srgbClr val="000000"/>
                </a:solidFill>
                <a:uFillTx/>
                <a:latin typeface="Whitney"/>
                <a:ea typeface="Whitney"/>
                <a:cs typeface="Whitney"/>
                <a:sym typeface="Whitney"/>
              </a:defRPr>
            </a:lvl9pPr>
          </a:lstStyle>
          <a:p>
            <a:pPr hangingPunct="1">
              <a:lnSpc>
                <a:spcPct val="150000"/>
              </a:lnSpc>
              <a:spcBef>
                <a:spcPts val="0"/>
              </a:spcBef>
              <a:buSzTx/>
              <a:defRPr sz="1800"/>
            </a:pPr>
            <a:r>
              <a:rPr lang="en-AU" sz="2000" dirty="0">
                <a:latin typeface="Arial" panose="020B0604020202020204" pitchFamily="34" charset="0"/>
                <a:cs typeface="Whitney Book"/>
              </a:rPr>
              <a:t>How does drug use, both prescribed and </a:t>
            </a:r>
            <a:r>
              <a:rPr lang="en-AU" sz="2000" dirty="0" err="1">
                <a:latin typeface="Arial" panose="020B0604020202020204" pitchFamily="34" charset="0"/>
                <a:cs typeface="Whitney Book"/>
              </a:rPr>
              <a:t>unprescribed</a:t>
            </a:r>
            <a:r>
              <a:rPr lang="en-AU" sz="2000" dirty="0">
                <a:latin typeface="Arial" panose="020B0604020202020204" pitchFamily="34" charset="0"/>
                <a:cs typeface="Whitney Book"/>
              </a:rPr>
              <a:t>, effect brainwaves?</a:t>
            </a:r>
          </a:p>
          <a:p>
            <a:pPr lvl="1" hangingPunct="1">
              <a:lnSpc>
                <a:spcPct val="150000"/>
              </a:lnSpc>
              <a:spcBef>
                <a:spcPts val="0"/>
              </a:spcBef>
              <a:buSzTx/>
              <a:defRPr sz="1800"/>
            </a:pPr>
            <a:r>
              <a:rPr lang="en-AU" sz="2000" dirty="0">
                <a:latin typeface="Arial" panose="020B0604020202020204" pitchFamily="34" charset="0"/>
                <a:cs typeface="Whitney Book"/>
              </a:rPr>
              <a:t>	ADHD</a:t>
            </a:r>
          </a:p>
          <a:p>
            <a:pPr lvl="1" hangingPunct="1">
              <a:lnSpc>
                <a:spcPct val="150000"/>
              </a:lnSpc>
              <a:spcBef>
                <a:spcPts val="0"/>
              </a:spcBef>
              <a:buSzTx/>
              <a:defRPr sz="1800"/>
            </a:pPr>
            <a:r>
              <a:rPr lang="en-AU" sz="2000" dirty="0">
                <a:latin typeface="Arial" panose="020B0604020202020204" pitchFamily="34" charset="0"/>
                <a:cs typeface="Whitney Book"/>
              </a:rPr>
              <a:t>	Stimulants vs depressants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6570" y="3878413"/>
            <a:ext cx="3325153" cy="2417317"/>
          </a:xfrm>
          <a:prstGeom prst="rect">
            <a:avLst/>
          </a:prstGeom>
        </p:spPr>
      </p:pic>
      <p:sp>
        <p:nvSpPr>
          <p:cNvPr id="6" name="Rectangle 2"/>
          <p:cNvSpPr txBox="1">
            <a:spLocks noChangeArrowheads="1"/>
          </p:cNvSpPr>
          <p:nvPr/>
        </p:nvSpPr>
        <p:spPr>
          <a:xfrm>
            <a:off x="1570747" y="408106"/>
            <a:ext cx="6172200" cy="7794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4400" kern="1200">
                <a:solidFill>
                  <a:srgbClr val="EE7860"/>
                </a:solidFill>
                <a:latin typeface="Gotham Condensed Bold"/>
                <a:ea typeface="+mj-ea"/>
                <a:cs typeface="Gotham Condensed Bold"/>
              </a:defRPr>
            </a:lvl1pPr>
          </a:lstStyle>
          <a:p>
            <a:pPr>
              <a:defRPr/>
            </a:pPr>
            <a:r>
              <a:rPr lang="en-AU" sz="3600" b="1" dirty="0">
                <a:solidFill>
                  <a:srgbClr val="FF6600"/>
                </a:solidFill>
                <a:latin typeface="Arial" panose="020B0604020202020204" pitchFamily="34" charset="0"/>
              </a:rPr>
              <a:t>Drug use and brainwaves</a:t>
            </a:r>
          </a:p>
        </p:txBody>
      </p:sp>
    </p:spTree>
    <p:extLst>
      <p:ext uri="{BB962C8B-B14F-4D97-AF65-F5344CB8AC3E}">
        <p14:creationId xmlns:p14="http://schemas.microsoft.com/office/powerpoint/2010/main" val="325559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3292"/>
            <a:ext cx="8229600" cy="5754182"/>
          </a:xfrm>
        </p:spPr>
        <p:txBody>
          <a:bodyPr>
            <a:normAutofit fontScale="85000" lnSpcReduction="20000"/>
          </a:bodyPr>
          <a:lstStyle/>
          <a:p>
            <a:pPr marL="0" indent="0">
              <a:buNone/>
            </a:pPr>
            <a:r>
              <a:rPr lang="en-AU" dirty="0"/>
              <a:t>3. Record the respective proportions of the categories that entered your awareness </a:t>
            </a:r>
          </a:p>
          <a:p>
            <a:pPr marL="0" indent="0">
              <a:buNone/>
            </a:pPr>
            <a:endParaRPr lang="en-AU" dirty="0"/>
          </a:p>
          <a:p>
            <a:pPr marL="0" indent="0">
              <a:buNone/>
            </a:pPr>
            <a:r>
              <a:rPr lang="en-AU" dirty="0"/>
              <a:t> </a:t>
            </a:r>
          </a:p>
          <a:p>
            <a:pPr marL="0" indent="0">
              <a:buNone/>
            </a:pPr>
            <a:endParaRPr lang="en-AU" dirty="0"/>
          </a:p>
          <a:p>
            <a:pPr marL="0" indent="0">
              <a:buNone/>
            </a:pPr>
            <a:endParaRPr lang="en-AU" dirty="0"/>
          </a:p>
          <a:p>
            <a:pPr marL="0" indent="0">
              <a:buNone/>
            </a:pPr>
            <a:endParaRPr lang="en-AU" b="1" dirty="0"/>
          </a:p>
          <a:p>
            <a:pPr marL="0" indent="0">
              <a:buNone/>
            </a:pPr>
            <a:endParaRPr lang="en-AU" b="1" dirty="0"/>
          </a:p>
          <a:p>
            <a:pPr marL="0" indent="0">
              <a:buNone/>
            </a:pPr>
            <a:r>
              <a:rPr lang="en-AU" b="1" dirty="0"/>
              <a:t>Compare your results with others in the class</a:t>
            </a:r>
          </a:p>
          <a:p>
            <a:pPr marL="0" indent="0">
              <a:buNone/>
            </a:pPr>
            <a:endParaRPr lang="en-AU" dirty="0"/>
          </a:p>
          <a:p>
            <a:pPr marL="0" indent="0">
              <a:buNone/>
            </a:pPr>
            <a:r>
              <a:rPr lang="en-AU" dirty="0"/>
              <a:t>4. What factors do you feel would influence your awareness?</a:t>
            </a:r>
          </a:p>
          <a:p>
            <a:pPr marL="0" indent="0">
              <a:buNone/>
            </a:pPr>
            <a:r>
              <a:rPr lang="en-AU" dirty="0"/>
              <a:t>5. Based on your experience in this activity, write your OWN brief definition of consciousness </a:t>
            </a:r>
          </a:p>
          <a:p>
            <a:pPr marL="0" indent="0">
              <a:buNone/>
            </a:pPr>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2215009884"/>
              </p:ext>
            </p:extLst>
          </p:nvPr>
        </p:nvGraphicFramePr>
        <p:xfrm>
          <a:off x="457200" y="1159690"/>
          <a:ext cx="7868194" cy="2091510"/>
        </p:xfrm>
        <a:graphic>
          <a:graphicData uri="http://schemas.openxmlformats.org/drawingml/2006/table">
            <a:tbl>
              <a:tblPr firstRow="1" bandRow="1">
                <a:tableStyleId>{5C22544A-7EE6-4342-B048-85BDC9FD1C3A}</a:tableStyleId>
              </a:tblPr>
              <a:tblGrid>
                <a:gridCol w="3934097">
                  <a:extLst>
                    <a:ext uri="{9D8B030D-6E8A-4147-A177-3AD203B41FA5}">
                      <a16:colId xmlns:a16="http://schemas.microsoft.com/office/drawing/2014/main" xmlns="" val="20000"/>
                    </a:ext>
                  </a:extLst>
                </a:gridCol>
                <a:gridCol w="3934097">
                  <a:extLst>
                    <a:ext uri="{9D8B030D-6E8A-4147-A177-3AD203B41FA5}">
                      <a16:colId xmlns:a16="http://schemas.microsoft.com/office/drawing/2014/main" xmlns="" val="20001"/>
                    </a:ext>
                  </a:extLst>
                </a:gridCol>
              </a:tblGrid>
              <a:tr h="418302">
                <a:tc>
                  <a:txBody>
                    <a:bodyPr/>
                    <a:lstStyle/>
                    <a:p>
                      <a:r>
                        <a:rPr lang="en-AU" dirty="0"/>
                        <a:t>Category </a:t>
                      </a:r>
                    </a:p>
                  </a:txBody>
                  <a:tcPr/>
                </a:tc>
                <a:tc>
                  <a:txBody>
                    <a:bodyPr/>
                    <a:lstStyle/>
                    <a:p>
                      <a:r>
                        <a:rPr lang="en-AU" dirty="0"/>
                        <a:t>Proportion</a:t>
                      </a:r>
                      <a:r>
                        <a:rPr lang="en-AU" baseline="0" dirty="0"/>
                        <a:t> (%)</a:t>
                      </a:r>
                      <a:endParaRPr lang="en-AU" dirty="0"/>
                    </a:p>
                  </a:txBody>
                  <a:tcPr/>
                </a:tc>
                <a:extLst>
                  <a:ext uri="{0D108BD9-81ED-4DB2-BD59-A6C34878D82A}">
                    <a16:rowId xmlns:a16="http://schemas.microsoft.com/office/drawing/2014/main" xmlns="" val="10000"/>
                  </a:ext>
                </a:extLst>
              </a:tr>
              <a:tr h="418302">
                <a:tc>
                  <a:txBody>
                    <a:bodyPr/>
                    <a:lstStyle/>
                    <a:p>
                      <a:r>
                        <a:rPr lang="en-AU" dirty="0"/>
                        <a:t>Physiological</a:t>
                      </a:r>
                      <a:r>
                        <a:rPr lang="en-AU" baseline="0" dirty="0"/>
                        <a:t> </a:t>
                      </a:r>
                      <a:endParaRPr lang="en-AU" dirty="0"/>
                    </a:p>
                  </a:txBody>
                  <a:tcPr/>
                </a:tc>
                <a:tc>
                  <a:txBody>
                    <a:bodyPr/>
                    <a:lstStyle/>
                    <a:p>
                      <a:endParaRPr lang="en-AU" dirty="0"/>
                    </a:p>
                  </a:txBody>
                  <a:tcPr/>
                </a:tc>
                <a:extLst>
                  <a:ext uri="{0D108BD9-81ED-4DB2-BD59-A6C34878D82A}">
                    <a16:rowId xmlns:a16="http://schemas.microsoft.com/office/drawing/2014/main" xmlns="" val="10001"/>
                  </a:ext>
                </a:extLst>
              </a:tr>
              <a:tr h="418302">
                <a:tc>
                  <a:txBody>
                    <a:bodyPr/>
                    <a:lstStyle/>
                    <a:p>
                      <a:r>
                        <a:rPr lang="en-AU" dirty="0"/>
                        <a:t>Emotional </a:t>
                      </a:r>
                    </a:p>
                  </a:txBody>
                  <a:tcPr/>
                </a:tc>
                <a:tc>
                  <a:txBody>
                    <a:bodyPr/>
                    <a:lstStyle/>
                    <a:p>
                      <a:endParaRPr lang="en-AU" dirty="0"/>
                    </a:p>
                  </a:txBody>
                  <a:tcPr/>
                </a:tc>
                <a:extLst>
                  <a:ext uri="{0D108BD9-81ED-4DB2-BD59-A6C34878D82A}">
                    <a16:rowId xmlns:a16="http://schemas.microsoft.com/office/drawing/2014/main" xmlns="" val="10002"/>
                  </a:ext>
                </a:extLst>
              </a:tr>
              <a:tr h="418302">
                <a:tc>
                  <a:txBody>
                    <a:bodyPr/>
                    <a:lstStyle/>
                    <a:p>
                      <a:r>
                        <a:rPr lang="en-AU" dirty="0"/>
                        <a:t>Cognitive</a:t>
                      </a:r>
                      <a:r>
                        <a:rPr lang="en-AU" baseline="0" dirty="0"/>
                        <a:t> (factual or belief)</a:t>
                      </a:r>
                      <a:endParaRPr lang="en-AU" dirty="0"/>
                    </a:p>
                  </a:txBody>
                  <a:tcPr/>
                </a:tc>
                <a:tc>
                  <a:txBody>
                    <a:bodyPr/>
                    <a:lstStyle/>
                    <a:p>
                      <a:endParaRPr lang="en-AU" dirty="0"/>
                    </a:p>
                  </a:txBody>
                  <a:tcPr/>
                </a:tc>
                <a:extLst>
                  <a:ext uri="{0D108BD9-81ED-4DB2-BD59-A6C34878D82A}">
                    <a16:rowId xmlns:a16="http://schemas.microsoft.com/office/drawing/2014/main" xmlns="" val="10003"/>
                  </a:ext>
                </a:extLst>
              </a:tr>
              <a:tr h="418302">
                <a:tc>
                  <a:txBody>
                    <a:bodyPr/>
                    <a:lstStyle/>
                    <a:p>
                      <a:r>
                        <a:rPr lang="en-AU" dirty="0"/>
                        <a:t>Awareness of external stimuli</a:t>
                      </a:r>
                    </a:p>
                  </a:txBody>
                  <a:tcPr/>
                </a:tc>
                <a:tc>
                  <a:txBody>
                    <a:bodyPr/>
                    <a:lstStyle/>
                    <a:p>
                      <a:endParaRPr lang="en-AU"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906975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83119" y="162621"/>
            <a:ext cx="6172200" cy="1143000"/>
          </a:xfrm>
        </p:spPr>
        <p:txBody>
          <a:bodyPr>
            <a:normAutofit/>
          </a:bodyPr>
          <a:lstStyle/>
          <a:p>
            <a:r>
              <a:rPr lang="en-AU" sz="4000" b="1" dirty="0">
                <a:solidFill>
                  <a:srgbClr val="FF6600"/>
                </a:solidFill>
                <a:latin typeface="Arial" panose="020B0604020202020204" pitchFamily="34" charset="0"/>
                <a:ea typeface="Whitney Office" charset="0"/>
                <a:cs typeface="Arial" panose="020B0604020202020204" pitchFamily="34" charset="0"/>
              </a:rPr>
              <a:t>What is consciousness?</a:t>
            </a:r>
          </a:p>
        </p:txBody>
      </p:sp>
      <p:sp>
        <p:nvSpPr>
          <p:cNvPr id="5" name="Content Placeholder 2"/>
          <p:cNvSpPr txBox="1">
            <a:spLocks/>
          </p:cNvSpPr>
          <p:nvPr/>
        </p:nvSpPr>
        <p:spPr>
          <a:xfrm>
            <a:off x="429100" y="1580202"/>
            <a:ext cx="5137051"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lvl1pPr marL="342900" marR="0" indent="-3429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1pPr>
            <a:lvl2pPr marL="742950" marR="0" indent="-28575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2pPr>
            <a:lvl3pPr marL="1143000" marR="0" indent="-2286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3pPr>
            <a:lvl4pPr marL="1600200" marR="0" indent="-2286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4pPr>
            <a:lvl5pPr marL="2057400" marR="0" indent="-2286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5pPr>
            <a:lvl6pPr marL="25603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6pPr>
            <a:lvl7pPr marL="30175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7pPr>
            <a:lvl8pPr marL="34747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8pPr>
            <a:lvl9pPr marL="39319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Whitney"/>
                <a:ea typeface="Whitney"/>
                <a:cs typeface="Whitney"/>
                <a:sym typeface="Whitney"/>
              </a:defRPr>
            </a:lvl9pPr>
          </a:lstStyle>
          <a:p>
            <a:pPr marL="0" indent="0" hangingPunct="1">
              <a:buFont typeface="Arial"/>
              <a:buNone/>
            </a:pPr>
            <a:r>
              <a:rPr lang="en-AU" sz="2800" dirty="0">
                <a:latin typeface="Arial" panose="020B0604020202020204" pitchFamily="34" charset="0"/>
                <a:ea typeface="Whitney Office" charset="0"/>
                <a:cs typeface="Arial" panose="020B0604020202020204" pitchFamily="34" charset="0"/>
              </a:rPr>
              <a:t>The awareness of our thoughts, feelings and our environment at any moment in time.</a:t>
            </a:r>
          </a:p>
          <a:p>
            <a:pPr hangingPunct="1">
              <a:buFont typeface="Arial"/>
              <a:buNone/>
            </a:pPr>
            <a:endParaRPr lang="en-AU" sz="2800" dirty="0">
              <a:latin typeface="Arial" panose="020B0604020202020204" pitchFamily="34" charset="0"/>
              <a:ea typeface="Whitney Office" charset="0"/>
              <a:cs typeface="Arial" panose="020B0604020202020204" pitchFamily="34" charset="0"/>
            </a:endParaRPr>
          </a:p>
          <a:p>
            <a:pPr hangingPunct="1"/>
            <a:r>
              <a:rPr lang="en-AU" sz="2800" dirty="0">
                <a:latin typeface="Arial" panose="020B0604020202020204" pitchFamily="34" charset="0"/>
                <a:ea typeface="Whitney Office" charset="0"/>
                <a:cs typeface="Arial" panose="020B0604020202020204" pitchFamily="34" charset="0"/>
              </a:rPr>
              <a:t>Selective</a:t>
            </a:r>
          </a:p>
          <a:p>
            <a:pPr hangingPunct="1"/>
            <a:r>
              <a:rPr lang="en-AU" sz="2800" dirty="0">
                <a:latin typeface="Arial" panose="020B0604020202020204" pitchFamily="34" charset="0"/>
                <a:ea typeface="Whitney Office" charset="0"/>
                <a:cs typeface="Arial" panose="020B0604020202020204" pitchFamily="34" charset="0"/>
              </a:rPr>
              <a:t>Personal</a:t>
            </a:r>
          </a:p>
          <a:p>
            <a:pPr hangingPunct="1"/>
            <a:r>
              <a:rPr lang="en-AU" sz="2800" dirty="0">
                <a:latin typeface="Arial" panose="020B0604020202020204" pitchFamily="34" charset="0"/>
                <a:ea typeface="Whitney Office" charset="0"/>
                <a:cs typeface="Arial" panose="020B0604020202020204" pitchFamily="34" charset="0"/>
              </a:rPr>
              <a:t>Continuous</a:t>
            </a:r>
          </a:p>
          <a:p>
            <a:pPr hangingPunct="1"/>
            <a:r>
              <a:rPr lang="en-AU" sz="2800" dirty="0">
                <a:latin typeface="Arial" panose="020B0604020202020204" pitchFamily="34" charset="0"/>
                <a:ea typeface="Whitney Office" charset="0"/>
                <a:cs typeface="Arial" panose="020B0604020202020204" pitchFamily="34" charset="0"/>
              </a:rPr>
              <a:t>Changing</a:t>
            </a:r>
          </a:p>
          <a:p>
            <a:pPr hangingPunct="1">
              <a:buFont typeface="Arial"/>
              <a:buNone/>
            </a:pPr>
            <a:endParaRPr lang="en-AU" sz="1800" dirty="0">
              <a:latin typeface="Arial" panose="020B0604020202020204" pitchFamily="34" charset="0"/>
              <a:ea typeface="Whitney Office"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653863" y="1447483"/>
            <a:ext cx="2756386" cy="4493884"/>
          </a:xfrm>
          <a:prstGeom prst="snip2SameRect">
            <a:avLst>
              <a:gd name="adj1" fmla="val 19828"/>
              <a:gd name="adj2" fmla="val 0"/>
            </a:avLst>
          </a:prstGeom>
        </p:spPr>
      </p:pic>
    </p:spTree>
    <p:extLst>
      <p:ext uri="{BB962C8B-B14F-4D97-AF65-F5344CB8AC3E}">
        <p14:creationId xmlns:p14="http://schemas.microsoft.com/office/powerpoint/2010/main" val="114656735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257461" y="1063995"/>
            <a:ext cx="5646883" cy="5794013"/>
          </a:xfrm>
        </p:spPr>
        <p:txBody>
          <a:bodyPr>
            <a:normAutofit fontScale="92500"/>
          </a:bodyPr>
          <a:lstStyle/>
          <a:p>
            <a:r>
              <a:rPr lang="en-US" dirty="0">
                <a:latin typeface="Arial"/>
                <a:cs typeface="Arial"/>
              </a:rPr>
              <a:t>Consciousness is said to be a </a:t>
            </a:r>
            <a:r>
              <a:rPr lang="en-US" b="1" dirty="0">
                <a:latin typeface="Arial"/>
                <a:cs typeface="Arial"/>
              </a:rPr>
              <a:t>“Psychological Construct” </a:t>
            </a:r>
            <a:r>
              <a:rPr lang="en-US" dirty="0">
                <a:latin typeface="Arial"/>
                <a:cs typeface="Arial"/>
              </a:rPr>
              <a:t>as it is an example of a psychological phenomenon that we know exists but cannot directly observe. We can measure its effects.</a:t>
            </a:r>
          </a:p>
          <a:p>
            <a:pPr marL="0" indent="0">
              <a:buNone/>
            </a:pPr>
            <a:endParaRPr lang="en-US" dirty="0">
              <a:latin typeface="Arial"/>
              <a:cs typeface="Arial"/>
            </a:endParaRPr>
          </a:p>
          <a:p>
            <a:r>
              <a:rPr lang="en-US" b="1" dirty="0">
                <a:latin typeface="Arial"/>
                <a:cs typeface="Arial"/>
              </a:rPr>
              <a:t>EXAMPLE: </a:t>
            </a:r>
            <a:r>
              <a:rPr lang="en-US" dirty="0">
                <a:latin typeface="Arial"/>
                <a:cs typeface="Arial"/>
              </a:rPr>
              <a:t>a student may look like they are attending in class but they might be thinking about what they need to do afterschool and not paying attention –  </a:t>
            </a:r>
            <a:r>
              <a:rPr lang="en-US" dirty="0" err="1">
                <a:latin typeface="Arial"/>
                <a:cs typeface="Arial"/>
              </a:rPr>
              <a:t>ie</a:t>
            </a:r>
            <a:r>
              <a:rPr lang="en-US" dirty="0">
                <a:latin typeface="Arial"/>
                <a:cs typeface="Arial"/>
              </a:rPr>
              <a:t>: daydreaming (purposely induced)</a:t>
            </a:r>
          </a:p>
          <a:p>
            <a:endParaRPr lang="en-AU" sz="1800" dirty="0">
              <a:latin typeface="Arial" panose="020B0604020202020204" pitchFamily="34" charset="0"/>
              <a:ea typeface="Whitney Office" charset="0"/>
              <a:cs typeface="Arial" panose="020B0604020202020204" pitchFamily="34" charset="0"/>
            </a:endParaRPr>
          </a:p>
        </p:txBody>
      </p:sp>
      <p:sp>
        <p:nvSpPr>
          <p:cNvPr id="6" name="Rectangle 2"/>
          <p:cNvSpPr txBox="1">
            <a:spLocks noChangeArrowheads="1"/>
          </p:cNvSpPr>
          <p:nvPr/>
        </p:nvSpPr>
        <p:spPr>
          <a:xfrm>
            <a:off x="532083" y="406997"/>
            <a:ext cx="8065553" cy="779462"/>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4400" kern="1200">
                <a:solidFill>
                  <a:srgbClr val="EE7860"/>
                </a:solidFill>
                <a:latin typeface="Gotham Condensed Bold"/>
                <a:ea typeface="+mj-ea"/>
                <a:cs typeface="Gotham Condensed Bold"/>
              </a:defRPr>
            </a:lvl1pPr>
          </a:lstStyle>
          <a:p>
            <a:pPr>
              <a:defRPr/>
            </a:pPr>
            <a:r>
              <a:rPr lang="en-AU" sz="4000" b="1" dirty="0">
                <a:solidFill>
                  <a:srgbClr val="FF6600"/>
                </a:solidFill>
                <a:latin typeface="Arial" panose="020B0604020202020204" pitchFamily="34" charset="0"/>
              </a:rPr>
              <a:t>Psychological (Hypothetical) construct</a:t>
            </a:r>
          </a:p>
        </p:txBody>
      </p:sp>
      <p:pic>
        <p:nvPicPr>
          <p:cNvPr id="3" name="Picture 2" descr="Screen Shot 2017-02-23 at 10.47.0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2048" y="1510180"/>
            <a:ext cx="2934287" cy="4216051"/>
          </a:xfrm>
          <a:prstGeom prst="rect">
            <a:avLst/>
          </a:prstGeom>
        </p:spPr>
      </p:pic>
    </p:spTree>
    <p:extLst>
      <p:ext uri="{BB962C8B-B14F-4D97-AF65-F5344CB8AC3E}">
        <p14:creationId xmlns:p14="http://schemas.microsoft.com/office/powerpoint/2010/main" val="2588022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body" sz="half" idx="1"/>
          </p:nvPr>
        </p:nvSpPr>
        <p:spPr>
          <a:xfrm>
            <a:off x="755207" y="1415488"/>
            <a:ext cx="4754364" cy="4539881"/>
          </a:xfrm>
          <a:prstGeom prst="rect">
            <a:avLst/>
          </a:prstGeom>
        </p:spPr>
        <p:txBody>
          <a:bodyPr>
            <a:normAutofit fontScale="92500"/>
          </a:bodyPr>
          <a:lstStyle/>
          <a:p>
            <a:pPr>
              <a:spcBef>
                <a:spcPts val="0"/>
              </a:spcBef>
              <a:buSzTx/>
              <a:defRPr sz="1800"/>
            </a:pPr>
            <a:r>
              <a:rPr lang="en-AU" sz="2800" dirty="0">
                <a:latin typeface="Arial" panose="020B0604020202020204" pitchFamily="34" charset="0"/>
                <a:cs typeface="Whitney Book"/>
              </a:rPr>
              <a:t>William James (1890)… ’stream of consciousness – ever changing and flowing’</a:t>
            </a:r>
          </a:p>
          <a:p>
            <a:pPr>
              <a:spcBef>
                <a:spcPts val="0"/>
              </a:spcBef>
              <a:buSzTx/>
              <a:defRPr sz="1800"/>
            </a:pPr>
            <a:endParaRPr lang="en-AU" sz="2800" dirty="0">
              <a:latin typeface="Arial" panose="020B0604020202020204" pitchFamily="34" charset="0"/>
              <a:cs typeface="Whitney Book"/>
            </a:endParaRPr>
          </a:p>
          <a:p>
            <a:pPr>
              <a:spcBef>
                <a:spcPts val="0"/>
              </a:spcBef>
              <a:buSzTx/>
              <a:defRPr sz="1800"/>
            </a:pPr>
            <a:r>
              <a:rPr lang="en-AU" sz="2800" dirty="0">
                <a:latin typeface="Arial" panose="020B0604020202020204" pitchFamily="34" charset="0"/>
                <a:cs typeface="Whitney Book"/>
              </a:rPr>
              <a:t>Our level of consciousness can be placed on a continuum, which ranges from being highly focused and alert through to having no thoughts, feelings or sensations at all.</a:t>
            </a:r>
          </a:p>
          <a:p>
            <a:pPr marL="0" indent="0">
              <a:spcBef>
                <a:spcPts val="0"/>
              </a:spcBef>
              <a:buSzTx/>
              <a:buNone/>
              <a:defRPr sz="1800"/>
            </a:pPr>
            <a:endParaRPr dirty="0">
              <a:latin typeface="Arial" panose="020B0604020202020204" pitchFamily="34" charset="0"/>
              <a:cs typeface="Whitney Book"/>
            </a:endParaRPr>
          </a:p>
        </p:txBody>
      </p:sp>
      <p:sp>
        <p:nvSpPr>
          <p:cNvPr id="136" name="Shape 136"/>
          <p:cNvSpPr/>
          <p:nvPr/>
        </p:nvSpPr>
        <p:spPr>
          <a:xfrm>
            <a:off x="1501125" y="407010"/>
            <a:ext cx="6172201" cy="7794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85000" lnSpcReduction="10000"/>
          </a:bodyPr>
          <a:lstStyle>
            <a:lvl1pPr>
              <a:defRPr sz="4000" b="1">
                <a:solidFill>
                  <a:srgbClr val="EE7860"/>
                </a:solidFill>
                <a:latin typeface="Whitney"/>
                <a:ea typeface="Whitney"/>
                <a:cs typeface="Whitney"/>
                <a:sym typeface="Whitney"/>
              </a:defRPr>
            </a:lvl1pPr>
          </a:lstStyle>
          <a:p>
            <a:pPr>
              <a:defRPr sz="4400">
                <a:latin typeface="Gotham Condensed"/>
                <a:ea typeface="Gotham Condensed"/>
                <a:cs typeface="Gotham Condensed"/>
                <a:sym typeface="Gotham Condensed"/>
              </a:defRPr>
            </a:pPr>
            <a:r>
              <a:rPr lang="en-AU" dirty="0">
                <a:solidFill>
                  <a:srgbClr val="FF6600"/>
                </a:solidFill>
                <a:latin typeface="Arial" panose="020B0604020202020204" pitchFamily="34" charset="0"/>
              </a:rPr>
              <a:t>States of consciousness</a:t>
            </a:r>
            <a:endParaRPr sz="4000" dirty="0">
              <a:solidFill>
                <a:srgbClr val="FF6600"/>
              </a:solidFill>
              <a:latin typeface="Arial" panose="020B0604020202020204" pitchFamily="34" charset="0"/>
              <a:sym typeface="Whitney"/>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4220" y="1509169"/>
            <a:ext cx="2533345" cy="4018333"/>
          </a:xfrm>
          <a:prstGeom prst="rect">
            <a:avLst/>
          </a:prstGeom>
        </p:spPr>
      </p:pic>
      <p:sp>
        <p:nvSpPr>
          <p:cNvPr id="3" name="TextBox 2"/>
          <p:cNvSpPr txBox="1"/>
          <p:nvPr/>
        </p:nvSpPr>
        <p:spPr>
          <a:xfrm>
            <a:off x="5983393" y="5577898"/>
            <a:ext cx="2166926"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600" b="1" i="0" u="none" strike="noStrike" cap="none" spc="0" normalizeH="0" baseline="0" dirty="0">
                <a:ln>
                  <a:noFill/>
                </a:ln>
                <a:solidFill>
                  <a:srgbClr val="000000"/>
                </a:solidFill>
                <a:effectLst/>
                <a:uFillTx/>
                <a:latin typeface="Arial" panose="020B0604020202020204" pitchFamily="34" charset="0"/>
                <a:ea typeface="Whitney Office" charset="0"/>
                <a:cs typeface="Arial" panose="020B0604020202020204" pitchFamily="34" charset="0"/>
                <a:sym typeface="Calibri"/>
              </a:rPr>
              <a:t>William James in the 1890s</a:t>
            </a:r>
          </a:p>
        </p:txBody>
      </p:sp>
      <p:sp>
        <p:nvSpPr>
          <p:cNvPr id="6" name="Rectangle 5"/>
          <p:cNvSpPr/>
          <p:nvPr/>
        </p:nvSpPr>
        <p:spPr>
          <a:xfrm>
            <a:off x="5958820" y="5918461"/>
            <a:ext cx="1714500" cy="215444"/>
          </a:xfrm>
          <a:prstGeom prst="rect">
            <a:avLst/>
          </a:prstGeom>
        </p:spPr>
        <p:txBody>
          <a:bodyPr wrap="square">
            <a:spAutoFit/>
          </a:bodyPr>
          <a:lstStyle/>
          <a:p>
            <a:r>
              <a:rPr lang="en-US" sz="800" i="1" dirty="0">
                <a:solidFill>
                  <a:schemeClr val="bg1">
                    <a:lumMod val="50000"/>
                  </a:schemeClr>
                </a:solidFill>
                <a:latin typeface="Arial" panose="020B0604020202020204" pitchFamily="34" charset="0"/>
              </a:rPr>
              <a:t>Source: en.wikimedia.org/</a:t>
            </a:r>
          </a:p>
        </p:txBody>
      </p:sp>
    </p:spTree>
    <p:extLst>
      <p:ext uri="{BB962C8B-B14F-4D97-AF65-F5344CB8AC3E}">
        <p14:creationId xmlns:p14="http://schemas.microsoft.com/office/powerpoint/2010/main" val="275375796"/>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9421</TotalTime>
  <Words>3540</Words>
  <Application>Microsoft Macintosh PowerPoint</Application>
  <PresentationFormat>On-screen Show (4:3)</PresentationFormat>
  <Paragraphs>433</Paragraphs>
  <Slides>54</Slides>
  <Notes>22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Calibri</vt:lpstr>
      <vt:lpstr>Courier New</vt:lpstr>
      <vt:lpstr>Gotham Condensed</vt:lpstr>
      <vt:lpstr>Gotham Condensed Bold</vt:lpstr>
      <vt:lpstr>Helvetica Neue</vt:lpstr>
      <vt:lpstr>Whitney</vt:lpstr>
      <vt:lpstr>Whitney Book</vt:lpstr>
      <vt:lpstr>Whitney Office</vt:lpstr>
      <vt:lpstr>Arial</vt:lpstr>
      <vt:lpstr>Times New Roman</vt:lpstr>
      <vt:lpstr>Wingdings</vt:lpstr>
      <vt:lpstr>Office Theme</vt:lpstr>
      <vt:lpstr> UNIT 4      AOS 1  How do levels of consciousness affect mental processes and behaviour?  </vt:lpstr>
      <vt:lpstr>PowerPoint Presentation</vt:lpstr>
      <vt:lpstr>Dot Point #1:  The consciousness continuum </vt:lpstr>
      <vt:lpstr>Consciousness: Self Reflection Task</vt:lpstr>
      <vt:lpstr>Self Reflection Task</vt:lpstr>
      <vt:lpstr>PowerPoint Presentation</vt:lpstr>
      <vt:lpstr>What is consciousness?</vt:lpstr>
      <vt:lpstr>PowerPoint Presentation</vt:lpstr>
      <vt:lpstr>PowerPoint Presentation</vt:lpstr>
      <vt:lpstr>Continuum of awareness activity </vt:lpstr>
      <vt:lpstr>PowerPoint Presentation</vt:lpstr>
      <vt:lpstr>Normal waking consciousness vs altered state of consciousness </vt:lpstr>
      <vt:lpstr>PowerPoint Presentation</vt:lpstr>
      <vt:lpstr>PowerPoint Presentation</vt:lpstr>
      <vt:lpstr>Guided Meditation Activity</vt:lpstr>
      <vt:lpstr>PowerPoint Presentation</vt:lpstr>
      <vt:lpstr>Scenario task</vt:lpstr>
      <vt:lpstr>Youtube clips</vt:lpstr>
      <vt:lpstr>Questions </vt:lpstr>
      <vt:lpstr>PowerPoint Presentation</vt:lpstr>
      <vt:lpstr>Dot Point #2:   Features of states of Consciousness</vt:lpstr>
      <vt:lpstr>PowerPoint Presentation</vt:lpstr>
      <vt:lpstr>The Stroop Effect </vt:lpstr>
      <vt:lpstr>The Stroop Effect</vt:lpstr>
      <vt:lpstr>PowerPoint Presentation</vt:lpstr>
      <vt:lpstr>Pg. 229-236: Comparing normal waking consciousness and altered states of consciousness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Review Questions </vt:lpstr>
      <vt:lpstr>Chapter review answers</vt:lpstr>
      <vt:lpstr>PowerPoint Presentation</vt:lpstr>
      <vt:lpstr>PowerPoint Presentation</vt:lpstr>
      <vt:lpstr>PowerPoint Presentation</vt:lpstr>
      <vt:lpstr>PowerPoint Presentation</vt:lpstr>
      <vt:lpstr>PowerPoint Presentation</vt:lpstr>
      <vt:lpstr>Dot Point #3/4:  Measuring Consciousness</vt:lpstr>
      <vt:lpstr>How do I tell if I am in an ASC?</vt:lpstr>
      <vt:lpstr>Physiological indicators</vt:lpstr>
      <vt:lpstr>Important devices for measuring sleep</vt:lpstr>
      <vt:lpstr>PowerPoint Presentation</vt:lpstr>
      <vt:lpstr>PowerPoint Presentation</vt:lpstr>
      <vt:lpstr>PowerPoint Presentation</vt:lpstr>
      <vt:lpstr>PowerPoint Presentation</vt:lpstr>
      <vt:lpstr>Cognitive Tasks </vt:lpstr>
      <vt:lpstr>Subjective reporting</vt:lpstr>
      <vt:lpstr>Subjective reporting</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AOS 1  How do levels of consciousness affect mental processes and behaviour?</dc:title>
  <dc:creator>Delanka Peiris</dc:creator>
  <cp:lastModifiedBy>Microsoft Office User</cp:lastModifiedBy>
  <cp:revision>17</cp:revision>
  <cp:lastPrinted>2017-07-15T07:36:12Z</cp:lastPrinted>
  <dcterms:created xsi:type="dcterms:W3CDTF">2017-06-20T22:41:44Z</dcterms:created>
  <dcterms:modified xsi:type="dcterms:W3CDTF">2017-08-27T12:05:13Z</dcterms:modified>
</cp:coreProperties>
</file>