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41"/>
  </p:notesMasterIdLst>
  <p:sldIdLst>
    <p:sldId id="281" r:id="rId2"/>
    <p:sldId id="282" r:id="rId3"/>
    <p:sldId id="261" r:id="rId4"/>
    <p:sldId id="263" r:id="rId5"/>
    <p:sldId id="262" r:id="rId6"/>
    <p:sldId id="257" r:id="rId7"/>
    <p:sldId id="258" r:id="rId8"/>
    <p:sldId id="259" r:id="rId9"/>
    <p:sldId id="260" r:id="rId10"/>
    <p:sldId id="264" r:id="rId11"/>
    <p:sldId id="283" r:id="rId12"/>
    <p:sldId id="265" r:id="rId13"/>
    <p:sldId id="266" r:id="rId14"/>
    <p:sldId id="284" r:id="rId15"/>
    <p:sldId id="285" r:id="rId16"/>
    <p:sldId id="287" r:id="rId17"/>
    <p:sldId id="267" r:id="rId18"/>
    <p:sldId id="288" r:id="rId19"/>
    <p:sldId id="269" r:id="rId20"/>
    <p:sldId id="289" r:id="rId21"/>
    <p:sldId id="270" r:id="rId22"/>
    <p:sldId id="271" r:id="rId23"/>
    <p:sldId id="272" r:id="rId24"/>
    <p:sldId id="273" r:id="rId25"/>
    <p:sldId id="274" r:id="rId26"/>
    <p:sldId id="290" r:id="rId27"/>
    <p:sldId id="275" r:id="rId28"/>
    <p:sldId id="276" r:id="rId29"/>
    <p:sldId id="277" r:id="rId30"/>
    <p:sldId id="278" r:id="rId31"/>
    <p:sldId id="279" r:id="rId32"/>
    <p:sldId id="291" r:id="rId33"/>
    <p:sldId id="292" r:id="rId34"/>
    <p:sldId id="293" r:id="rId35"/>
    <p:sldId id="294" r:id="rId36"/>
    <p:sldId id="295" r:id="rId37"/>
    <p:sldId id="296" r:id="rId38"/>
    <p:sldId id="297" r:id="rId39"/>
    <p:sldId id="298" r:id="rId4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3"/>
  </p:normalViewPr>
  <p:slideViewPr>
    <p:cSldViewPr snapToGrid="0" snapToObjects="1">
      <p:cViewPr varScale="1">
        <p:scale>
          <a:sx n="109" d="100"/>
          <a:sy n="109" d="100"/>
        </p:scale>
        <p:origin x="1720"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1" Type="http://schemas.openxmlformats.org/officeDocument/2006/relationships/image" Target="../media/image17.wmf"/><Relationship Id="rId2"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 Id="rId3"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84" name="Shape 184"/>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Shape 213"/>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14" name="Shape 21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Shape 21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20" name="Shape 22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44" name="Shape 2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Shape 24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50" name="Shape 25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67" name="Shape 2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What does this make you think?</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Why? </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Ads ?</a:t>
            </a:r>
            <a:endParaRPr sz="1200" b="0" i="0" u="none" strike="noStrike" cap="none">
              <a:solidFill>
                <a:schemeClr val="dk1"/>
              </a:solidFill>
              <a:latin typeface="Calibri"/>
              <a:ea typeface="Calibri"/>
              <a:cs typeface="Calibri"/>
              <a:sym typeface="Calibri"/>
            </a:endParaRPr>
          </a:p>
        </p:txBody>
      </p:sp>
      <p:sp>
        <p:nvSpPr>
          <p:cNvPr id="197" name="Shape 19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9" name="Shape 27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Eg: A child who was bitten by a dog now fears all dogs not just terriers. </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80" name="Shape 28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Shape 28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Eg: Consumers only buy Coke, not any cola in red and white packaging. </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Eg: You only buy Billabong, not the rip off Surfalong brand. </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87" name="Shape 28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93" name="Shape 2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Shape 19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1" u="none" strike="noStrike" cap="none">
                <a:solidFill>
                  <a:schemeClr val="dk1"/>
                </a:solidFill>
                <a:latin typeface="Calibri"/>
                <a:ea typeface="Calibri"/>
                <a:cs typeface="Calibri"/>
                <a:sym typeface="Calibri"/>
              </a:rPr>
              <a:t>Advertisers are conditioning you to buy their product!</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1" name="Shape 19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7" name="Shape 157"/>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65" name="Shape 165"/>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Shape 17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Examples</a:t>
            </a:r>
            <a:endParaRPr sz="1200" b="0" i="0" u="none" strike="noStrike" cap="none">
              <a:solidFill>
                <a:schemeClr val="dk1"/>
              </a:solidFill>
              <a:latin typeface="Calibri"/>
              <a:ea typeface="Calibri"/>
              <a:cs typeface="Calibri"/>
              <a:sym typeface="Calibri"/>
            </a:endParaRPr>
          </a:p>
        </p:txBody>
      </p:sp>
      <p:sp>
        <p:nvSpPr>
          <p:cNvPr id="178" name="Shape 17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866442" y="1447801"/>
            <a:ext cx="6620968" cy="3329581"/>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lt2"/>
              </a:buClr>
              <a:buSzPts val="7200"/>
              <a:buFont typeface="Century Gothic"/>
              <a:buNone/>
              <a:defRPr sz="72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23" name="Shape 23"/>
          <p:cNvSpPr txBox="1">
            <a:spLocks noGrp="1"/>
          </p:cNvSpPr>
          <p:nvPr>
            <p:ph type="subTitle" idx="1"/>
          </p:nvPr>
        </p:nvSpPr>
        <p:spPr>
          <a:xfrm>
            <a:off x="866442" y="4777380"/>
            <a:ext cx="6620968" cy="861420"/>
          </a:xfrm>
          <a:prstGeom prst="rect">
            <a:avLst/>
          </a:prstGeom>
          <a:noFill/>
          <a:ln>
            <a:noFill/>
          </a:ln>
        </p:spPr>
        <p:txBody>
          <a:bodyPr spcFirstLastPara="1" wrap="square" lIns="91425" tIns="91425" rIns="91425" bIns="91425" anchor="t" anchorCtr="0"/>
          <a:lstStyle>
            <a:lvl1pPr marR="0" lvl="0" algn="l" rtl="0">
              <a:spcBef>
                <a:spcPts val="1000"/>
              </a:spcBef>
              <a:spcAft>
                <a:spcPts val="0"/>
              </a:spcAft>
              <a:buClr>
                <a:schemeClr val="accent1"/>
              </a:buClr>
              <a:buSzPts val="1600"/>
              <a:buFont typeface="Noto Sans Symbols"/>
              <a:buNone/>
              <a:defRPr sz="2000" b="0" i="0" u="none" strike="noStrike" cap="none">
                <a:solidFill>
                  <a:schemeClr val="accent1"/>
                </a:solidFill>
                <a:latin typeface="Century Gothic"/>
                <a:ea typeface="Century Gothic"/>
                <a:cs typeface="Century Gothic"/>
                <a:sym typeface="Century Gothic"/>
              </a:defRPr>
            </a:lvl1pPr>
            <a:lvl2pPr marR="0" lvl="1" algn="ctr" rtl="0">
              <a:spcBef>
                <a:spcPts val="1000"/>
              </a:spcBef>
              <a:spcAft>
                <a:spcPts val="0"/>
              </a:spcAft>
              <a:buClr>
                <a:schemeClr val="accen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2pPr>
            <a:lvl3pPr marR="0" lvl="2" algn="ctr"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R="0" lvl="3" algn="ctr"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4pPr>
            <a:lvl5pPr marR="0" lvl="4" algn="ctr"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5pPr>
            <a:lvl6pPr marR="0" lvl="5" algn="ctr"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6pPr>
            <a:lvl7pPr marR="0" lvl="6" algn="ctr"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7pPr>
            <a:lvl8pPr marR="0" lvl="7" algn="ctr"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8pPr>
            <a:lvl9pPr marR="0" lvl="8" algn="ctr"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24" name="Shape 24"/>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25" name="Shape 25"/>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26" name="Shape 26"/>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866442" y="1447800"/>
            <a:ext cx="6620968" cy="1981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lt2"/>
              </a:buClr>
              <a:buSzPts val="4800"/>
              <a:buFont typeface="Century Gothic"/>
              <a:buNone/>
              <a:defRPr sz="48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87" name="Shape 87"/>
          <p:cNvSpPr txBox="1">
            <a:spLocks noGrp="1"/>
          </p:cNvSpPr>
          <p:nvPr>
            <p:ph type="body" idx="1"/>
          </p:nvPr>
        </p:nvSpPr>
        <p:spPr>
          <a:xfrm>
            <a:off x="866442" y="3657600"/>
            <a:ext cx="6620968" cy="2362200"/>
          </a:xfrm>
          <a:prstGeom prst="rect">
            <a:avLst/>
          </a:prstGeom>
          <a:noFill/>
          <a:ln>
            <a:noFill/>
          </a:ln>
        </p:spPr>
        <p:txBody>
          <a:bodyPr spcFirstLastPara="1" wrap="square" lIns="91425" tIns="91425" rIns="91425" bIns="91425" anchor="ctr" anchorCtr="0"/>
          <a:lstStyle>
            <a:lvl1pPr marL="457200" marR="0" lvl="0" indent="-228600" algn="l" rtl="0">
              <a:spcBef>
                <a:spcPts val="1000"/>
              </a:spcBef>
              <a:spcAft>
                <a:spcPts val="0"/>
              </a:spcAft>
              <a:buClr>
                <a:schemeClr val="accen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sp>
        <p:nvSpPr>
          <p:cNvPr id="88" name="Shape 88"/>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89" name="Shape 89"/>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90" name="Shape 90"/>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1181409" y="1447800"/>
            <a:ext cx="6001049" cy="23176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lt2"/>
              </a:buClr>
              <a:buSzPts val="4800"/>
              <a:buFont typeface="Century Gothic"/>
              <a:buNone/>
              <a:defRPr sz="48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93" name="Shape 93"/>
          <p:cNvSpPr txBox="1">
            <a:spLocks noGrp="1"/>
          </p:cNvSpPr>
          <p:nvPr>
            <p:ph type="body" idx="1"/>
          </p:nvPr>
        </p:nvSpPr>
        <p:spPr>
          <a:xfrm>
            <a:off x="1454530" y="3765449"/>
            <a:ext cx="5449871" cy="342174"/>
          </a:xfrm>
          <a:prstGeom prst="rect">
            <a:avLst/>
          </a:prstGeom>
          <a:noFill/>
          <a:ln>
            <a:noFill/>
          </a:ln>
        </p:spPr>
        <p:txBody>
          <a:bodyPr spcFirstLastPara="1" wrap="square" lIns="91425" tIns="91425" rIns="91425" bIns="91425" anchor="t" anchorCtr="0"/>
          <a:lstStyle>
            <a:lvl1pPr marL="457200" marR="0" lvl="0" indent="-228600" algn="l" rtl="0">
              <a:spcBef>
                <a:spcPts val="1000"/>
              </a:spcBef>
              <a:spcAft>
                <a:spcPts val="0"/>
              </a:spcAft>
              <a:buClr>
                <a:schemeClr val="accent1"/>
              </a:buClr>
              <a:buSzPts val="1120"/>
              <a:buFont typeface="Noto Sans Symbols"/>
              <a:buNone/>
              <a:defRPr sz="1400" b="0" i="0" u="none" strike="noStrike" cap="small">
                <a:solidFill>
                  <a:schemeClr val="accen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sp>
        <p:nvSpPr>
          <p:cNvPr id="94" name="Shape 94"/>
          <p:cNvSpPr txBox="1">
            <a:spLocks noGrp="1"/>
          </p:cNvSpPr>
          <p:nvPr>
            <p:ph type="body" idx="2"/>
          </p:nvPr>
        </p:nvSpPr>
        <p:spPr>
          <a:xfrm>
            <a:off x="866442" y="4350657"/>
            <a:ext cx="6620968" cy="1676400"/>
          </a:xfrm>
          <a:prstGeom prst="rect">
            <a:avLst/>
          </a:prstGeom>
          <a:noFill/>
          <a:ln>
            <a:noFill/>
          </a:ln>
        </p:spPr>
        <p:txBody>
          <a:bodyPr spcFirstLastPara="1" wrap="square" lIns="91425" tIns="91425" rIns="91425" bIns="91425" anchor="ctr" anchorCtr="0"/>
          <a:lstStyle>
            <a:lvl1pPr marL="457200" marR="0" lvl="0" indent="-228600" algn="l" rtl="0">
              <a:spcBef>
                <a:spcPts val="1000"/>
              </a:spcBef>
              <a:spcAft>
                <a:spcPts val="0"/>
              </a:spcAft>
              <a:buClr>
                <a:schemeClr val="accen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sp>
        <p:nvSpPr>
          <p:cNvPr id="95" name="Shape 95"/>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96" name="Shape 96"/>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97" name="Shape 97"/>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
        <p:nvSpPr>
          <p:cNvPr id="98" name="Shape 98"/>
          <p:cNvSpPr txBox="1"/>
          <p:nvPr/>
        </p:nvSpPr>
        <p:spPr>
          <a:xfrm>
            <a:off x="673897" y="971253"/>
            <a:ext cx="601591" cy="196977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2200" b="0" i="0" u="none" strike="noStrike" cap="none">
                <a:solidFill>
                  <a:schemeClr val="accent1"/>
                </a:solidFill>
                <a:latin typeface="Arial"/>
                <a:ea typeface="Arial"/>
                <a:cs typeface="Arial"/>
                <a:sym typeface="Arial"/>
              </a:rPr>
              <a:t>“</a:t>
            </a:r>
            <a:endParaRPr/>
          </a:p>
        </p:txBody>
      </p:sp>
      <p:sp>
        <p:nvSpPr>
          <p:cNvPr id="99" name="Shape 99"/>
          <p:cNvSpPr txBox="1"/>
          <p:nvPr/>
        </p:nvSpPr>
        <p:spPr>
          <a:xfrm>
            <a:off x="6999690" y="2613787"/>
            <a:ext cx="601591" cy="196977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22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866441" y="3124201"/>
            <a:ext cx="6620969" cy="165318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lt2"/>
              </a:buClr>
              <a:buSzPts val="4000"/>
              <a:buFont typeface="Century Gothic"/>
              <a:buNone/>
              <a:defRPr sz="40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102" name="Shape 102"/>
          <p:cNvSpPr txBox="1">
            <a:spLocks noGrp="1"/>
          </p:cNvSpPr>
          <p:nvPr>
            <p:ph type="body" idx="1"/>
          </p:nvPr>
        </p:nvSpPr>
        <p:spPr>
          <a:xfrm>
            <a:off x="866442" y="4777381"/>
            <a:ext cx="6620968" cy="860400"/>
          </a:xfrm>
          <a:prstGeom prst="rect">
            <a:avLst/>
          </a:prstGeom>
          <a:noFill/>
          <a:ln>
            <a:noFill/>
          </a:ln>
        </p:spPr>
        <p:txBody>
          <a:bodyPr spcFirstLastPara="1" wrap="square" lIns="91425" tIns="91425" rIns="91425" bIns="91425" anchor="t" anchorCtr="0"/>
          <a:lstStyle>
            <a:lvl1pPr marL="457200" marR="0" lvl="0" indent="-228600" algn="l" rtl="0">
              <a:spcBef>
                <a:spcPts val="1000"/>
              </a:spcBef>
              <a:spcAft>
                <a:spcPts val="0"/>
              </a:spcAft>
              <a:buClr>
                <a:schemeClr val="accent1"/>
              </a:buClr>
              <a:buSzPts val="1600"/>
              <a:buFont typeface="Noto Sans Symbols"/>
              <a:buNone/>
              <a:defRPr sz="2000" b="0" i="0" u="none" strike="noStrike" cap="none">
                <a:solidFill>
                  <a:schemeClr val="accen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103" name="Shape 103"/>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04" name="Shape 104"/>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05" name="Shape 105"/>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 Column">
  <p:cSld name="3 Column">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84710" y="452718"/>
            <a:ext cx="7055380" cy="140053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lt2"/>
              </a:buClr>
              <a:buSzPts val="4200"/>
              <a:buFont typeface="Century Gothic"/>
              <a:buNone/>
              <a:defRPr sz="42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108" name="Shape 108"/>
          <p:cNvSpPr txBox="1">
            <a:spLocks noGrp="1"/>
          </p:cNvSpPr>
          <p:nvPr>
            <p:ph type="body" idx="1"/>
          </p:nvPr>
        </p:nvSpPr>
        <p:spPr>
          <a:xfrm>
            <a:off x="474834" y="1981200"/>
            <a:ext cx="2210725" cy="576262"/>
          </a:xfrm>
          <a:prstGeom prst="rect">
            <a:avLst/>
          </a:prstGeom>
          <a:noFill/>
          <a:ln>
            <a:noFill/>
          </a:ln>
        </p:spPr>
        <p:txBody>
          <a:bodyPr spcFirstLastPara="1" wrap="square" lIns="91425" tIns="91425" rIns="91425" bIns="91425"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chemeClr val="accen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1600"/>
              <a:buFont typeface="Noto Sans Symbols"/>
              <a:buNone/>
              <a:defRPr sz="2000" b="1"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1440"/>
              <a:buFont typeface="Noto Sans Symbols"/>
              <a:buNone/>
              <a:defRPr sz="1800" b="1"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9pPr>
          </a:lstStyle>
          <a:p>
            <a:endParaRPr/>
          </a:p>
        </p:txBody>
      </p:sp>
      <p:sp>
        <p:nvSpPr>
          <p:cNvPr id="109" name="Shape 109"/>
          <p:cNvSpPr txBox="1">
            <a:spLocks noGrp="1"/>
          </p:cNvSpPr>
          <p:nvPr>
            <p:ph type="body" idx="2"/>
          </p:nvPr>
        </p:nvSpPr>
        <p:spPr>
          <a:xfrm>
            <a:off x="489475" y="2667000"/>
            <a:ext cx="2196084" cy="3589338"/>
          </a:xfrm>
          <a:prstGeom prst="rect">
            <a:avLst/>
          </a:prstGeom>
          <a:noFill/>
          <a:ln>
            <a:noFill/>
          </a:ln>
        </p:spPr>
        <p:txBody>
          <a:bodyPr spcFirstLastPara="1" wrap="square" lIns="91425" tIns="91425" rIns="91425" bIns="91425" anchor="t" anchorCtr="0"/>
          <a:lstStyle>
            <a:lvl1pPr marL="457200" marR="0" lvl="0"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sp>
        <p:nvSpPr>
          <p:cNvPr id="110" name="Shape 110"/>
          <p:cNvSpPr txBox="1">
            <a:spLocks noGrp="1"/>
          </p:cNvSpPr>
          <p:nvPr>
            <p:ph type="body" idx="3"/>
          </p:nvPr>
        </p:nvSpPr>
        <p:spPr>
          <a:xfrm>
            <a:off x="2913504" y="1981200"/>
            <a:ext cx="2202754" cy="576262"/>
          </a:xfrm>
          <a:prstGeom prst="rect">
            <a:avLst/>
          </a:prstGeom>
          <a:noFill/>
          <a:ln>
            <a:noFill/>
          </a:ln>
        </p:spPr>
        <p:txBody>
          <a:bodyPr spcFirstLastPara="1" wrap="square" lIns="91425" tIns="91425" rIns="91425" bIns="91425"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chemeClr val="accen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1600"/>
              <a:buFont typeface="Noto Sans Symbols"/>
              <a:buNone/>
              <a:defRPr sz="2000" b="1"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1440"/>
              <a:buFont typeface="Noto Sans Symbols"/>
              <a:buNone/>
              <a:defRPr sz="1800" b="1"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9pPr>
          </a:lstStyle>
          <a:p>
            <a:endParaRPr/>
          </a:p>
        </p:txBody>
      </p:sp>
      <p:sp>
        <p:nvSpPr>
          <p:cNvPr id="111" name="Shape 111"/>
          <p:cNvSpPr txBox="1">
            <a:spLocks noGrp="1"/>
          </p:cNvSpPr>
          <p:nvPr>
            <p:ph type="body" idx="4"/>
          </p:nvPr>
        </p:nvSpPr>
        <p:spPr>
          <a:xfrm>
            <a:off x="2905586" y="2667000"/>
            <a:ext cx="2210671" cy="3589338"/>
          </a:xfrm>
          <a:prstGeom prst="rect">
            <a:avLst/>
          </a:prstGeom>
          <a:noFill/>
          <a:ln>
            <a:noFill/>
          </a:ln>
        </p:spPr>
        <p:txBody>
          <a:bodyPr spcFirstLastPara="1" wrap="square" lIns="91425" tIns="91425" rIns="91425" bIns="91425" anchor="t" anchorCtr="0"/>
          <a:lstStyle>
            <a:lvl1pPr marL="457200" marR="0" lvl="0"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sp>
        <p:nvSpPr>
          <p:cNvPr id="112" name="Shape 112"/>
          <p:cNvSpPr txBox="1">
            <a:spLocks noGrp="1"/>
          </p:cNvSpPr>
          <p:nvPr>
            <p:ph type="body" idx="5"/>
          </p:nvPr>
        </p:nvSpPr>
        <p:spPr>
          <a:xfrm>
            <a:off x="5344917" y="1981200"/>
            <a:ext cx="2199658" cy="576262"/>
          </a:xfrm>
          <a:prstGeom prst="rect">
            <a:avLst/>
          </a:prstGeom>
          <a:noFill/>
          <a:ln>
            <a:noFill/>
          </a:ln>
        </p:spPr>
        <p:txBody>
          <a:bodyPr spcFirstLastPara="1" wrap="square" lIns="91425" tIns="91425" rIns="91425" bIns="91425"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chemeClr val="accen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1600"/>
              <a:buFont typeface="Noto Sans Symbols"/>
              <a:buNone/>
              <a:defRPr sz="2000" b="1"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1440"/>
              <a:buFont typeface="Noto Sans Symbols"/>
              <a:buNone/>
              <a:defRPr sz="1800" b="1"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9pPr>
          </a:lstStyle>
          <a:p>
            <a:endParaRPr/>
          </a:p>
        </p:txBody>
      </p:sp>
      <p:sp>
        <p:nvSpPr>
          <p:cNvPr id="113" name="Shape 113"/>
          <p:cNvSpPr txBox="1">
            <a:spLocks noGrp="1"/>
          </p:cNvSpPr>
          <p:nvPr>
            <p:ph type="body" idx="6"/>
          </p:nvPr>
        </p:nvSpPr>
        <p:spPr>
          <a:xfrm>
            <a:off x="5344917" y="2667000"/>
            <a:ext cx="2199658" cy="3589338"/>
          </a:xfrm>
          <a:prstGeom prst="rect">
            <a:avLst/>
          </a:prstGeom>
          <a:noFill/>
          <a:ln>
            <a:noFill/>
          </a:ln>
        </p:spPr>
        <p:txBody>
          <a:bodyPr spcFirstLastPara="1" wrap="square" lIns="91425" tIns="91425" rIns="91425" bIns="91425" anchor="t" anchorCtr="0"/>
          <a:lstStyle>
            <a:lvl1pPr marL="457200" marR="0" lvl="0"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cxnSp>
        <p:nvCxnSpPr>
          <p:cNvPr id="114" name="Shape 114"/>
          <p:cNvCxnSpPr/>
          <p:nvPr/>
        </p:nvCxnSpPr>
        <p:spPr>
          <a:xfrm>
            <a:off x="2795334" y="2133600"/>
            <a:ext cx="0" cy="3962400"/>
          </a:xfrm>
          <a:prstGeom prst="straightConnector1">
            <a:avLst/>
          </a:prstGeom>
          <a:noFill/>
          <a:ln w="12700" cap="flat" cmpd="sng">
            <a:solidFill>
              <a:schemeClr val="accent1">
                <a:alpha val="40000"/>
              </a:schemeClr>
            </a:solidFill>
            <a:prstDash val="solid"/>
            <a:round/>
            <a:headEnd type="none" w="sm" len="sm"/>
            <a:tailEnd type="none" w="sm" len="sm"/>
          </a:ln>
        </p:spPr>
      </p:cxnSp>
      <p:cxnSp>
        <p:nvCxnSpPr>
          <p:cNvPr id="115" name="Shape 115"/>
          <p:cNvCxnSpPr/>
          <p:nvPr/>
        </p:nvCxnSpPr>
        <p:spPr>
          <a:xfrm>
            <a:off x="5223030" y="2133600"/>
            <a:ext cx="0" cy="3966882"/>
          </a:xfrm>
          <a:prstGeom prst="straightConnector1">
            <a:avLst/>
          </a:prstGeom>
          <a:noFill/>
          <a:ln w="12700" cap="flat" cmpd="sng">
            <a:solidFill>
              <a:schemeClr val="accent1">
                <a:alpha val="40000"/>
              </a:schemeClr>
            </a:solidFill>
            <a:prstDash val="solid"/>
            <a:round/>
            <a:headEnd type="none" w="sm" len="sm"/>
            <a:tailEnd type="none" w="sm" len="sm"/>
          </a:ln>
        </p:spPr>
      </p:cxnSp>
      <p:sp>
        <p:nvSpPr>
          <p:cNvPr id="116" name="Shape 116"/>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17" name="Shape 117"/>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18" name="Shape 118"/>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3 Picture Column">
  <p:cSld name="3 Picture Column">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84710" y="452718"/>
            <a:ext cx="7055380" cy="140053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lt2"/>
              </a:buClr>
              <a:buSzPts val="4200"/>
              <a:buFont typeface="Century Gothic"/>
              <a:buNone/>
              <a:defRPr sz="42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121" name="Shape 121"/>
          <p:cNvSpPr txBox="1">
            <a:spLocks noGrp="1"/>
          </p:cNvSpPr>
          <p:nvPr>
            <p:ph type="body" idx="1"/>
          </p:nvPr>
        </p:nvSpPr>
        <p:spPr>
          <a:xfrm>
            <a:off x="489475" y="4250949"/>
            <a:ext cx="2205612" cy="576262"/>
          </a:xfrm>
          <a:prstGeom prst="rect">
            <a:avLst/>
          </a:prstGeom>
          <a:noFill/>
          <a:ln>
            <a:noFill/>
          </a:ln>
        </p:spPr>
        <p:txBody>
          <a:bodyPr spcFirstLastPara="1" wrap="square" lIns="91425" tIns="91425" rIns="91425" bIns="91425"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chemeClr val="accen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1600"/>
              <a:buFont typeface="Noto Sans Symbols"/>
              <a:buNone/>
              <a:defRPr sz="2000" b="1"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1440"/>
              <a:buFont typeface="Noto Sans Symbols"/>
              <a:buNone/>
              <a:defRPr sz="1800" b="1"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9pPr>
          </a:lstStyle>
          <a:p>
            <a:endParaRPr/>
          </a:p>
        </p:txBody>
      </p:sp>
      <p:sp>
        <p:nvSpPr>
          <p:cNvPr id="122" name="Shape 122"/>
          <p:cNvSpPr>
            <a:spLocks noGrp="1"/>
          </p:cNvSpPr>
          <p:nvPr>
            <p:ph type="pic" idx="2"/>
          </p:nvPr>
        </p:nvSpPr>
        <p:spPr>
          <a:xfrm>
            <a:off x="489475" y="2209800"/>
            <a:ext cx="2205612" cy="1524000"/>
          </a:xfrm>
          <a:prstGeom prst="roundRect">
            <a:avLst>
              <a:gd name="adj" fmla="val 1858"/>
            </a:avLst>
          </a:prstGeom>
          <a:noFill/>
          <a:ln>
            <a:noFill/>
          </a:ln>
          <a:effectLst>
            <a:outerShdw blurRad="50800" dist="50800" dir="5400000" algn="tl" rotWithShape="0">
              <a:srgbClr val="000000">
                <a:alpha val="42745"/>
              </a:srgbClr>
            </a:outerShdw>
          </a:effectLst>
        </p:spPr>
        <p:txBody>
          <a:bodyPr spcFirstLastPara="1" wrap="square" lIns="91425" tIns="91425" rIns="91425" bIns="91425" anchor="t" anchorCtr="0"/>
          <a:lstStyle>
            <a:lvl1pPr marR="0" lvl="0" algn="ctr"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1pPr>
            <a:lvl2pPr marR="0" lvl="1"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2pPr>
            <a:lvl3pPr marR="0" lvl="2"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R="0" lvl="3"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4pPr>
            <a:lvl5pPr marR="0" lvl="4"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5pPr>
            <a:lvl6pPr marR="0" lvl="5"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6pPr>
            <a:lvl7pPr marR="0" lvl="6"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7pPr>
            <a:lvl8pPr marR="0" lvl="7"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8pPr>
            <a:lvl9pPr marR="0" lvl="8"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9pPr>
          </a:lstStyle>
          <a:p>
            <a:endParaRPr/>
          </a:p>
        </p:txBody>
      </p:sp>
      <p:sp>
        <p:nvSpPr>
          <p:cNvPr id="123" name="Shape 123"/>
          <p:cNvSpPr txBox="1">
            <a:spLocks noGrp="1"/>
          </p:cNvSpPr>
          <p:nvPr>
            <p:ph type="body" idx="3"/>
          </p:nvPr>
        </p:nvSpPr>
        <p:spPr>
          <a:xfrm>
            <a:off x="489475" y="4827212"/>
            <a:ext cx="2205612" cy="659189"/>
          </a:xfrm>
          <a:prstGeom prst="rect">
            <a:avLst/>
          </a:prstGeom>
          <a:noFill/>
          <a:ln>
            <a:noFill/>
          </a:ln>
        </p:spPr>
        <p:txBody>
          <a:bodyPr spcFirstLastPara="1" wrap="square" lIns="91425" tIns="91425" rIns="91425" bIns="91425" anchor="t" anchorCtr="0"/>
          <a:lstStyle>
            <a:lvl1pPr marL="457200" marR="0" lvl="0"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sp>
        <p:nvSpPr>
          <p:cNvPr id="124" name="Shape 124"/>
          <p:cNvSpPr txBox="1">
            <a:spLocks noGrp="1"/>
          </p:cNvSpPr>
          <p:nvPr>
            <p:ph type="body" idx="4"/>
          </p:nvPr>
        </p:nvSpPr>
        <p:spPr>
          <a:xfrm>
            <a:off x="2917792" y="4250949"/>
            <a:ext cx="2198466" cy="576262"/>
          </a:xfrm>
          <a:prstGeom prst="rect">
            <a:avLst/>
          </a:prstGeom>
          <a:noFill/>
          <a:ln>
            <a:noFill/>
          </a:ln>
        </p:spPr>
        <p:txBody>
          <a:bodyPr spcFirstLastPara="1" wrap="square" lIns="91425" tIns="91425" rIns="91425" bIns="91425"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chemeClr val="accen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1600"/>
              <a:buFont typeface="Noto Sans Symbols"/>
              <a:buNone/>
              <a:defRPr sz="2000" b="1"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1440"/>
              <a:buFont typeface="Noto Sans Symbols"/>
              <a:buNone/>
              <a:defRPr sz="1800" b="1"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9pPr>
          </a:lstStyle>
          <a:p>
            <a:endParaRPr/>
          </a:p>
        </p:txBody>
      </p:sp>
      <p:sp>
        <p:nvSpPr>
          <p:cNvPr id="125" name="Shape 125"/>
          <p:cNvSpPr>
            <a:spLocks noGrp="1"/>
          </p:cNvSpPr>
          <p:nvPr>
            <p:ph type="pic" idx="5"/>
          </p:nvPr>
        </p:nvSpPr>
        <p:spPr>
          <a:xfrm>
            <a:off x="2917791" y="2209800"/>
            <a:ext cx="2198466" cy="1524000"/>
          </a:xfrm>
          <a:prstGeom prst="roundRect">
            <a:avLst>
              <a:gd name="adj" fmla="val 1858"/>
            </a:avLst>
          </a:prstGeom>
          <a:noFill/>
          <a:ln>
            <a:noFill/>
          </a:ln>
          <a:effectLst>
            <a:outerShdw blurRad="50800" dist="50800" dir="5400000" algn="tl" rotWithShape="0">
              <a:srgbClr val="000000">
                <a:alpha val="42745"/>
              </a:srgbClr>
            </a:outerShdw>
          </a:effectLst>
        </p:spPr>
        <p:txBody>
          <a:bodyPr spcFirstLastPara="1" wrap="square" lIns="91425" tIns="91425" rIns="91425" bIns="91425" anchor="t" anchorCtr="0"/>
          <a:lstStyle>
            <a:lvl1pPr marR="0" lvl="0" algn="ctr"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1pPr>
            <a:lvl2pPr marR="0" lvl="1"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2pPr>
            <a:lvl3pPr marR="0" lvl="2"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R="0" lvl="3"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4pPr>
            <a:lvl5pPr marR="0" lvl="4"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5pPr>
            <a:lvl6pPr marR="0" lvl="5"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6pPr>
            <a:lvl7pPr marR="0" lvl="6"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7pPr>
            <a:lvl8pPr marR="0" lvl="7"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8pPr>
            <a:lvl9pPr marR="0" lvl="8"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9pPr>
          </a:lstStyle>
          <a:p>
            <a:endParaRPr/>
          </a:p>
        </p:txBody>
      </p:sp>
      <p:sp>
        <p:nvSpPr>
          <p:cNvPr id="126" name="Shape 126"/>
          <p:cNvSpPr txBox="1">
            <a:spLocks noGrp="1"/>
          </p:cNvSpPr>
          <p:nvPr>
            <p:ph type="body" idx="6"/>
          </p:nvPr>
        </p:nvSpPr>
        <p:spPr>
          <a:xfrm>
            <a:off x="2916776" y="4827211"/>
            <a:ext cx="2201378" cy="659189"/>
          </a:xfrm>
          <a:prstGeom prst="rect">
            <a:avLst/>
          </a:prstGeom>
          <a:noFill/>
          <a:ln>
            <a:noFill/>
          </a:ln>
        </p:spPr>
        <p:txBody>
          <a:bodyPr spcFirstLastPara="1" wrap="square" lIns="91425" tIns="91425" rIns="91425" bIns="91425" anchor="t" anchorCtr="0"/>
          <a:lstStyle>
            <a:lvl1pPr marL="457200" marR="0" lvl="0"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sp>
        <p:nvSpPr>
          <p:cNvPr id="127" name="Shape 127"/>
          <p:cNvSpPr txBox="1">
            <a:spLocks noGrp="1"/>
          </p:cNvSpPr>
          <p:nvPr>
            <p:ph type="body" idx="7"/>
          </p:nvPr>
        </p:nvSpPr>
        <p:spPr>
          <a:xfrm>
            <a:off x="5344917" y="4250949"/>
            <a:ext cx="2199658" cy="576262"/>
          </a:xfrm>
          <a:prstGeom prst="rect">
            <a:avLst/>
          </a:prstGeom>
          <a:noFill/>
          <a:ln>
            <a:noFill/>
          </a:ln>
        </p:spPr>
        <p:txBody>
          <a:bodyPr spcFirstLastPara="1" wrap="square" lIns="91425" tIns="91425" rIns="91425" bIns="91425"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chemeClr val="accen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1600"/>
              <a:buFont typeface="Noto Sans Symbols"/>
              <a:buNone/>
              <a:defRPr sz="2000" b="1"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1440"/>
              <a:buFont typeface="Noto Sans Symbols"/>
              <a:buNone/>
              <a:defRPr sz="1800" b="1"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9pPr>
          </a:lstStyle>
          <a:p>
            <a:endParaRPr/>
          </a:p>
        </p:txBody>
      </p:sp>
      <p:sp>
        <p:nvSpPr>
          <p:cNvPr id="128" name="Shape 128"/>
          <p:cNvSpPr>
            <a:spLocks noGrp="1"/>
          </p:cNvSpPr>
          <p:nvPr>
            <p:ph type="pic" idx="8"/>
          </p:nvPr>
        </p:nvSpPr>
        <p:spPr>
          <a:xfrm>
            <a:off x="5344916" y="2209800"/>
            <a:ext cx="2199658" cy="1524000"/>
          </a:xfrm>
          <a:prstGeom prst="roundRect">
            <a:avLst>
              <a:gd name="adj" fmla="val 1858"/>
            </a:avLst>
          </a:prstGeom>
          <a:noFill/>
          <a:ln>
            <a:noFill/>
          </a:ln>
          <a:effectLst>
            <a:outerShdw blurRad="50800" dist="50800" dir="5400000" algn="tl" rotWithShape="0">
              <a:srgbClr val="000000">
                <a:alpha val="42745"/>
              </a:srgbClr>
            </a:outerShdw>
          </a:effectLst>
        </p:spPr>
        <p:txBody>
          <a:bodyPr spcFirstLastPara="1" wrap="square" lIns="91425" tIns="91425" rIns="91425" bIns="91425" anchor="t" anchorCtr="0"/>
          <a:lstStyle>
            <a:lvl1pPr marR="0" lvl="0" algn="ctr"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1pPr>
            <a:lvl2pPr marR="0" lvl="1"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2pPr>
            <a:lvl3pPr marR="0" lvl="2"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R="0" lvl="3"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4pPr>
            <a:lvl5pPr marR="0" lvl="4"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5pPr>
            <a:lvl6pPr marR="0" lvl="5"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6pPr>
            <a:lvl7pPr marR="0" lvl="6"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7pPr>
            <a:lvl8pPr marR="0" lvl="7"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8pPr>
            <a:lvl9pPr marR="0" lvl="8"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9pPr>
          </a:lstStyle>
          <a:p>
            <a:endParaRPr/>
          </a:p>
        </p:txBody>
      </p:sp>
      <p:sp>
        <p:nvSpPr>
          <p:cNvPr id="129" name="Shape 129"/>
          <p:cNvSpPr txBox="1">
            <a:spLocks noGrp="1"/>
          </p:cNvSpPr>
          <p:nvPr>
            <p:ph type="body" idx="9"/>
          </p:nvPr>
        </p:nvSpPr>
        <p:spPr>
          <a:xfrm>
            <a:off x="5344824" y="4827209"/>
            <a:ext cx="2202571" cy="659189"/>
          </a:xfrm>
          <a:prstGeom prst="rect">
            <a:avLst/>
          </a:prstGeom>
          <a:noFill/>
          <a:ln>
            <a:noFill/>
          </a:ln>
        </p:spPr>
        <p:txBody>
          <a:bodyPr spcFirstLastPara="1" wrap="square" lIns="91425" tIns="91425" rIns="91425" bIns="91425" anchor="t" anchorCtr="0"/>
          <a:lstStyle>
            <a:lvl1pPr marL="457200" marR="0" lvl="0"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cxnSp>
        <p:nvCxnSpPr>
          <p:cNvPr id="130" name="Shape 130"/>
          <p:cNvCxnSpPr/>
          <p:nvPr/>
        </p:nvCxnSpPr>
        <p:spPr>
          <a:xfrm>
            <a:off x="2795334" y="2133600"/>
            <a:ext cx="0" cy="3962400"/>
          </a:xfrm>
          <a:prstGeom prst="straightConnector1">
            <a:avLst/>
          </a:prstGeom>
          <a:noFill/>
          <a:ln w="12700" cap="flat" cmpd="sng">
            <a:solidFill>
              <a:schemeClr val="accent1">
                <a:alpha val="40000"/>
              </a:schemeClr>
            </a:solidFill>
            <a:prstDash val="solid"/>
            <a:round/>
            <a:headEnd type="none" w="sm" len="sm"/>
            <a:tailEnd type="none" w="sm" len="sm"/>
          </a:ln>
        </p:spPr>
      </p:cxnSp>
      <p:cxnSp>
        <p:nvCxnSpPr>
          <p:cNvPr id="131" name="Shape 131"/>
          <p:cNvCxnSpPr/>
          <p:nvPr/>
        </p:nvCxnSpPr>
        <p:spPr>
          <a:xfrm>
            <a:off x="5223030" y="2133600"/>
            <a:ext cx="0" cy="3966882"/>
          </a:xfrm>
          <a:prstGeom prst="straightConnector1">
            <a:avLst/>
          </a:prstGeom>
          <a:noFill/>
          <a:ln w="12700" cap="flat" cmpd="sng">
            <a:solidFill>
              <a:schemeClr val="accent1">
                <a:alpha val="40000"/>
              </a:schemeClr>
            </a:solidFill>
            <a:prstDash val="solid"/>
            <a:round/>
            <a:headEnd type="none" w="sm" len="sm"/>
            <a:tailEnd type="none" w="sm" len="sm"/>
          </a:ln>
        </p:spPr>
      </p:cxnSp>
      <p:sp>
        <p:nvSpPr>
          <p:cNvPr id="132" name="Shape 132"/>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33" name="Shape 133"/>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34" name="Shape 134"/>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84710" y="452718"/>
            <a:ext cx="7055380" cy="140053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lt2"/>
              </a:buClr>
              <a:buSzPts val="4200"/>
              <a:buFont typeface="Century Gothic"/>
              <a:buNone/>
              <a:defRPr sz="42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137" name="Shape 137"/>
          <p:cNvSpPr txBox="1">
            <a:spLocks noGrp="1"/>
          </p:cNvSpPr>
          <p:nvPr>
            <p:ph type="body" idx="1"/>
          </p:nvPr>
        </p:nvSpPr>
        <p:spPr>
          <a:xfrm rot="5400000">
            <a:off x="2085787" y="794839"/>
            <a:ext cx="4195481" cy="6711654"/>
          </a:xfrm>
          <a:prstGeom prst="rect">
            <a:avLst/>
          </a:prstGeom>
          <a:noFill/>
          <a:ln>
            <a:noFill/>
          </a:ln>
        </p:spPr>
        <p:txBody>
          <a:bodyPr spcFirstLastPara="1" wrap="square" lIns="91425" tIns="91425" rIns="91425" bIns="91425" anchor="t" anchorCtr="0"/>
          <a:lstStyle>
            <a:lvl1pPr marL="457200" marR="0" lvl="0" indent="-330200" algn="l" rtl="0">
              <a:spcBef>
                <a:spcPts val="1000"/>
              </a:spcBef>
              <a:spcAft>
                <a:spcPts val="0"/>
              </a:spcAft>
              <a:buClr>
                <a:schemeClr val="accen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1000"/>
              </a:spcBef>
              <a:spcAft>
                <a:spcPts val="0"/>
              </a:spcAft>
              <a:buClr>
                <a:schemeClr val="accen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1000"/>
              </a:spcBef>
              <a:spcAft>
                <a:spcPts val="0"/>
              </a:spcAft>
              <a:buClr>
                <a:schemeClr val="accen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138" name="Shape 138"/>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39" name="Shape 139"/>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40" name="Shape 140"/>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rot="5400000">
            <a:off x="3974116" y="2685880"/>
            <a:ext cx="5826125" cy="1314793"/>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lt2"/>
              </a:buClr>
              <a:buSzPts val="4200"/>
              <a:buFont typeface="Century Gothic"/>
              <a:buNone/>
              <a:defRPr sz="42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143" name="Shape 143"/>
          <p:cNvSpPr txBox="1">
            <a:spLocks noGrp="1"/>
          </p:cNvSpPr>
          <p:nvPr>
            <p:ph type="body" idx="1"/>
          </p:nvPr>
        </p:nvSpPr>
        <p:spPr>
          <a:xfrm rot="5400000">
            <a:off x="532314" y="730366"/>
            <a:ext cx="5483134" cy="5568812"/>
          </a:xfrm>
          <a:prstGeom prst="rect">
            <a:avLst/>
          </a:prstGeom>
          <a:noFill/>
          <a:ln>
            <a:noFill/>
          </a:ln>
        </p:spPr>
        <p:txBody>
          <a:bodyPr spcFirstLastPara="1" wrap="square" lIns="91425" tIns="91425" rIns="91425" bIns="91425" anchor="t" anchorCtr="0"/>
          <a:lstStyle>
            <a:lvl1pPr marL="457200" marR="0" lvl="0" indent="-330200" algn="l" rtl="0">
              <a:spcBef>
                <a:spcPts val="1000"/>
              </a:spcBef>
              <a:spcAft>
                <a:spcPts val="0"/>
              </a:spcAft>
              <a:buClr>
                <a:schemeClr val="accen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1000"/>
              </a:spcBef>
              <a:spcAft>
                <a:spcPts val="0"/>
              </a:spcAft>
              <a:buClr>
                <a:schemeClr val="accen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1000"/>
              </a:spcBef>
              <a:spcAft>
                <a:spcPts val="0"/>
              </a:spcAft>
              <a:buClr>
                <a:schemeClr val="accen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144" name="Shape 144"/>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45" name="Shape 145"/>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46" name="Shape 146"/>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84710" y="452718"/>
            <a:ext cx="7055380" cy="140053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lt2"/>
              </a:buClr>
              <a:buSzPts val="4200"/>
              <a:buFont typeface="Century Gothic"/>
              <a:buNone/>
              <a:defRPr sz="42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29" name="Shape 29"/>
          <p:cNvSpPr txBox="1">
            <a:spLocks noGrp="1"/>
          </p:cNvSpPr>
          <p:nvPr>
            <p:ph type="body" idx="1"/>
          </p:nvPr>
        </p:nvSpPr>
        <p:spPr>
          <a:xfrm>
            <a:off x="827700" y="2052925"/>
            <a:ext cx="6711654" cy="4195481"/>
          </a:xfrm>
          <a:prstGeom prst="rect">
            <a:avLst/>
          </a:prstGeom>
          <a:noFill/>
          <a:ln>
            <a:noFill/>
          </a:ln>
        </p:spPr>
        <p:txBody>
          <a:bodyPr spcFirstLastPara="1" wrap="square" lIns="91425" tIns="91425" rIns="91425" bIns="91425" anchor="t" anchorCtr="0"/>
          <a:lstStyle>
            <a:lvl1pPr marL="457200" marR="0" lvl="0" indent="-330200" algn="l" rtl="0">
              <a:spcBef>
                <a:spcPts val="1000"/>
              </a:spcBef>
              <a:spcAft>
                <a:spcPts val="0"/>
              </a:spcAft>
              <a:buClr>
                <a:schemeClr val="accen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1000"/>
              </a:spcBef>
              <a:spcAft>
                <a:spcPts val="0"/>
              </a:spcAft>
              <a:buClr>
                <a:schemeClr val="accen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1000"/>
              </a:spcBef>
              <a:spcAft>
                <a:spcPts val="0"/>
              </a:spcAft>
              <a:buClr>
                <a:schemeClr val="accen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30" name="Shape 30"/>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31" name="Shape 31"/>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32" name="Shape 32"/>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Shape 34"/>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35" name="Shape 35"/>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36" name="Shape 36"/>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84710" y="452718"/>
            <a:ext cx="7055380" cy="140053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lt2"/>
              </a:buClr>
              <a:buSzPts val="4200"/>
              <a:buFont typeface="Century Gothic"/>
              <a:buNone/>
              <a:defRPr sz="42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39" name="Shape 39"/>
          <p:cNvSpPr txBox="1">
            <a:spLocks noGrp="1"/>
          </p:cNvSpPr>
          <p:nvPr>
            <p:ph type="body" idx="1"/>
          </p:nvPr>
        </p:nvSpPr>
        <p:spPr>
          <a:xfrm>
            <a:off x="827700" y="2060576"/>
            <a:ext cx="3298113" cy="4195763"/>
          </a:xfrm>
          <a:prstGeom prst="rect">
            <a:avLst/>
          </a:prstGeom>
          <a:noFill/>
          <a:ln>
            <a:noFill/>
          </a:ln>
        </p:spPr>
        <p:txBody>
          <a:bodyPr spcFirstLastPara="1" wrap="square" lIns="91425" tIns="91425" rIns="91425" bIns="91425"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9pPr>
          </a:lstStyle>
          <a:p>
            <a:endParaRPr/>
          </a:p>
        </p:txBody>
      </p:sp>
      <p:sp>
        <p:nvSpPr>
          <p:cNvPr id="40" name="Shape 40"/>
          <p:cNvSpPr txBox="1">
            <a:spLocks noGrp="1"/>
          </p:cNvSpPr>
          <p:nvPr>
            <p:ph type="body" idx="2"/>
          </p:nvPr>
        </p:nvSpPr>
        <p:spPr>
          <a:xfrm>
            <a:off x="4241975" y="2056093"/>
            <a:ext cx="3298115" cy="4200245"/>
          </a:xfrm>
          <a:prstGeom prst="rect">
            <a:avLst/>
          </a:prstGeom>
          <a:noFill/>
          <a:ln>
            <a:noFill/>
          </a:ln>
        </p:spPr>
        <p:txBody>
          <a:bodyPr spcFirstLastPara="1" wrap="square" lIns="91425" tIns="91425" rIns="91425" bIns="91425"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9pPr>
          </a:lstStyle>
          <a:p>
            <a:endParaRPr/>
          </a:p>
        </p:txBody>
      </p:sp>
      <p:sp>
        <p:nvSpPr>
          <p:cNvPr id="41" name="Shape 41"/>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42" name="Shape 42"/>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43" name="Shape 43"/>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84710" y="452718"/>
            <a:ext cx="7055380" cy="140053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lt2"/>
              </a:buClr>
              <a:buSzPts val="4200"/>
              <a:buFont typeface="Century Gothic"/>
              <a:buNone/>
              <a:defRPr sz="42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52" name="Shape 52"/>
          <p:cNvSpPr txBox="1">
            <a:spLocks noGrp="1"/>
          </p:cNvSpPr>
          <p:nvPr>
            <p:ph type="body" idx="1"/>
          </p:nvPr>
        </p:nvSpPr>
        <p:spPr>
          <a:xfrm>
            <a:off x="827700" y="1905000"/>
            <a:ext cx="3298112" cy="576262"/>
          </a:xfrm>
          <a:prstGeom prst="rect">
            <a:avLst/>
          </a:prstGeom>
          <a:noFill/>
          <a:ln>
            <a:noFill/>
          </a:ln>
        </p:spPr>
        <p:txBody>
          <a:bodyPr spcFirstLastPara="1" wrap="square" lIns="91425" tIns="91425" rIns="91425" bIns="91425"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chemeClr val="accen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1600"/>
              <a:buFont typeface="Noto Sans Symbols"/>
              <a:buNone/>
              <a:defRPr sz="2000" b="1"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1440"/>
              <a:buFont typeface="Noto Sans Symbols"/>
              <a:buNone/>
              <a:defRPr sz="1800" b="1"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9pPr>
          </a:lstStyle>
          <a:p>
            <a:endParaRPr/>
          </a:p>
        </p:txBody>
      </p:sp>
      <p:sp>
        <p:nvSpPr>
          <p:cNvPr id="53" name="Shape 53"/>
          <p:cNvSpPr txBox="1">
            <a:spLocks noGrp="1"/>
          </p:cNvSpPr>
          <p:nvPr>
            <p:ph type="body" idx="2"/>
          </p:nvPr>
        </p:nvSpPr>
        <p:spPr>
          <a:xfrm>
            <a:off x="827700" y="2514600"/>
            <a:ext cx="3298113" cy="3741738"/>
          </a:xfrm>
          <a:prstGeom prst="rect">
            <a:avLst/>
          </a:prstGeom>
          <a:noFill/>
          <a:ln>
            <a:noFill/>
          </a:ln>
        </p:spPr>
        <p:txBody>
          <a:bodyPr spcFirstLastPara="1" wrap="square" lIns="91425" tIns="91425" rIns="91425" bIns="91425"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9pPr>
          </a:lstStyle>
          <a:p>
            <a:endParaRPr/>
          </a:p>
        </p:txBody>
      </p:sp>
      <p:sp>
        <p:nvSpPr>
          <p:cNvPr id="54" name="Shape 54"/>
          <p:cNvSpPr txBox="1">
            <a:spLocks noGrp="1"/>
          </p:cNvSpPr>
          <p:nvPr>
            <p:ph type="body" idx="3"/>
          </p:nvPr>
        </p:nvSpPr>
        <p:spPr>
          <a:xfrm>
            <a:off x="4241976" y="1905000"/>
            <a:ext cx="3298113" cy="576262"/>
          </a:xfrm>
          <a:prstGeom prst="rect">
            <a:avLst/>
          </a:prstGeom>
          <a:noFill/>
          <a:ln>
            <a:noFill/>
          </a:ln>
        </p:spPr>
        <p:txBody>
          <a:bodyPr spcFirstLastPara="1" wrap="square" lIns="91425" tIns="91425" rIns="91425" bIns="91425"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chemeClr val="accen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1600"/>
              <a:buFont typeface="Noto Sans Symbols"/>
              <a:buNone/>
              <a:defRPr sz="2000" b="1"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1440"/>
              <a:buFont typeface="Noto Sans Symbols"/>
              <a:buNone/>
              <a:defRPr sz="1800" b="1"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1280"/>
              <a:buFont typeface="Noto Sans Symbols"/>
              <a:buNone/>
              <a:defRPr sz="1600" b="1" i="0" u="none" strike="noStrike" cap="none">
                <a:solidFill>
                  <a:schemeClr val="lt1"/>
                </a:solidFill>
                <a:latin typeface="Century Gothic"/>
                <a:ea typeface="Century Gothic"/>
                <a:cs typeface="Century Gothic"/>
                <a:sym typeface="Century Gothic"/>
              </a:defRPr>
            </a:lvl9pPr>
          </a:lstStyle>
          <a:p>
            <a:endParaRPr/>
          </a:p>
        </p:txBody>
      </p:sp>
      <p:sp>
        <p:nvSpPr>
          <p:cNvPr id="55" name="Shape 55"/>
          <p:cNvSpPr txBox="1">
            <a:spLocks noGrp="1"/>
          </p:cNvSpPr>
          <p:nvPr>
            <p:ph type="body" idx="4"/>
          </p:nvPr>
        </p:nvSpPr>
        <p:spPr>
          <a:xfrm>
            <a:off x="4241976" y="2514600"/>
            <a:ext cx="3298113" cy="3741738"/>
          </a:xfrm>
          <a:prstGeom prst="rect">
            <a:avLst/>
          </a:prstGeom>
          <a:noFill/>
          <a:ln>
            <a:noFill/>
          </a:ln>
        </p:spPr>
        <p:txBody>
          <a:bodyPr spcFirstLastPara="1" wrap="square" lIns="91425" tIns="91425" rIns="91425" bIns="91425"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chemeClr val="lt1"/>
                </a:solidFill>
                <a:latin typeface="Century Gothic"/>
                <a:ea typeface="Century Gothic"/>
                <a:cs typeface="Century Gothic"/>
                <a:sym typeface="Century Gothic"/>
              </a:defRPr>
            </a:lvl9pPr>
          </a:lstStyle>
          <a:p>
            <a:endParaRPr/>
          </a:p>
        </p:txBody>
      </p:sp>
      <p:sp>
        <p:nvSpPr>
          <p:cNvPr id="56" name="Shape 56"/>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57" name="Shape 57"/>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58" name="Shape 58"/>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84710" y="452718"/>
            <a:ext cx="7055380" cy="140053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lt2"/>
              </a:buClr>
              <a:buSzPts val="4200"/>
              <a:buFont typeface="Century Gothic"/>
              <a:buNone/>
              <a:defRPr sz="42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61" name="Shape 61"/>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62" name="Shape 62"/>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63" name="Shape 63"/>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866441" y="1447800"/>
            <a:ext cx="2551462" cy="14478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lt2"/>
              </a:buClr>
              <a:buSzPts val="2400"/>
              <a:buFont typeface="Century Gothic"/>
              <a:buNone/>
              <a:defRPr sz="24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66" name="Shape 66"/>
          <p:cNvSpPr txBox="1">
            <a:spLocks noGrp="1"/>
          </p:cNvSpPr>
          <p:nvPr>
            <p:ph type="body" idx="1"/>
          </p:nvPr>
        </p:nvSpPr>
        <p:spPr>
          <a:xfrm>
            <a:off x="3589397" y="1447800"/>
            <a:ext cx="3898013" cy="4572000"/>
          </a:xfrm>
          <a:prstGeom prst="rect">
            <a:avLst/>
          </a:prstGeom>
          <a:noFill/>
          <a:ln>
            <a:noFill/>
          </a:ln>
        </p:spPr>
        <p:txBody>
          <a:bodyPr spcFirstLastPara="1" wrap="square" lIns="91425" tIns="91425" rIns="91425" bIns="91425" anchor="ctr" anchorCtr="0"/>
          <a:lstStyle>
            <a:lvl1pPr marL="457200" marR="0" lvl="0" indent="-330200" algn="l" rtl="0">
              <a:spcBef>
                <a:spcPts val="1000"/>
              </a:spcBef>
              <a:spcAft>
                <a:spcPts val="0"/>
              </a:spcAft>
              <a:buClr>
                <a:schemeClr val="accen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1000"/>
              </a:spcBef>
              <a:spcAft>
                <a:spcPts val="0"/>
              </a:spcAft>
              <a:buClr>
                <a:schemeClr val="accen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1000"/>
              </a:spcBef>
              <a:spcAft>
                <a:spcPts val="0"/>
              </a:spcAft>
              <a:buClr>
                <a:schemeClr val="accen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67" name="Shape 67"/>
          <p:cNvSpPr txBox="1">
            <a:spLocks noGrp="1"/>
          </p:cNvSpPr>
          <p:nvPr>
            <p:ph type="body" idx="2"/>
          </p:nvPr>
        </p:nvSpPr>
        <p:spPr>
          <a:xfrm>
            <a:off x="866441" y="3129281"/>
            <a:ext cx="2551462" cy="2895599"/>
          </a:xfrm>
          <a:prstGeom prst="rect">
            <a:avLst/>
          </a:prstGeom>
          <a:noFill/>
          <a:ln>
            <a:noFill/>
          </a:ln>
        </p:spPr>
        <p:txBody>
          <a:bodyPr spcFirstLastPara="1" wrap="square" lIns="91425" tIns="91425" rIns="91425" bIns="91425" anchor="t" anchorCtr="0"/>
          <a:lstStyle>
            <a:lvl1pPr marL="457200" marR="0" lvl="0"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sp>
        <p:nvSpPr>
          <p:cNvPr id="68" name="Shape 68"/>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69" name="Shape 69"/>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70" name="Shape 70"/>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865656" y="1854192"/>
            <a:ext cx="3820674" cy="157480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lt2"/>
              </a:buClr>
              <a:buSzPts val="3600"/>
              <a:buFont typeface="Century Gothic"/>
              <a:buNone/>
              <a:defRPr sz="36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73" name="Shape 73"/>
          <p:cNvSpPr>
            <a:spLocks noGrp="1"/>
          </p:cNvSpPr>
          <p:nvPr>
            <p:ph type="pic" idx="2"/>
          </p:nvPr>
        </p:nvSpPr>
        <p:spPr>
          <a:xfrm>
            <a:off x="5213517" y="1143000"/>
            <a:ext cx="2400925" cy="4572000"/>
          </a:xfrm>
          <a:prstGeom prst="roundRect">
            <a:avLst>
              <a:gd name="adj" fmla="val 1858"/>
            </a:avLst>
          </a:prstGeom>
          <a:noFill/>
          <a:ln>
            <a:noFill/>
          </a:ln>
          <a:effectLst>
            <a:outerShdw blurRad="50800" dist="50800" dir="5400000" algn="tl" rotWithShape="0">
              <a:srgbClr val="000000">
                <a:alpha val="42745"/>
              </a:srgbClr>
            </a:outerShdw>
          </a:effectLst>
        </p:spPr>
        <p:txBody>
          <a:bodyPr spcFirstLastPara="1" wrap="square" lIns="91425" tIns="91425" rIns="91425" bIns="91425" anchor="t" anchorCtr="0"/>
          <a:lstStyle>
            <a:lvl1pPr marR="0" lvl="0" algn="ctr"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1pPr>
            <a:lvl2pPr marR="0" lvl="1"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2pPr>
            <a:lvl3pPr marR="0" lvl="2"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R="0" lvl="3"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4pPr>
            <a:lvl5pPr marR="0" lvl="4"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5pPr>
            <a:lvl6pPr marR="0" lvl="5"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6pPr>
            <a:lvl7pPr marR="0" lvl="6"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7pPr>
            <a:lvl8pPr marR="0" lvl="7"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8pPr>
            <a:lvl9pPr marR="0" lvl="8"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9pPr>
          </a:lstStyle>
          <a:p>
            <a:endParaRPr/>
          </a:p>
        </p:txBody>
      </p:sp>
      <p:sp>
        <p:nvSpPr>
          <p:cNvPr id="74" name="Shape 74"/>
          <p:cNvSpPr txBox="1">
            <a:spLocks noGrp="1"/>
          </p:cNvSpPr>
          <p:nvPr>
            <p:ph type="body" idx="1"/>
          </p:nvPr>
        </p:nvSpPr>
        <p:spPr>
          <a:xfrm>
            <a:off x="866441" y="3657600"/>
            <a:ext cx="3814728" cy="1371600"/>
          </a:xfrm>
          <a:prstGeom prst="rect">
            <a:avLst/>
          </a:prstGeom>
          <a:noFill/>
          <a:ln>
            <a:noFill/>
          </a:ln>
        </p:spPr>
        <p:txBody>
          <a:bodyPr spcFirstLastPara="1" wrap="square" lIns="91425" tIns="91425" rIns="91425" bIns="91425" anchor="t" anchorCtr="0"/>
          <a:lstStyle>
            <a:lvl1pPr marL="457200" marR="0" lvl="0" indent="-228600" algn="l" rtl="0">
              <a:spcBef>
                <a:spcPts val="1000"/>
              </a:spcBef>
              <a:spcAft>
                <a:spcPts val="0"/>
              </a:spcAft>
              <a:buClr>
                <a:schemeClr val="accent1"/>
              </a:buClr>
              <a:buSzPts val="1120"/>
              <a:buFont typeface="Noto Sans Symbols"/>
              <a:buNone/>
              <a:defRPr sz="14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sp>
        <p:nvSpPr>
          <p:cNvPr id="75" name="Shape 75"/>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76" name="Shape 76"/>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77" name="Shape 77"/>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anoramic Picture with Caption">
  <p:cSld name="Panoramic Picture with Caption">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866443" y="4800587"/>
            <a:ext cx="6620967"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lt2"/>
              </a:buClr>
              <a:buSzPts val="2400"/>
              <a:buFont typeface="Century Gothic"/>
              <a:buNone/>
              <a:defRPr sz="24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80" name="Shape 80"/>
          <p:cNvSpPr>
            <a:spLocks noGrp="1"/>
          </p:cNvSpPr>
          <p:nvPr>
            <p:ph type="pic" idx="2"/>
          </p:nvPr>
        </p:nvSpPr>
        <p:spPr>
          <a:xfrm>
            <a:off x="866442" y="685800"/>
            <a:ext cx="6620968" cy="3640666"/>
          </a:xfrm>
          <a:prstGeom prst="roundRect">
            <a:avLst>
              <a:gd name="adj" fmla="val 1858"/>
            </a:avLst>
          </a:prstGeom>
          <a:noFill/>
          <a:ln>
            <a:noFill/>
          </a:ln>
          <a:effectLst>
            <a:outerShdw blurRad="50800" dist="50800" dir="5400000" algn="tl" rotWithShape="0">
              <a:srgbClr val="000000">
                <a:alpha val="42745"/>
              </a:srgbClr>
            </a:outerShdw>
          </a:effectLst>
        </p:spPr>
        <p:txBody>
          <a:bodyPr spcFirstLastPara="1" wrap="square" lIns="91425" tIns="91425" rIns="91425" bIns="91425" anchor="t" anchorCtr="0"/>
          <a:lstStyle>
            <a:lvl1pPr marR="0" lvl="0" algn="ctr"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1pPr>
            <a:lvl2pPr marR="0" lvl="1"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2pPr>
            <a:lvl3pPr marR="0" lvl="2"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3pPr>
            <a:lvl4pPr marR="0" lvl="3"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4pPr>
            <a:lvl5pPr marR="0" lvl="4"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5pPr>
            <a:lvl6pPr marR="0" lvl="5"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6pPr>
            <a:lvl7pPr marR="0" lvl="6"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7pPr>
            <a:lvl8pPr marR="0" lvl="7"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8pPr>
            <a:lvl9pPr marR="0" lvl="8" algn="l" rtl="0">
              <a:spcBef>
                <a:spcPts val="1000"/>
              </a:spcBef>
              <a:spcAft>
                <a:spcPts val="0"/>
              </a:spcAft>
              <a:buClr>
                <a:schemeClr val="accent1"/>
              </a:buClr>
              <a:buSzPts val="1280"/>
              <a:buFont typeface="Noto Sans Symbols"/>
              <a:buNone/>
              <a:defRPr sz="1600" b="0" i="0" u="none" strike="noStrike" cap="none">
                <a:solidFill>
                  <a:schemeClr val="lt1"/>
                </a:solidFill>
                <a:latin typeface="Century Gothic"/>
                <a:ea typeface="Century Gothic"/>
                <a:cs typeface="Century Gothic"/>
                <a:sym typeface="Century Gothic"/>
              </a:defRPr>
            </a:lvl9pPr>
          </a:lstStyle>
          <a:p>
            <a:endParaRPr/>
          </a:p>
        </p:txBody>
      </p:sp>
      <p:sp>
        <p:nvSpPr>
          <p:cNvPr id="81" name="Shape 81"/>
          <p:cNvSpPr txBox="1">
            <a:spLocks noGrp="1"/>
          </p:cNvSpPr>
          <p:nvPr>
            <p:ph type="body" idx="1"/>
          </p:nvPr>
        </p:nvSpPr>
        <p:spPr>
          <a:xfrm>
            <a:off x="866443" y="5367325"/>
            <a:ext cx="6620966" cy="493712"/>
          </a:xfrm>
          <a:prstGeom prst="rect">
            <a:avLst/>
          </a:prstGeom>
          <a:noFill/>
          <a:ln>
            <a:noFill/>
          </a:ln>
        </p:spPr>
        <p:txBody>
          <a:bodyPr spcFirstLastPara="1" wrap="square" lIns="91425" tIns="91425" rIns="91425" bIns="91425" anchor="t" anchorCtr="0"/>
          <a:lstStyle>
            <a:lvl1pPr marL="457200" marR="0" lvl="0"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chemeClr val="lt1"/>
                </a:solidFill>
                <a:latin typeface="Century Gothic"/>
                <a:ea typeface="Century Gothic"/>
                <a:cs typeface="Century Gothic"/>
                <a:sym typeface="Century Gothic"/>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chemeClr val="lt1"/>
                </a:solidFill>
                <a:latin typeface="Century Gothic"/>
                <a:ea typeface="Century Gothic"/>
                <a:cs typeface="Century Gothic"/>
                <a:sym typeface="Century Gothic"/>
              </a:defRPr>
            </a:lvl9pPr>
          </a:lstStyle>
          <a:p>
            <a:endParaRPr/>
          </a:p>
        </p:txBody>
      </p:sp>
      <p:sp>
        <p:nvSpPr>
          <p:cNvPr id="82" name="Shape 82"/>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83" name="Shape 83"/>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84" name="Shape 84"/>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1F60F0"/>
            </a:gs>
            <a:gs pos="50000">
              <a:srgbClr val="096FAC"/>
            </a:gs>
            <a:gs pos="100000">
              <a:srgbClr val="005E5B"/>
            </a:gs>
          </a:gsLst>
          <a:lin ang="2520000" scaled="0"/>
        </a:gradFill>
        <a:effectLst/>
      </p:bgPr>
    </p:bg>
    <p:spTree>
      <p:nvGrpSpPr>
        <p:cNvPr id="1" name="Shape 9"/>
        <p:cNvGrpSpPr/>
        <p:nvPr/>
      </p:nvGrpSpPr>
      <p:grpSpPr>
        <a:xfrm>
          <a:off x="0" y="0"/>
          <a:ext cx="0" cy="0"/>
          <a:chOff x="0" y="0"/>
          <a:chExt cx="0" cy="0"/>
        </a:xfrm>
      </p:grpSpPr>
      <p:sp>
        <p:nvSpPr>
          <p:cNvPr id="10" name="Shape 10"/>
          <p:cNvSpPr/>
          <p:nvPr/>
        </p:nvSpPr>
        <p:spPr>
          <a:xfrm>
            <a:off x="6299432" y="1676400"/>
            <a:ext cx="2819400" cy="2819400"/>
          </a:xfrm>
          <a:prstGeom prst="ellipse">
            <a:avLst/>
          </a:prstGeom>
          <a:gradFill>
            <a:gsLst>
              <a:gs pos="0">
                <a:srgbClr val="78C4F1">
                  <a:alpha val="6666"/>
                </a:srgbClr>
              </a:gs>
              <a:gs pos="36000">
                <a:srgbClr val="78C4F1">
                  <a:alpha val="5882"/>
                </a:srgbClr>
              </a:gs>
              <a:gs pos="69000">
                <a:srgbClr val="78C4F1">
                  <a:alpha val="0"/>
                </a:srgbClr>
              </a:gs>
              <a:gs pos="100000">
                <a:srgbClr val="78C4F1">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a:off x="5689832" y="-457200"/>
            <a:ext cx="1600200" cy="1600200"/>
          </a:xfrm>
          <a:prstGeom prst="ellipse">
            <a:avLst/>
          </a:prstGeom>
          <a:gradFill>
            <a:gsLst>
              <a:gs pos="0">
                <a:srgbClr val="78C4F1">
                  <a:alpha val="13725"/>
                </a:srgbClr>
              </a:gs>
              <a:gs pos="36000">
                <a:srgbClr val="78C4F1">
                  <a:alpha val="6666"/>
                </a:srgbClr>
              </a:gs>
              <a:gs pos="73000">
                <a:srgbClr val="78C4F1">
                  <a:alpha val="0"/>
                </a:srgbClr>
              </a:gs>
              <a:gs pos="100000">
                <a:srgbClr val="78C4F1">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6299432" y="6096000"/>
            <a:ext cx="990600" cy="990600"/>
          </a:xfrm>
          <a:prstGeom prst="ellipse">
            <a:avLst/>
          </a:prstGeom>
          <a:gradFill>
            <a:gsLst>
              <a:gs pos="0">
                <a:srgbClr val="78C4F1">
                  <a:alpha val="13725"/>
                </a:srgbClr>
              </a:gs>
              <a:gs pos="36000">
                <a:srgbClr val="78C4F1">
                  <a:alpha val="6666"/>
                </a:srgbClr>
              </a:gs>
              <a:gs pos="66000">
                <a:srgbClr val="78C4F1">
                  <a:alpha val="0"/>
                </a:srgbClr>
              </a:gs>
              <a:gs pos="100000">
                <a:srgbClr val="78C4F1">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153988" y="2667000"/>
            <a:ext cx="4191000" cy="4191000"/>
          </a:xfrm>
          <a:prstGeom prst="ellipse">
            <a:avLst/>
          </a:prstGeom>
          <a:gradFill>
            <a:gsLst>
              <a:gs pos="0">
                <a:srgbClr val="78C4F1">
                  <a:alpha val="10980"/>
                </a:srgbClr>
              </a:gs>
              <a:gs pos="36000">
                <a:srgbClr val="78C4F1">
                  <a:alpha val="9803"/>
                </a:srgbClr>
              </a:gs>
              <a:gs pos="75000">
                <a:srgbClr val="78C4F1">
                  <a:alpha val="0"/>
                </a:srgbClr>
              </a:gs>
              <a:gs pos="100000">
                <a:srgbClr val="78C4F1">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a:off x="-839788" y="2895600"/>
            <a:ext cx="2362200" cy="2362200"/>
          </a:xfrm>
          <a:prstGeom prst="ellipse">
            <a:avLst/>
          </a:prstGeom>
          <a:gradFill>
            <a:gsLst>
              <a:gs pos="0">
                <a:srgbClr val="78C4F1">
                  <a:alpha val="7843"/>
                </a:srgbClr>
              </a:gs>
              <a:gs pos="36000">
                <a:srgbClr val="78C4F1">
                  <a:alpha val="7843"/>
                </a:srgbClr>
              </a:gs>
              <a:gs pos="72000">
                <a:srgbClr val="78C4F1">
                  <a:alpha val="0"/>
                </a:srgbClr>
              </a:gs>
              <a:gs pos="100000">
                <a:srgbClr val="78C4F1">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a:off x="7745644" y="0"/>
            <a:ext cx="685800" cy="1099458"/>
          </a:xfrm>
          <a:prstGeom prst="rect">
            <a:avLst/>
          </a:prstGeom>
          <a:solidFill>
            <a:schemeClr val="accent1"/>
          </a:solidFill>
          <a:ln>
            <a:noFill/>
          </a:ln>
          <a:effectLst>
            <a:outerShdw blurRad="38100" dist="25400" dir="5400000" rotWithShape="0">
              <a:srgbClr val="000000">
                <a:alpha val="44705"/>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txBox="1">
            <a:spLocks noGrp="1"/>
          </p:cNvSpPr>
          <p:nvPr>
            <p:ph type="title"/>
          </p:nvPr>
        </p:nvSpPr>
        <p:spPr>
          <a:xfrm>
            <a:off x="484710" y="452718"/>
            <a:ext cx="7055380" cy="140053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lt2"/>
              </a:buClr>
              <a:buSzPts val="4200"/>
              <a:buFont typeface="Century Gothic"/>
              <a:buNone/>
              <a:defRPr sz="4200" b="0" i="0" u="none" strike="noStrike" cap="none">
                <a:solidFill>
                  <a:schemeClr val="lt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17" name="Shape 17"/>
          <p:cNvSpPr txBox="1">
            <a:spLocks noGrp="1"/>
          </p:cNvSpPr>
          <p:nvPr>
            <p:ph type="body" idx="1"/>
          </p:nvPr>
        </p:nvSpPr>
        <p:spPr>
          <a:xfrm>
            <a:off x="827700" y="2052925"/>
            <a:ext cx="6711654" cy="4195481"/>
          </a:xfrm>
          <a:prstGeom prst="rect">
            <a:avLst/>
          </a:prstGeom>
          <a:noFill/>
          <a:ln>
            <a:noFill/>
          </a:ln>
        </p:spPr>
        <p:txBody>
          <a:bodyPr spcFirstLastPara="1" wrap="square" lIns="91425" tIns="91425" rIns="91425" bIns="91425" anchor="t" anchorCtr="0"/>
          <a:lstStyle>
            <a:lvl1pPr marL="457200" marR="0" lvl="0" indent="-330200" algn="l" rtl="0">
              <a:spcBef>
                <a:spcPts val="1000"/>
              </a:spcBef>
              <a:spcAft>
                <a:spcPts val="0"/>
              </a:spcAft>
              <a:buClr>
                <a:schemeClr val="accent1"/>
              </a:buClr>
              <a:buSzPts val="1600"/>
              <a:buFont typeface="Noto Sans Symbols"/>
              <a:buChar char="▶"/>
              <a:defRPr sz="2000" b="0" i="0" u="none" strike="noStrike" cap="none">
                <a:solidFill>
                  <a:schemeClr val="lt1"/>
                </a:solidFill>
                <a:latin typeface="Century Gothic"/>
                <a:ea typeface="Century Gothic"/>
                <a:cs typeface="Century Gothic"/>
                <a:sym typeface="Century Gothic"/>
              </a:defRPr>
            </a:lvl1pPr>
            <a:lvl2pPr marL="914400" marR="0" lvl="1" indent="-320040" algn="l" rtl="0">
              <a:spcBef>
                <a:spcPts val="1000"/>
              </a:spcBef>
              <a:spcAft>
                <a:spcPts val="0"/>
              </a:spcAft>
              <a:buClr>
                <a:schemeClr val="accent1"/>
              </a:buClr>
              <a:buSzPts val="1440"/>
              <a:buFont typeface="Noto Sans Symbols"/>
              <a:buChar char="▶"/>
              <a:defRPr sz="1800" b="0" i="0" u="none" strike="noStrike" cap="none">
                <a:solidFill>
                  <a:schemeClr val="lt1"/>
                </a:solidFill>
                <a:latin typeface="Century Gothic"/>
                <a:ea typeface="Century Gothic"/>
                <a:cs typeface="Century Gothic"/>
                <a:sym typeface="Century Gothic"/>
              </a:defRPr>
            </a:lvl2pPr>
            <a:lvl3pPr marL="1371600" marR="0" lvl="2" indent="-309880" algn="l" rtl="0">
              <a:spcBef>
                <a:spcPts val="1000"/>
              </a:spcBef>
              <a:spcAft>
                <a:spcPts val="0"/>
              </a:spcAft>
              <a:buClr>
                <a:schemeClr val="accent1"/>
              </a:buClr>
              <a:buSzPts val="1280"/>
              <a:buFont typeface="Noto Sans Symbols"/>
              <a:buChar char="▶"/>
              <a:defRPr sz="1600" b="0" i="0" u="none" strike="noStrike" cap="none">
                <a:solidFill>
                  <a:schemeClr val="lt1"/>
                </a:solidFill>
                <a:latin typeface="Century Gothic"/>
                <a:ea typeface="Century Gothic"/>
                <a:cs typeface="Century Gothic"/>
                <a:sym typeface="Century Gothic"/>
              </a:defRPr>
            </a:lvl3pPr>
            <a:lvl4pPr marL="1828800" marR="0" lvl="3" indent="-299719"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4pPr>
            <a:lvl5pPr marL="2286000" marR="0" lvl="4"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5pPr>
            <a:lvl6pPr marL="2743200" marR="0" lvl="5"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6pPr>
            <a:lvl7pPr marL="3200400" marR="0" lvl="6"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7pPr>
            <a:lvl8pPr marL="3657600" marR="0" lvl="7"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8pPr>
            <a:lvl9pPr marL="4114800" marR="0" lvl="8" indent="-299720" algn="l" rtl="0">
              <a:spcBef>
                <a:spcPts val="1000"/>
              </a:spcBef>
              <a:spcAft>
                <a:spcPts val="0"/>
              </a:spcAft>
              <a:buClr>
                <a:schemeClr val="accent1"/>
              </a:buClr>
              <a:buSzPts val="1120"/>
              <a:buFont typeface="Noto Sans Symbols"/>
              <a:buChar char="▶"/>
              <a:defRPr sz="1400" b="0" i="0" u="none" strike="noStrike" cap="none">
                <a:solidFill>
                  <a:schemeClr val="lt1"/>
                </a:solidFill>
                <a:latin typeface="Century Gothic"/>
                <a:ea typeface="Century Gothic"/>
                <a:cs typeface="Century Gothic"/>
                <a:sym typeface="Century Gothic"/>
              </a:defRPr>
            </a:lvl9pPr>
          </a:lstStyle>
          <a:p>
            <a:endParaRPr/>
          </a:p>
        </p:txBody>
      </p:sp>
      <p:sp>
        <p:nvSpPr>
          <p:cNvPr id="18" name="Shape 18"/>
          <p:cNvSpPr txBox="1">
            <a:spLocks noGrp="1"/>
          </p:cNvSpPr>
          <p:nvPr>
            <p:ph type="dt" idx="10"/>
          </p:nvPr>
        </p:nvSpPr>
        <p:spPr>
          <a:xfrm rot="5400000">
            <a:off x="7494989" y="1828771"/>
            <a:ext cx="990599" cy="22865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9" name="Shape 19"/>
          <p:cNvSpPr txBox="1">
            <a:spLocks noGrp="1"/>
          </p:cNvSpPr>
          <p:nvPr>
            <p:ph type="ftr" idx="11"/>
          </p:nvPr>
        </p:nvSpPr>
        <p:spPr>
          <a:xfrm rot="5400000">
            <a:off x="6233335" y="3263371"/>
            <a:ext cx="3859795" cy="22866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1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20" name="Shape 20"/>
          <p:cNvSpPr txBox="1">
            <a:spLocks noGrp="1"/>
          </p:cNvSpPr>
          <p:nvPr>
            <p:ph type="sldNum" idx="12"/>
          </p:nvPr>
        </p:nvSpPr>
        <p:spPr>
          <a:xfrm>
            <a:off x="7766431" y="295736"/>
            <a:ext cx="628813" cy="767687"/>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2801"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2801"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2801"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2801"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2801"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2801"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2801"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2801"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2801" b="0" i="0" u="none" strike="noStrike" cap="none">
                <a:solidFill>
                  <a:schemeClr val="lt1"/>
                </a:solidFill>
                <a:latin typeface="Century Gothic"/>
                <a:ea typeface="Century Gothic"/>
                <a:cs typeface="Century Gothic"/>
                <a:sym typeface="Century Gothic"/>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0.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3" Type="http://schemas.openxmlformats.org/officeDocument/2006/relationships/hyperlink" Target="http://www.youtube.com/watch?v=YvhlOtQAU0A" TargetMode="External"/><Relationship Id="rId4" Type="http://schemas.openxmlformats.org/officeDocument/2006/relationships/image" Target="../media/image12.jp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www.youtube.com/watch?v=1kqVxgPBIX0"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1" Type="http://schemas.openxmlformats.org/officeDocument/2006/relationships/oleObject" Target="../embeddings/oleObject5.bin"/><Relationship Id="rId12" Type="http://schemas.openxmlformats.org/officeDocument/2006/relationships/image" Target="../media/image21.wmf"/><Relationship Id="rId13" Type="http://schemas.openxmlformats.org/officeDocument/2006/relationships/image" Target="../media/image22.wmf"/><Relationship Id="rId14" Type="http://schemas.openxmlformats.org/officeDocument/2006/relationships/image" Target="../media/image23.wmf"/><Relationship Id="rId15" Type="http://schemas.openxmlformats.org/officeDocument/2006/relationships/image" Target="../media/image24.wmf"/><Relationship Id="rId1" Type="http://schemas.openxmlformats.org/officeDocument/2006/relationships/vmlDrawing" Target="../drawings/vmlDrawing1.vml"/><Relationship Id="rId2" Type="http://schemas.openxmlformats.org/officeDocument/2006/relationships/slideLayout" Target="../slideLayouts/slideLayout3.xml"/><Relationship Id="rId3" Type="http://schemas.openxmlformats.org/officeDocument/2006/relationships/oleObject" Target="../embeddings/oleObject1.bin"/><Relationship Id="rId4" Type="http://schemas.openxmlformats.org/officeDocument/2006/relationships/image" Target="../media/image17.wmf"/><Relationship Id="rId5" Type="http://schemas.openxmlformats.org/officeDocument/2006/relationships/oleObject" Target="../embeddings/oleObject2.bin"/><Relationship Id="rId6" Type="http://schemas.openxmlformats.org/officeDocument/2006/relationships/image" Target="../media/image18.wmf"/><Relationship Id="rId7" Type="http://schemas.openxmlformats.org/officeDocument/2006/relationships/oleObject" Target="../embeddings/oleObject3.bin"/><Relationship Id="rId8" Type="http://schemas.openxmlformats.org/officeDocument/2006/relationships/image" Target="../media/image19.wmf"/><Relationship Id="rId9" Type="http://schemas.openxmlformats.org/officeDocument/2006/relationships/oleObject" Target="../embeddings/oleObject4.bin"/><Relationship Id="rId10" Type="http://schemas.openxmlformats.org/officeDocument/2006/relationships/image" Target="../media/image20.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25.wmf"/><Relationship Id="rId5" Type="http://schemas.openxmlformats.org/officeDocument/2006/relationships/oleObject" Target="../embeddings/oleObject7.bin"/><Relationship Id="rId6" Type="http://schemas.openxmlformats.org/officeDocument/2006/relationships/image" Target="../media/image26.wmf"/><Relationship Id="rId7" Type="http://schemas.openxmlformats.org/officeDocument/2006/relationships/oleObject" Target="../embeddings/oleObject8.bin"/><Relationship Id="rId8" Type="http://schemas.openxmlformats.org/officeDocument/2006/relationships/image" Target="../media/image27.wmf"/><Relationship Id="rId9" Type="http://schemas.openxmlformats.org/officeDocument/2006/relationships/image" Target="../media/image22.wmf"/><Relationship Id="rId10" Type="http://schemas.openxmlformats.org/officeDocument/2006/relationships/image" Target="../media/image24.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B5eTpZHnUes" TargetMode="External"/><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0DQjCPBZaUk" TargetMode="External"/><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ua1nW5n8src" TargetMode="External"/><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631" y="764704"/>
            <a:ext cx="7851648" cy="1828800"/>
          </a:xfrm>
          <a:ln>
            <a:miter lim="800000"/>
            <a:headEnd/>
            <a:tailEnd/>
          </a:ln>
          <a:extLst/>
        </p:spPr>
        <p:txBody>
          <a:bodyPr/>
          <a:lstStyle/>
          <a:p>
            <a:pPr eaLnBrk="1" fontAlgn="auto" hangingPunct="1">
              <a:spcAft>
                <a:spcPts val="0"/>
              </a:spcAft>
              <a:defRPr/>
            </a:pPr>
            <a:r>
              <a:rPr lang="en-AU" dirty="0" smtClean="0"/>
              <a:t>Classical Conditioning</a:t>
            </a:r>
            <a:endParaRPr lang="en-AU" dirty="0"/>
          </a:p>
        </p:txBody>
      </p:sp>
      <p:sp>
        <p:nvSpPr>
          <p:cNvPr id="13314" name="Subtitle 2"/>
          <p:cNvSpPr>
            <a:spLocks noGrp="1"/>
          </p:cNvSpPr>
          <p:nvPr>
            <p:ph type="subTitle" idx="1"/>
          </p:nvPr>
        </p:nvSpPr>
        <p:spPr>
          <a:xfrm>
            <a:off x="513329" y="2780928"/>
            <a:ext cx="7854950" cy="1752600"/>
          </a:xfrm>
        </p:spPr>
        <p:txBody>
          <a:bodyPr/>
          <a:lstStyle/>
          <a:p>
            <a:pPr marR="0" eaLnBrk="1" hangingPunct="1"/>
            <a:r>
              <a:rPr lang="en-AU" altLang="en-US" dirty="0"/>
              <a:t>Unit </a:t>
            </a:r>
            <a:r>
              <a:rPr lang="en-AU" altLang="en-US" dirty="0" smtClean="0"/>
              <a:t>3 </a:t>
            </a:r>
            <a:r>
              <a:rPr lang="en-AU" altLang="en-US" dirty="0"/>
              <a:t>Psychology</a:t>
            </a:r>
          </a:p>
          <a:p>
            <a:pPr marR="0" eaLnBrk="1" hangingPunct="1"/>
            <a:r>
              <a:rPr lang="en-AU" altLang="en-US" dirty="0"/>
              <a:t>AOS 2 – </a:t>
            </a:r>
            <a:r>
              <a:rPr lang="en-AU" altLang="en-US" dirty="0" smtClean="0"/>
              <a:t>Learning</a:t>
            </a:r>
            <a:endParaRPr lang="en-AU" altLang="en-US" dirty="0"/>
          </a:p>
          <a:p>
            <a:pPr algn="l">
              <a:lnSpc>
                <a:spcPct val="120000"/>
              </a:lnSpc>
            </a:pPr>
            <a:r>
              <a:rPr lang="en-US" sz="2800" b="1" dirty="0">
                <a:solidFill>
                  <a:schemeClr val="tx1">
                    <a:lumMod val="95000"/>
                    <a:lumOff val="5000"/>
                  </a:schemeClr>
                </a:solidFill>
                <a:latin typeface="Arial" panose="020B0604020202020204" pitchFamily="34" charset="0"/>
                <a:cs typeface="Arial" panose="020B0604020202020204" pitchFamily="34" charset="0"/>
              </a:rPr>
              <a:t>Study design dot point</a:t>
            </a:r>
          </a:p>
          <a:p>
            <a:pPr marL="342900" indent="-342900" algn="l">
              <a:lnSpc>
                <a:spcPct val="120000"/>
              </a:lnSpc>
              <a:buFont typeface="Arial" panose="020B0604020202020204" pitchFamily="34" charset="0"/>
              <a:buChar char="•"/>
            </a:pPr>
            <a:r>
              <a:rPr lang="en-AU" sz="2000" dirty="0">
                <a:solidFill>
                  <a:schemeClr val="tx1">
                    <a:lumMod val="95000"/>
                    <a:lumOff val="5000"/>
                  </a:schemeClr>
                </a:solidFill>
                <a:latin typeface="Arial" panose="020B0604020202020204" pitchFamily="34" charset="0"/>
                <a:cs typeface="Arial" panose="020B0604020202020204" pitchFamily="34" charset="0"/>
              </a:rPr>
              <a:t>Classical conditioning as a </a:t>
            </a:r>
            <a:r>
              <a:rPr lang="en-AU" sz="2000" b="1" dirty="0">
                <a:solidFill>
                  <a:srgbClr val="FF0000"/>
                </a:solidFill>
                <a:latin typeface="Arial" panose="020B0604020202020204" pitchFamily="34" charset="0"/>
                <a:cs typeface="Arial" panose="020B0604020202020204" pitchFamily="34" charset="0"/>
              </a:rPr>
              <a:t>three-phase process </a:t>
            </a:r>
            <a:r>
              <a:rPr lang="en-AU" sz="2000" dirty="0">
                <a:solidFill>
                  <a:schemeClr val="tx1">
                    <a:lumMod val="95000"/>
                    <a:lumOff val="5000"/>
                  </a:schemeClr>
                </a:solidFill>
                <a:latin typeface="Arial" panose="020B0604020202020204" pitchFamily="34" charset="0"/>
                <a:cs typeface="Arial" panose="020B0604020202020204" pitchFamily="34" charset="0"/>
              </a:rPr>
              <a:t>(before conditioning, during conditioning and after conditioning) that results in the </a:t>
            </a:r>
            <a:r>
              <a:rPr lang="en-AU" sz="2000" b="1" dirty="0">
                <a:solidFill>
                  <a:srgbClr val="FF0000"/>
                </a:solidFill>
                <a:latin typeface="Arial" panose="020B0604020202020204" pitchFamily="34" charset="0"/>
                <a:cs typeface="Arial" panose="020B0604020202020204" pitchFamily="34" charset="0"/>
              </a:rPr>
              <a:t>involuntary association </a:t>
            </a:r>
            <a:r>
              <a:rPr lang="en-AU" sz="2000" dirty="0">
                <a:solidFill>
                  <a:schemeClr val="tx1">
                    <a:lumMod val="95000"/>
                    <a:lumOff val="5000"/>
                  </a:schemeClr>
                </a:solidFill>
                <a:latin typeface="Arial" panose="020B0604020202020204" pitchFamily="34" charset="0"/>
                <a:cs typeface="Arial" panose="020B0604020202020204" pitchFamily="34" charset="0"/>
              </a:rPr>
              <a:t>between a neutral stimulus and unconditioned stimulus to produce a conditioned response, including stimulus generalisation, stimulus discrimination, extinction and spontaneous recovery</a:t>
            </a:r>
          </a:p>
          <a:p>
            <a:pPr marL="342900" indent="-342900" algn="l">
              <a:lnSpc>
                <a:spcPct val="120000"/>
              </a:lnSpc>
              <a:buFont typeface="Arial" panose="020B0604020202020204" pitchFamily="34" charset="0"/>
              <a:buChar char="•"/>
            </a:pPr>
            <a:endParaRPr lang="en-AU" sz="2000" dirty="0">
              <a:solidFill>
                <a:schemeClr val="tx1">
                  <a:lumMod val="95000"/>
                  <a:lumOff val="5000"/>
                </a:schemeClr>
              </a:solidFill>
              <a:latin typeface="Arial" panose="020B0604020202020204" pitchFamily="34" charset="0"/>
              <a:cs typeface="Arial" panose="020B0604020202020204" pitchFamily="34" charset="0"/>
            </a:endParaRPr>
          </a:p>
          <a:p>
            <a:pPr algn="l">
              <a:lnSpc>
                <a:spcPct val="120000"/>
              </a:lnSpc>
            </a:pPr>
            <a:endParaRPr lang="en-US" sz="2800" dirty="0">
              <a:solidFill>
                <a:schemeClr val="tx1">
                  <a:lumMod val="95000"/>
                  <a:lumOff val="5000"/>
                </a:schemeClr>
              </a:solidFill>
              <a:latin typeface="Arial" panose="020B0604020202020204" pitchFamily="34" charset="0"/>
              <a:cs typeface="Arial" panose="020B0604020202020204" pitchFamily="34" charset="0"/>
            </a:endParaRPr>
          </a:p>
          <a:p>
            <a:pPr marR="0" eaLnBrk="1" hangingPunct="1"/>
            <a:endParaRPr lang="en-AU" altLang="en-US" dirty="0"/>
          </a:p>
        </p:txBody>
      </p:sp>
    </p:spTree>
    <p:extLst>
      <p:ext uri="{BB962C8B-B14F-4D97-AF65-F5344CB8AC3E}">
        <p14:creationId xmlns:p14="http://schemas.microsoft.com/office/powerpoint/2010/main" val="830190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84710" y="452718"/>
            <a:ext cx="7055380" cy="14005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2"/>
              </a:buClr>
              <a:buSzPts val="4200"/>
              <a:buFont typeface="Century Gothic"/>
              <a:buNone/>
            </a:pPr>
            <a:r>
              <a:rPr lang="en-US" sz="4200" b="0" i="0" u="none" strike="noStrike" cap="none">
                <a:solidFill>
                  <a:schemeClr val="lt2"/>
                </a:solidFill>
                <a:latin typeface="Century Gothic"/>
                <a:ea typeface="Century Gothic"/>
                <a:cs typeface="Century Gothic"/>
                <a:sym typeface="Century Gothic"/>
              </a:rPr>
              <a:t>Ivan Pavlov and his dogs </a:t>
            </a:r>
            <a:endParaRPr sz="4200" b="0" i="0" u="none" strike="noStrike" cap="none">
              <a:solidFill>
                <a:schemeClr val="lt2"/>
              </a:solidFill>
              <a:latin typeface="Century Gothic"/>
              <a:ea typeface="Century Gothic"/>
              <a:cs typeface="Century Gothic"/>
              <a:sym typeface="Century Gothic"/>
            </a:endParaRPr>
          </a:p>
        </p:txBody>
      </p:sp>
      <p:sp>
        <p:nvSpPr>
          <p:cNvPr id="205" name="Shape 205"/>
          <p:cNvSpPr txBox="1">
            <a:spLocks noGrp="1"/>
          </p:cNvSpPr>
          <p:nvPr>
            <p:ph type="body" idx="1"/>
          </p:nvPr>
        </p:nvSpPr>
        <p:spPr>
          <a:xfrm>
            <a:off x="828435" y="1498685"/>
            <a:ext cx="7849033" cy="4195481"/>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1"/>
              </a:buClr>
              <a:buSzPts val="2240"/>
              <a:buFont typeface="Noto Sans Symbols"/>
              <a:buChar char="▶"/>
            </a:pPr>
            <a:r>
              <a:rPr lang="en-US" sz="2800" b="0" i="0" u="none" strike="noStrike" cap="none">
                <a:solidFill>
                  <a:schemeClr val="lt1"/>
                </a:solidFill>
                <a:latin typeface="Arial"/>
                <a:ea typeface="Arial"/>
                <a:cs typeface="Arial"/>
                <a:sym typeface="Arial"/>
              </a:rPr>
              <a:t>The discovery of CC was an accident</a:t>
            </a:r>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a:solidFill>
                  <a:schemeClr val="lt1"/>
                </a:solidFill>
                <a:latin typeface="Arial"/>
                <a:ea typeface="Arial"/>
                <a:cs typeface="Arial"/>
                <a:sym typeface="Arial"/>
              </a:rPr>
              <a:t>Wanted to study digestion and the role of saliva</a:t>
            </a:r>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a:solidFill>
                  <a:schemeClr val="lt1"/>
                </a:solidFill>
                <a:latin typeface="Arial"/>
                <a:ea typeface="Arial"/>
                <a:cs typeface="Arial"/>
                <a:sym typeface="Arial"/>
              </a:rPr>
              <a:t>Rerouted saliva ducts to a test tube so measurements could be taken</a:t>
            </a:r>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a:solidFill>
                  <a:schemeClr val="lt1"/>
                </a:solidFill>
                <a:latin typeface="Arial"/>
                <a:ea typeface="Arial"/>
                <a:cs typeface="Arial"/>
                <a:sym typeface="Arial"/>
              </a:rPr>
              <a:t>Research ran into trouble when the dogs began to fill their cheek tubes before the food was presented</a:t>
            </a:r>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a:solidFill>
                  <a:schemeClr val="lt1"/>
                </a:solidFill>
                <a:latin typeface="Arial"/>
                <a:ea typeface="Arial"/>
                <a:cs typeface="Arial"/>
                <a:sym typeface="Arial"/>
              </a:rPr>
              <a:t>The dogs were learning to anticipate food at the sight of the lab tech guy</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704850"/>
            <a:ext cx="8229600" cy="1143000"/>
          </a:xfrm>
        </p:spPr>
        <p:txBody>
          <a:bodyPr/>
          <a:lstStyle/>
          <a:p>
            <a:pPr eaLnBrk="1" hangingPunct="1"/>
            <a:r>
              <a:rPr lang="en-AU" altLang="en-US"/>
              <a:t>What did Pavlov observe?</a:t>
            </a:r>
          </a:p>
        </p:txBody>
      </p:sp>
      <p:sp>
        <p:nvSpPr>
          <p:cNvPr id="18434" name="Content Placeholder 2"/>
          <p:cNvSpPr>
            <a:spLocks noGrp="1"/>
          </p:cNvSpPr>
          <p:nvPr>
            <p:ph sz="half" idx="1"/>
          </p:nvPr>
        </p:nvSpPr>
        <p:spPr>
          <a:xfrm>
            <a:off x="457200" y="1487121"/>
            <a:ext cx="4038600" cy="4433888"/>
          </a:xfrm>
        </p:spPr>
        <p:txBody>
          <a:bodyPr/>
          <a:lstStyle/>
          <a:p>
            <a:pPr eaLnBrk="1" hangingPunct="1"/>
            <a:r>
              <a:rPr lang="en-AU" altLang="en-US" sz="2000"/>
              <a:t>Pavlov observed that the dogs salivated not only at the sight of the food, but also at the sight or sound of the lab tech who had been preparing the food.</a:t>
            </a:r>
          </a:p>
          <a:p>
            <a:pPr eaLnBrk="1" hangingPunct="1"/>
            <a:r>
              <a:rPr lang="en-AU" altLang="en-US" sz="2000" dirty="0"/>
              <a:t>Pavlov was intrigued by these unintentional observations &amp; he decided to conduct further experiments.</a:t>
            </a:r>
          </a:p>
          <a:p>
            <a:pPr eaLnBrk="1" hangingPunct="1"/>
            <a:r>
              <a:rPr lang="en-AU" altLang="en-US" sz="2000" dirty="0"/>
              <a:t>His subsequent experiments provided clear evidence of a form of learning based on the repeated association of 2 different stimuli.</a:t>
            </a:r>
          </a:p>
        </p:txBody>
      </p:sp>
      <p:sp>
        <p:nvSpPr>
          <p:cNvPr id="18435" name="Content Placeholder 3"/>
          <p:cNvSpPr>
            <a:spLocks noGrp="1"/>
          </p:cNvSpPr>
          <p:nvPr>
            <p:ph sz="half" idx="2"/>
          </p:nvPr>
        </p:nvSpPr>
        <p:spPr>
          <a:xfrm>
            <a:off x="4648200" y="1667486"/>
            <a:ext cx="4038600" cy="4433888"/>
          </a:xfrm>
        </p:spPr>
        <p:txBody>
          <a:bodyPr/>
          <a:lstStyle/>
          <a:p>
            <a:pPr eaLnBrk="1" hangingPunct="1"/>
            <a:r>
              <a:rPr lang="en-AU" altLang="en-US" sz="2000" dirty="0"/>
              <a:t>A </a:t>
            </a:r>
            <a:r>
              <a:rPr lang="en-AU" altLang="en-US" sz="2000" b="1" dirty="0">
                <a:solidFill>
                  <a:srgbClr val="FF0000"/>
                </a:solidFill>
              </a:rPr>
              <a:t>stimulus</a:t>
            </a:r>
            <a:r>
              <a:rPr lang="en-AU" altLang="en-US" sz="2000" dirty="0">
                <a:solidFill>
                  <a:srgbClr val="FF0000"/>
                </a:solidFill>
              </a:rPr>
              <a:t> </a:t>
            </a:r>
            <a:r>
              <a:rPr lang="en-AU" altLang="en-US" sz="2000" dirty="0"/>
              <a:t>is any event that elicits a response from an organism.</a:t>
            </a:r>
          </a:p>
          <a:p>
            <a:pPr eaLnBrk="1" hangingPunct="1"/>
            <a:r>
              <a:rPr lang="en-AU" altLang="en-US" sz="2000" dirty="0"/>
              <a:t>A </a:t>
            </a:r>
            <a:r>
              <a:rPr lang="en-AU" altLang="en-US" sz="2000" b="1" dirty="0">
                <a:solidFill>
                  <a:srgbClr val="FF0000"/>
                </a:solidFill>
              </a:rPr>
              <a:t>response</a:t>
            </a:r>
            <a:r>
              <a:rPr lang="en-AU" altLang="en-US" sz="2000" dirty="0">
                <a:solidFill>
                  <a:srgbClr val="FF0000"/>
                </a:solidFill>
              </a:rPr>
              <a:t> </a:t>
            </a:r>
            <a:r>
              <a:rPr lang="en-AU" altLang="en-US" sz="2000" dirty="0"/>
              <a:t>is a reaction by an organism to a stimulus. In Pavlov’s experiment, the stimulus of </a:t>
            </a:r>
            <a:r>
              <a:rPr lang="en-AU" altLang="en-US" sz="2000" i="1" dirty="0"/>
              <a:t>food</a:t>
            </a:r>
            <a:r>
              <a:rPr lang="en-AU" altLang="en-US" sz="2000" dirty="0"/>
              <a:t> initially produced the response of </a:t>
            </a:r>
            <a:r>
              <a:rPr lang="en-AU" altLang="en-US" sz="2000" i="1" dirty="0"/>
              <a:t>salivation</a:t>
            </a:r>
            <a:r>
              <a:rPr lang="en-AU" altLang="en-US" sz="2000" dirty="0"/>
              <a:t>.</a:t>
            </a:r>
          </a:p>
          <a:p>
            <a:pPr eaLnBrk="1" hangingPunct="1"/>
            <a:r>
              <a:rPr lang="en-AU" altLang="en-US" sz="2000" dirty="0"/>
              <a:t>Eventually the sight or sound of the tech became the stimulus.</a:t>
            </a:r>
          </a:p>
        </p:txBody>
      </p:sp>
    </p:spTree>
    <p:extLst>
      <p:ext uri="{BB962C8B-B14F-4D97-AF65-F5344CB8AC3E}">
        <p14:creationId xmlns:p14="http://schemas.microsoft.com/office/powerpoint/2010/main" val="1271944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pic>
        <p:nvPicPr>
          <p:cNvPr id="210" name="Shape 210" descr="pavlov.jpeg"/>
          <p:cNvPicPr preferRelativeResize="0"/>
          <p:nvPr/>
        </p:nvPicPr>
        <p:blipFill rotWithShape="1">
          <a:blip r:embed="rId3">
            <a:alphaModFix/>
          </a:blip>
          <a:srcRect/>
          <a:stretch/>
        </p:blipFill>
        <p:spPr>
          <a:xfrm>
            <a:off x="0" y="0"/>
            <a:ext cx="9144000" cy="6858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pic>
        <p:nvPicPr>
          <p:cNvPr id="216" name="Shape 216" descr="pavlov timeline.jpeg"/>
          <p:cNvPicPr preferRelativeResize="0"/>
          <p:nvPr/>
        </p:nvPicPr>
        <p:blipFill rotWithShape="1">
          <a:blip r:embed="rId3">
            <a:alphaModFix/>
          </a:blip>
          <a:srcRect/>
          <a:stretch/>
        </p:blipFill>
        <p:spPr>
          <a:xfrm>
            <a:off x="0" y="21265"/>
            <a:ext cx="9144000" cy="6858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704850"/>
            <a:ext cx="8229600" cy="1143000"/>
          </a:xfrm>
        </p:spPr>
        <p:txBody>
          <a:bodyPr/>
          <a:lstStyle/>
          <a:p>
            <a:pPr eaLnBrk="1" hangingPunct="1"/>
            <a:r>
              <a:rPr lang="en-AU" altLang="en-US"/>
              <a:t>What is Classical Conditioning?</a:t>
            </a:r>
          </a:p>
        </p:txBody>
      </p:sp>
      <p:sp>
        <p:nvSpPr>
          <p:cNvPr id="20482" name="Content Placeholder 2"/>
          <p:cNvSpPr>
            <a:spLocks noGrp="1"/>
          </p:cNvSpPr>
          <p:nvPr>
            <p:ph sz="half" idx="1"/>
          </p:nvPr>
        </p:nvSpPr>
        <p:spPr>
          <a:xfrm>
            <a:off x="457200" y="1440228"/>
            <a:ext cx="4038600" cy="4433888"/>
          </a:xfrm>
        </p:spPr>
        <p:txBody>
          <a:bodyPr/>
          <a:lstStyle/>
          <a:p>
            <a:pPr eaLnBrk="1" hangingPunct="1"/>
            <a:r>
              <a:rPr lang="en-AU" altLang="en-US" sz="2400" dirty="0"/>
              <a:t>Also known as respondent conditioning refers to a form of learning that occurs through the </a:t>
            </a:r>
            <a:r>
              <a:rPr lang="en-AU" altLang="en-US" sz="2400" b="1" dirty="0">
                <a:solidFill>
                  <a:srgbClr val="FF0000"/>
                </a:solidFill>
              </a:rPr>
              <a:t>repeated association </a:t>
            </a:r>
            <a:r>
              <a:rPr lang="en-AU" altLang="en-US" sz="2400" dirty="0"/>
              <a:t>of 2 or more different stimuli.</a:t>
            </a:r>
          </a:p>
          <a:p>
            <a:pPr eaLnBrk="1" hangingPunct="1"/>
            <a:r>
              <a:rPr lang="en-AU" altLang="en-US" sz="2400" dirty="0"/>
              <a:t>Learning is only said to have occurred when a particular stimulus consistently produces a response that it did not previously produce.</a:t>
            </a:r>
          </a:p>
          <a:p>
            <a:pPr eaLnBrk="1" hangingPunct="1"/>
            <a:endParaRPr lang="en-AU" altLang="en-US" sz="2000" dirty="0"/>
          </a:p>
        </p:txBody>
      </p:sp>
      <p:sp>
        <p:nvSpPr>
          <p:cNvPr id="20483" name="Content Placeholder 3"/>
          <p:cNvSpPr>
            <a:spLocks noGrp="1"/>
          </p:cNvSpPr>
          <p:nvPr>
            <p:ph sz="half" idx="2"/>
          </p:nvPr>
        </p:nvSpPr>
        <p:spPr>
          <a:xfrm>
            <a:off x="4648200" y="1644039"/>
            <a:ext cx="4038600" cy="4433888"/>
          </a:xfrm>
        </p:spPr>
        <p:txBody>
          <a:bodyPr/>
          <a:lstStyle/>
          <a:p>
            <a:pPr eaLnBrk="1" hangingPunct="1"/>
            <a:r>
              <a:rPr lang="en-AU" altLang="en-US" sz="2400" dirty="0"/>
              <a:t>In classical condition, a response that is automatically produced by one stimulus becomes associated, or linked, with another stimulus that would not normally produce this response</a:t>
            </a:r>
            <a:r>
              <a:rPr lang="en-AU" altLang="en-US" dirty="0"/>
              <a:t>.</a:t>
            </a:r>
          </a:p>
        </p:txBody>
      </p:sp>
    </p:spTree>
    <p:extLst>
      <p:ext uri="{BB962C8B-B14F-4D97-AF65-F5344CB8AC3E}">
        <p14:creationId xmlns:p14="http://schemas.microsoft.com/office/powerpoint/2010/main" val="1516905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704850"/>
            <a:ext cx="8229600" cy="1143000"/>
          </a:xfrm>
        </p:spPr>
        <p:txBody>
          <a:bodyPr/>
          <a:lstStyle/>
          <a:p>
            <a:pPr eaLnBrk="1" hangingPunct="1"/>
            <a:r>
              <a:rPr lang="en-AU" altLang="en-US" dirty="0"/>
              <a:t>1. </a:t>
            </a:r>
            <a:r>
              <a:rPr lang="en-AU" altLang="en-US" dirty="0" smtClean="0"/>
              <a:t>Unconditioned </a:t>
            </a:r>
            <a:r>
              <a:rPr lang="en-AU" altLang="en-US" dirty="0"/>
              <a:t>Stimulus</a:t>
            </a:r>
          </a:p>
        </p:txBody>
      </p:sp>
      <p:sp>
        <p:nvSpPr>
          <p:cNvPr id="22530" name="Content Placeholder 2"/>
          <p:cNvSpPr>
            <a:spLocks noGrp="1"/>
          </p:cNvSpPr>
          <p:nvPr>
            <p:ph sz="half" idx="1"/>
          </p:nvPr>
        </p:nvSpPr>
        <p:spPr>
          <a:xfrm>
            <a:off x="457200" y="1920875"/>
            <a:ext cx="4038600" cy="4433888"/>
          </a:xfrm>
        </p:spPr>
        <p:txBody>
          <a:bodyPr/>
          <a:lstStyle/>
          <a:p>
            <a:pPr eaLnBrk="1" hangingPunct="1"/>
            <a:r>
              <a:rPr lang="en-AU" altLang="en-US" dirty="0"/>
              <a:t>The </a:t>
            </a:r>
            <a:r>
              <a:rPr lang="en-AU" altLang="en-US" dirty="0" smtClean="0"/>
              <a:t>unconditioned stimulus </a:t>
            </a:r>
            <a:r>
              <a:rPr lang="en-AU" altLang="en-US" dirty="0"/>
              <a:t>(UCS) is any stimulus that consistently produces a particular, </a:t>
            </a:r>
            <a:r>
              <a:rPr lang="en-AU" altLang="en-US" b="1" dirty="0">
                <a:solidFill>
                  <a:srgbClr val="FFFF00"/>
                </a:solidFill>
              </a:rPr>
              <a:t>naturally</a:t>
            </a:r>
            <a:r>
              <a:rPr lang="en-AU" altLang="en-US" dirty="0"/>
              <a:t> occurring, automatic response.</a:t>
            </a:r>
          </a:p>
          <a:p>
            <a:pPr eaLnBrk="1" hangingPunct="1"/>
            <a:r>
              <a:rPr lang="en-AU" altLang="en-US" dirty="0"/>
              <a:t>In Pavlov’s experiment, the UCS was the food (meat powder).</a:t>
            </a:r>
          </a:p>
        </p:txBody>
      </p:sp>
      <p:pic>
        <p:nvPicPr>
          <p:cNvPr id="22531" name="Picture 3" descr="C:\Program Files\Microsoft Office\Media\CntCD1\ClipArt5\j028069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25" y="2500313"/>
            <a:ext cx="2349500" cy="250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7222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704850"/>
            <a:ext cx="8229600" cy="1143000"/>
          </a:xfrm>
        </p:spPr>
        <p:txBody>
          <a:bodyPr/>
          <a:lstStyle/>
          <a:p>
            <a:pPr eaLnBrk="1" hangingPunct="1"/>
            <a:r>
              <a:rPr lang="en-AU" altLang="en-US" dirty="0"/>
              <a:t>2. </a:t>
            </a:r>
            <a:r>
              <a:rPr lang="en-AU" altLang="en-US" dirty="0" smtClean="0"/>
              <a:t>Unconditioned </a:t>
            </a:r>
            <a:r>
              <a:rPr lang="en-AU" altLang="en-US" dirty="0"/>
              <a:t>Response</a:t>
            </a:r>
          </a:p>
        </p:txBody>
      </p:sp>
      <p:sp>
        <p:nvSpPr>
          <p:cNvPr id="23554" name="Content Placeholder 2"/>
          <p:cNvSpPr>
            <a:spLocks noGrp="1"/>
          </p:cNvSpPr>
          <p:nvPr>
            <p:ph sz="half" idx="1"/>
          </p:nvPr>
        </p:nvSpPr>
        <p:spPr>
          <a:xfrm>
            <a:off x="457200" y="1920875"/>
            <a:ext cx="4038600" cy="4433888"/>
          </a:xfrm>
        </p:spPr>
        <p:txBody>
          <a:bodyPr/>
          <a:lstStyle/>
          <a:p>
            <a:pPr eaLnBrk="1" hangingPunct="1"/>
            <a:r>
              <a:rPr lang="en-AU" altLang="en-US"/>
              <a:t>The unconditioned response (UCR) is the response that occurs automatically when the UCS is presented.</a:t>
            </a:r>
          </a:p>
          <a:p>
            <a:pPr eaLnBrk="1" hangingPunct="1"/>
            <a:r>
              <a:rPr lang="en-AU" altLang="en-US"/>
              <a:t>A UCR is a reflexive, involuntary response that is predictably caused by a UCS.</a:t>
            </a:r>
          </a:p>
          <a:p>
            <a:pPr eaLnBrk="1" hangingPunct="1"/>
            <a:r>
              <a:rPr lang="en-AU" altLang="en-US"/>
              <a:t>In Pavlov’s experiments, the UCR was the salivation.</a:t>
            </a:r>
          </a:p>
        </p:txBody>
      </p:sp>
      <p:pic>
        <p:nvPicPr>
          <p:cNvPr id="23555" name="Picture 3" descr="C:\Program Files\Microsoft Office\Media\CntCD1\ClipArt6\j0292044.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7813" y="2857500"/>
            <a:ext cx="24288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8238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84710" y="452718"/>
            <a:ext cx="7055380" cy="1400530"/>
          </a:xfrm>
          <a:prstGeom prst="rect">
            <a:avLst/>
          </a:prstGeom>
          <a:noFill/>
          <a:ln>
            <a:noFill/>
          </a:ln>
        </p:spPr>
        <p:txBody>
          <a:bodyPr spcFirstLastPara="1" wrap="square" lIns="91425" tIns="45700" rIns="91425" bIns="45700" anchor="t" anchorCtr="0">
            <a:noAutofit/>
          </a:bodyPr>
          <a:lstStyle/>
          <a:p>
            <a:pPr lvl="0"/>
            <a:r>
              <a:rPr lang="en-AU" altLang="en-US" dirty="0" smtClean="0"/>
              <a:t>3. Neutral and Conditioned stimulus</a:t>
            </a:r>
            <a:endParaRPr sz="4200" b="0" i="0" u="none" strike="noStrike" cap="none" dirty="0">
              <a:solidFill>
                <a:schemeClr val="lt2"/>
              </a:solidFill>
              <a:latin typeface="Century Gothic"/>
              <a:ea typeface="Century Gothic"/>
              <a:cs typeface="Century Gothic"/>
              <a:sym typeface="Century Gothic"/>
            </a:endParaRPr>
          </a:p>
        </p:txBody>
      </p:sp>
      <p:sp>
        <p:nvSpPr>
          <p:cNvPr id="223" name="Shape 223"/>
          <p:cNvSpPr txBox="1">
            <a:spLocks noGrp="1"/>
          </p:cNvSpPr>
          <p:nvPr>
            <p:ph type="body" idx="1"/>
          </p:nvPr>
        </p:nvSpPr>
        <p:spPr>
          <a:xfrm>
            <a:off x="827700" y="2052925"/>
            <a:ext cx="7495206" cy="4195481"/>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1"/>
              </a:buClr>
              <a:buSzPts val="1920"/>
              <a:buFont typeface="Noto Sans Symbols"/>
              <a:buChar char="▶"/>
            </a:pPr>
            <a:r>
              <a:rPr lang="en-US" sz="2400" b="0" i="0" u="none" strike="noStrike" cap="none" dirty="0">
                <a:solidFill>
                  <a:schemeClr val="lt1"/>
                </a:solidFill>
                <a:latin typeface="Arial"/>
                <a:ea typeface="Arial"/>
                <a:cs typeface="Arial"/>
                <a:sym typeface="Arial"/>
              </a:rPr>
              <a:t>The </a:t>
            </a:r>
            <a:r>
              <a:rPr lang="en-US" sz="2400" b="1" i="0" u="none" strike="noStrike" cap="none" dirty="0">
                <a:solidFill>
                  <a:schemeClr val="lt1"/>
                </a:solidFill>
                <a:latin typeface="Arial"/>
                <a:ea typeface="Arial"/>
                <a:cs typeface="Arial"/>
                <a:sym typeface="Arial"/>
              </a:rPr>
              <a:t>Neutral Stimulus (NS) </a:t>
            </a:r>
            <a:r>
              <a:rPr lang="en-US" sz="2400" b="0" i="0" u="none" strike="noStrike" cap="none" dirty="0">
                <a:solidFill>
                  <a:schemeClr val="lt1"/>
                </a:solidFill>
                <a:latin typeface="Arial"/>
                <a:ea typeface="Arial"/>
                <a:cs typeface="Arial"/>
                <a:sym typeface="Arial"/>
              </a:rPr>
              <a:t>– the name given to the conditioned stimulus before it becomes conditioned.</a:t>
            </a:r>
            <a:endParaRPr dirty="0"/>
          </a:p>
          <a:p>
            <a:pPr marL="742950" marR="0" lvl="1" indent="-285750" algn="l" rtl="0">
              <a:spcBef>
                <a:spcPts val="1000"/>
              </a:spcBef>
              <a:spcAft>
                <a:spcPts val="0"/>
              </a:spcAft>
              <a:buClr>
                <a:schemeClr val="accent1"/>
              </a:buClr>
              <a:buSzPts val="1920"/>
              <a:buFont typeface="Noto Sans Symbols"/>
              <a:buChar char="▶"/>
            </a:pPr>
            <a:r>
              <a:rPr lang="en-US" sz="2400" b="0" i="0" u="sng" strike="noStrike" cap="none" dirty="0">
                <a:solidFill>
                  <a:schemeClr val="dk1"/>
                </a:solidFill>
                <a:latin typeface="Arial"/>
                <a:ea typeface="Arial"/>
                <a:cs typeface="Arial"/>
                <a:sym typeface="Arial"/>
              </a:rPr>
              <a:t>NS = BELL OR LAB TECH </a:t>
            </a:r>
            <a:endParaRPr dirty="0"/>
          </a:p>
          <a:p>
            <a:pPr marL="342900" lvl="0" indent="-342900">
              <a:buSzPts val="1920"/>
            </a:pPr>
            <a:r>
              <a:rPr lang="en-US" sz="2400" b="0" i="0" u="none" strike="noStrike" cap="none" dirty="0">
                <a:solidFill>
                  <a:schemeClr val="lt1"/>
                </a:solidFill>
                <a:latin typeface="Arial"/>
                <a:ea typeface="Arial"/>
                <a:cs typeface="Arial"/>
                <a:sym typeface="Arial"/>
              </a:rPr>
              <a:t>The </a:t>
            </a:r>
            <a:r>
              <a:rPr lang="en-US" sz="2400" b="1" i="0" u="none" strike="noStrike" cap="none" dirty="0">
                <a:solidFill>
                  <a:schemeClr val="lt1"/>
                </a:solidFill>
                <a:latin typeface="Arial"/>
                <a:ea typeface="Arial"/>
                <a:cs typeface="Arial"/>
                <a:sym typeface="Arial"/>
              </a:rPr>
              <a:t>Conditioned Stimulus (CS) </a:t>
            </a:r>
            <a:r>
              <a:rPr lang="en-US" sz="2400" b="0" i="0" u="none" strike="noStrike" cap="none" dirty="0">
                <a:solidFill>
                  <a:schemeClr val="lt1"/>
                </a:solidFill>
                <a:latin typeface="Arial"/>
                <a:ea typeface="Arial"/>
                <a:cs typeface="Arial"/>
                <a:sym typeface="Arial"/>
              </a:rPr>
              <a:t>– the stimulus which is neutral at the start of the conditioning. It wouldn’t normally produce the Unconditioned Response </a:t>
            </a:r>
            <a:r>
              <a:rPr lang="en-US" sz="2400" b="1" i="0" u="none" strike="noStrike" cap="none" dirty="0">
                <a:solidFill>
                  <a:schemeClr val="lt1"/>
                </a:solidFill>
                <a:latin typeface="Arial"/>
                <a:ea typeface="Arial"/>
                <a:cs typeface="Arial"/>
                <a:sym typeface="Arial"/>
              </a:rPr>
              <a:t>(UCR), </a:t>
            </a:r>
            <a:r>
              <a:rPr lang="en-US" sz="2400" b="0" i="0" u="none" strike="noStrike" cap="none" dirty="0" smtClean="0">
                <a:solidFill>
                  <a:schemeClr val="lt1"/>
                </a:solidFill>
                <a:latin typeface="Arial"/>
                <a:ea typeface="Arial"/>
                <a:cs typeface="Arial"/>
                <a:sym typeface="Arial"/>
              </a:rPr>
              <a:t>but </a:t>
            </a:r>
            <a:r>
              <a:rPr lang="en-AU" altLang="en-US" sz="2400" dirty="0" smtClean="0"/>
              <a:t>through </a:t>
            </a:r>
            <a:r>
              <a:rPr lang="en-AU" altLang="en-US" sz="2400" dirty="0"/>
              <a:t>repeated association with the </a:t>
            </a:r>
            <a:r>
              <a:rPr lang="en-AU" altLang="en-US" sz="2400" b="1" dirty="0"/>
              <a:t>UCS</a:t>
            </a:r>
            <a:r>
              <a:rPr lang="en-AU" altLang="en-US" sz="2400" dirty="0"/>
              <a:t>, the </a:t>
            </a:r>
            <a:r>
              <a:rPr lang="en-AU" altLang="en-US" sz="2400" b="1" dirty="0"/>
              <a:t>CS</a:t>
            </a:r>
            <a:r>
              <a:rPr lang="en-AU" altLang="en-US" sz="2400" dirty="0"/>
              <a:t> triggers a very similar response to that caused by the </a:t>
            </a:r>
            <a:r>
              <a:rPr lang="en-AU" altLang="en-US" sz="2400" b="1" dirty="0"/>
              <a:t>UCS</a:t>
            </a:r>
            <a:r>
              <a:rPr lang="en-AU" altLang="en-US" sz="2400" dirty="0" smtClean="0"/>
              <a:t>.</a:t>
            </a:r>
          </a:p>
          <a:p>
            <a:pPr marL="342900" lvl="0" indent="-342900">
              <a:buSzPts val="1920"/>
            </a:pPr>
            <a:r>
              <a:rPr lang="en-AU" altLang="en-US" sz="2400" dirty="0" smtClean="0"/>
              <a:t> </a:t>
            </a:r>
            <a:r>
              <a:rPr lang="en-US" sz="2400" b="0" i="0" u="sng" strike="noStrike" cap="none" dirty="0" smtClean="0">
                <a:solidFill>
                  <a:schemeClr val="dk1"/>
                </a:solidFill>
                <a:latin typeface="Arial"/>
                <a:ea typeface="Arial"/>
                <a:cs typeface="Arial"/>
                <a:sym typeface="Arial"/>
              </a:rPr>
              <a:t>CS </a:t>
            </a:r>
            <a:r>
              <a:rPr lang="en-US" sz="2400" b="0" i="0" u="sng" strike="noStrike" cap="none" dirty="0">
                <a:solidFill>
                  <a:schemeClr val="dk1"/>
                </a:solidFill>
                <a:latin typeface="Arial"/>
                <a:ea typeface="Arial"/>
                <a:cs typeface="Arial"/>
                <a:sym typeface="Arial"/>
              </a:rPr>
              <a:t>= BELL OR LAB TECH </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704850"/>
            <a:ext cx="8229600" cy="1143000"/>
          </a:xfrm>
        </p:spPr>
        <p:txBody>
          <a:bodyPr/>
          <a:lstStyle/>
          <a:p>
            <a:pPr eaLnBrk="1" hangingPunct="1"/>
            <a:r>
              <a:rPr lang="en-AU" altLang="en-US"/>
              <a:t>4. Conditioned Response</a:t>
            </a:r>
          </a:p>
        </p:txBody>
      </p:sp>
      <p:sp>
        <p:nvSpPr>
          <p:cNvPr id="25602" name="Content Placeholder 2"/>
          <p:cNvSpPr>
            <a:spLocks noGrp="1"/>
          </p:cNvSpPr>
          <p:nvPr>
            <p:ph sz="half" idx="1"/>
          </p:nvPr>
        </p:nvSpPr>
        <p:spPr>
          <a:xfrm>
            <a:off x="457200" y="1920875"/>
            <a:ext cx="4038600" cy="4433888"/>
          </a:xfrm>
        </p:spPr>
        <p:txBody>
          <a:bodyPr/>
          <a:lstStyle/>
          <a:p>
            <a:pPr marL="342900" lvl="0" indent="-342900">
              <a:buSzPts val="1920"/>
            </a:pPr>
            <a:r>
              <a:rPr lang="en-US" sz="2400" dirty="0">
                <a:latin typeface="Arial"/>
                <a:ea typeface="Arial"/>
                <a:cs typeface="Arial"/>
                <a:sym typeface="Arial"/>
              </a:rPr>
              <a:t>The </a:t>
            </a:r>
            <a:r>
              <a:rPr lang="en-US" sz="2400" b="1" dirty="0">
                <a:latin typeface="Arial"/>
                <a:ea typeface="Arial"/>
                <a:cs typeface="Arial"/>
                <a:sym typeface="Arial"/>
              </a:rPr>
              <a:t>Conditioned Response (CR) </a:t>
            </a:r>
            <a:r>
              <a:rPr lang="en-US" sz="2400" dirty="0">
                <a:latin typeface="Arial"/>
                <a:ea typeface="Arial"/>
                <a:cs typeface="Arial"/>
                <a:sym typeface="Arial"/>
              </a:rPr>
              <a:t>– the </a:t>
            </a:r>
            <a:r>
              <a:rPr lang="en-US" sz="2400" dirty="0" err="1">
                <a:latin typeface="Arial"/>
                <a:ea typeface="Arial"/>
                <a:cs typeface="Arial"/>
                <a:sym typeface="Arial"/>
              </a:rPr>
              <a:t>behaviour</a:t>
            </a:r>
            <a:r>
              <a:rPr lang="en-US" sz="2400" dirty="0">
                <a:latin typeface="Arial"/>
                <a:ea typeface="Arial"/>
                <a:cs typeface="Arial"/>
                <a:sym typeface="Arial"/>
              </a:rPr>
              <a:t> which is identical to the UCR but is caused by the CS after conditioning. </a:t>
            </a:r>
            <a:endParaRPr lang="en-US" dirty="0"/>
          </a:p>
          <a:p>
            <a:pPr marL="742950" lvl="1" indent="-285750">
              <a:buSzPts val="1920"/>
            </a:pPr>
            <a:r>
              <a:rPr lang="en-US" sz="2400" dirty="0">
                <a:solidFill>
                  <a:schemeClr val="dk1"/>
                </a:solidFill>
                <a:latin typeface="Arial"/>
                <a:ea typeface="Arial"/>
                <a:cs typeface="Arial"/>
                <a:sym typeface="Arial"/>
              </a:rPr>
              <a:t>CR = SALIVATION IN RESPONSE TO BELL (</a:t>
            </a:r>
            <a:r>
              <a:rPr lang="en-US" sz="2400" dirty="0" smtClean="0">
                <a:solidFill>
                  <a:schemeClr val="dk1"/>
                </a:solidFill>
                <a:latin typeface="Arial"/>
                <a:ea typeface="Arial"/>
                <a:cs typeface="Arial"/>
                <a:sym typeface="Arial"/>
              </a:rPr>
              <a:t>CS)</a:t>
            </a:r>
          </a:p>
          <a:p>
            <a:pPr marL="742950" lvl="1" indent="-285750">
              <a:buSzPts val="1920"/>
            </a:pPr>
            <a:r>
              <a:rPr lang="en-US" sz="2400" dirty="0" smtClean="0">
                <a:solidFill>
                  <a:schemeClr val="dk1"/>
                </a:solidFill>
                <a:latin typeface="Arial"/>
                <a:ea typeface="Arial"/>
                <a:cs typeface="Arial"/>
                <a:sym typeface="Arial"/>
              </a:rPr>
              <a:t>So</a:t>
            </a:r>
            <a:r>
              <a:rPr lang="mr-IN" sz="2400" dirty="0" smtClean="0">
                <a:solidFill>
                  <a:schemeClr val="dk1"/>
                </a:solidFill>
                <a:latin typeface="Arial"/>
                <a:ea typeface="Arial"/>
                <a:cs typeface="Arial"/>
                <a:sym typeface="Arial"/>
              </a:rPr>
              <a:t>…</a:t>
            </a:r>
            <a:r>
              <a:rPr lang="en-AU" sz="2400" dirty="0" smtClean="0">
                <a:solidFill>
                  <a:schemeClr val="dk1"/>
                </a:solidFill>
                <a:latin typeface="Arial"/>
                <a:ea typeface="Arial"/>
                <a:cs typeface="Arial"/>
                <a:sym typeface="Arial"/>
              </a:rPr>
              <a:t>.</a:t>
            </a:r>
            <a:r>
              <a:rPr lang="en-US" sz="2400" dirty="0" smtClean="0">
                <a:solidFill>
                  <a:schemeClr val="dk1"/>
                </a:solidFill>
                <a:latin typeface="Arial"/>
                <a:ea typeface="Arial"/>
                <a:cs typeface="Arial"/>
                <a:sym typeface="Arial"/>
              </a:rPr>
              <a:t>same response just a different trigger!!</a:t>
            </a:r>
            <a:endParaRPr lang="en-US" sz="2400" dirty="0">
              <a:solidFill>
                <a:schemeClr val="dk1"/>
              </a:solidFill>
              <a:latin typeface="Arial"/>
              <a:ea typeface="Arial"/>
              <a:cs typeface="Arial"/>
              <a:sym typeface="Arial"/>
            </a:endParaRPr>
          </a:p>
        </p:txBody>
      </p:sp>
      <p:sp>
        <p:nvSpPr>
          <p:cNvPr id="25603" name="Content Placeholder 3"/>
          <p:cNvSpPr>
            <a:spLocks noGrp="1"/>
          </p:cNvSpPr>
          <p:nvPr>
            <p:ph sz="half" idx="2"/>
          </p:nvPr>
        </p:nvSpPr>
        <p:spPr>
          <a:xfrm>
            <a:off x="4648200" y="1545737"/>
            <a:ext cx="4038600" cy="4433888"/>
          </a:xfrm>
        </p:spPr>
        <p:txBody>
          <a:bodyPr/>
          <a:lstStyle/>
          <a:p>
            <a:pPr eaLnBrk="1" hangingPunct="1"/>
            <a:r>
              <a:rPr lang="en-AU" altLang="en-US" sz="2400" dirty="0" smtClean="0"/>
              <a:t>When </a:t>
            </a:r>
            <a:r>
              <a:rPr lang="en-AU" altLang="en-US" sz="2400" dirty="0"/>
              <a:t>the dog responded to a CS, such as the sound of a bell, classical conditioning had taken place because salivation would not be a usual response to the sound of a bell.</a:t>
            </a:r>
          </a:p>
        </p:txBody>
      </p:sp>
    </p:spTree>
    <p:extLst>
      <p:ext uri="{BB962C8B-B14F-4D97-AF65-F5344CB8AC3E}">
        <p14:creationId xmlns:p14="http://schemas.microsoft.com/office/powerpoint/2010/main" val="504355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484710" y="452718"/>
            <a:ext cx="7055380" cy="14005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2"/>
              </a:buClr>
              <a:buSzPts val="4200"/>
              <a:buFont typeface="Century Gothic"/>
              <a:buNone/>
            </a:pPr>
            <a:r>
              <a:rPr lang="en-US" sz="4200" b="0" i="0" u="none" strike="noStrike" cap="none">
                <a:solidFill>
                  <a:schemeClr val="lt2"/>
                </a:solidFill>
                <a:latin typeface="Century Gothic"/>
                <a:ea typeface="Century Gothic"/>
                <a:cs typeface="Century Gothic"/>
                <a:sym typeface="Century Gothic"/>
              </a:rPr>
              <a:t>Examples </a:t>
            </a:r>
            <a:endParaRPr sz="4200" b="0" i="0" u="none" strike="noStrike" cap="none">
              <a:solidFill>
                <a:schemeClr val="lt2"/>
              </a:solidFill>
              <a:latin typeface="Century Gothic"/>
              <a:ea typeface="Century Gothic"/>
              <a:cs typeface="Century Gothic"/>
              <a:sym typeface="Century Gothic"/>
            </a:endParaRPr>
          </a:p>
        </p:txBody>
      </p:sp>
      <p:sp>
        <p:nvSpPr>
          <p:cNvPr id="235" name="Shape 235"/>
          <p:cNvSpPr txBox="1">
            <a:spLocks noGrp="1"/>
          </p:cNvSpPr>
          <p:nvPr>
            <p:ph type="body" idx="1"/>
          </p:nvPr>
        </p:nvSpPr>
        <p:spPr>
          <a:xfrm>
            <a:off x="484710" y="1646485"/>
            <a:ext cx="3200400" cy="4354645"/>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1"/>
              </a:buClr>
              <a:buSzPts val="1440"/>
              <a:buFont typeface="Noto Sans Symbols"/>
              <a:buChar char="▶"/>
            </a:pPr>
            <a:r>
              <a:rPr lang="en-US" sz="1800" b="0" i="0" u="none" strike="noStrike" cap="none">
                <a:solidFill>
                  <a:schemeClr val="lt1"/>
                </a:solidFill>
                <a:latin typeface="Century Gothic"/>
                <a:ea typeface="Century Gothic"/>
                <a:cs typeface="Century Gothic"/>
                <a:sym typeface="Century Gothic"/>
              </a:rPr>
              <a:t>UCS – Walking</a:t>
            </a:r>
            <a:endParaRPr/>
          </a:p>
          <a:p>
            <a:pPr marL="342900" marR="0" lvl="0" indent="-342900" algn="l" rtl="0">
              <a:spcBef>
                <a:spcPts val="1000"/>
              </a:spcBef>
              <a:spcAft>
                <a:spcPts val="0"/>
              </a:spcAft>
              <a:buClr>
                <a:schemeClr val="accent1"/>
              </a:buClr>
              <a:buSzPts val="1440"/>
              <a:buFont typeface="Noto Sans Symbols"/>
              <a:buChar char="▶"/>
            </a:pPr>
            <a:r>
              <a:rPr lang="en-US" sz="1800" b="0" i="0" u="none" strike="noStrike" cap="none">
                <a:solidFill>
                  <a:schemeClr val="lt1"/>
                </a:solidFill>
                <a:latin typeface="Century Gothic"/>
                <a:ea typeface="Century Gothic"/>
                <a:cs typeface="Century Gothic"/>
                <a:sym typeface="Century Gothic"/>
              </a:rPr>
              <a:t>UCR – Excitement </a:t>
            </a:r>
            <a:endParaRPr/>
          </a:p>
          <a:p>
            <a:pPr marL="342900" marR="0" lvl="0" indent="-251459" algn="l" rtl="0">
              <a:spcBef>
                <a:spcPts val="1000"/>
              </a:spcBef>
              <a:spcAft>
                <a:spcPts val="0"/>
              </a:spcAft>
              <a:buClr>
                <a:schemeClr val="accent1"/>
              </a:buClr>
              <a:buSzPts val="1440"/>
              <a:buFont typeface="Noto Sans Symbols"/>
              <a:buNone/>
            </a:pPr>
            <a:endParaRPr sz="1800" b="0" i="0" u="none" strike="noStrike" cap="none">
              <a:solidFill>
                <a:schemeClr val="lt1"/>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ts val="1440"/>
              <a:buFont typeface="Noto Sans Symbols"/>
              <a:buChar char="▶"/>
            </a:pPr>
            <a:r>
              <a:rPr lang="en-US" sz="1800" b="0" i="0" u="none" strike="noStrike" cap="none">
                <a:solidFill>
                  <a:schemeClr val="lt1"/>
                </a:solidFill>
                <a:latin typeface="Century Gothic"/>
                <a:ea typeface="Century Gothic"/>
                <a:cs typeface="Century Gothic"/>
                <a:sym typeface="Century Gothic"/>
              </a:rPr>
              <a:t>NS – Lead</a:t>
            </a:r>
            <a:endParaRPr/>
          </a:p>
          <a:p>
            <a:pPr marL="342900" marR="0" lvl="0" indent="-342900" algn="l" rtl="0">
              <a:spcBef>
                <a:spcPts val="1000"/>
              </a:spcBef>
              <a:spcAft>
                <a:spcPts val="0"/>
              </a:spcAft>
              <a:buClr>
                <a:schemeClr val="accent1"/>
              </a:buClr>
              <a:buSzPts val="1440"/>
              <a:buFont typeface="Noto Sans Symbols"/>
              <a:buChar char="▶"/>
            </a:pPr>
            <a:r>
              <a:rPr lang="en-US" sz="1800" b="0" i="0" u="none" strike="noStrike" cap="none">
                <a:solidFill>
                  <a:schemeClr val="lt1"/>
                </a:solidFill>
                <a:latin typeface="Century Gothic"/>
                <a:ea typeface="Century Gothic"/>
                <a:cs typeface="Century Gothic"/>
                <a:sym typeface="Century Gothic"/>
              </a:rPr>
              <a:t>CS – Lead</a:t>
            </a:r>
            <a:endParaRPr/>
          </a:p>
          <a:p>
            <a:pPr marL="342900" marR="0" lvl="0" indent="-342900" algn="l" rtl="0">
              <a:spcBef>
                <a:spcPts val="1000"/>
              </a:spcBef>
              <a:spcAft>
                <a:spcPts val="0"/>
              </a:spcAft>
              <a:buClr>
                <a:schemeClr val="accent1"/>
              </a:buClr>
              <a:buSzPts val="1440"/>
              <a:buFont typeface="Noto Sans Symbols"/>
              <a:buChar char="▶"/>
            </a:pPr>
            <a:r>
              <a:rPr lang="en-US" sz="1800" b="0" i="0" u="none" strike="noStrike" cap="none">
                <a:solidFill>
                  <a:schemeClr val="lt1"/>
                </a:solidFill>
                <a:latin typeface="Century Gothic"/>
                <a:ea typeface="Century Gothic"/>
                <a:cs typeface="Century Gothic"/>
                <a:sym typeface="Century Gothic"/>
              </a:rPr>
              <a:t>CR – Excitement </a:t>
            </a:r>
            <a:endParaRPr/>
          </a:p>
          <a:p>
            <a:pPr marL="342900" marR="0" lvl="0" indent="-251459" algn="l" rtl="0">
              <a:spcBef>
                <a:spcPts val="1000"/>
              </a:spcBef>
              <a:spcAft>
                <a:spcPts val="0"/>
              </a:spcAft>
              <a:buClr>
                <a:schemeClr val="accent1"/>
              </a:buClr>
              <a:buSzPts val="1440"/>
              <a:buFont typeface="Noto Sans Symbols"/>
              <a:buNone/>
            </a:pPr>
            <a:endParaRPr sz="1800" b="0" i="0" u="none" strike="noStrike" cap="none">
              <a:solidFill>
                <a:schemeClr val="lt1"/>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ts val="1440"/>
              <a:buFont typeface="Noto Sans Symbols"/>
              <a:buChar char="▶"/>
            </a:pPr>
            <a:r>
              <a:rPr lang="en-US" sz="1800" b="0" i="0" u="none" strike="noStrike" cap="none">
                <a:solidFill>
                  <a:schemeClr val="lt1"/>
                </a:solidFill>
                <a:latin typeface="Century Gothic"/>
                <a:ea typeface="Century Gothic"/>
                <a:cs typeface="Century Gothic"/>
                <a:sym typeface="Century Gothic"/>
              </a:rPr>
              <a:t>The dog has learned to associated the dog lead with being taken for a walk </a:t>
            </a:r>
            <a:endParaRPr sz="1800" b="0" i="0" u="none" strike="noStrike" cap="none">
              <a:solidFill>
                <a:schemeClr val="lt1"/>
              </a:solidFill>
              <a:latin typeface="Century Gothic"/>
              <a:ea typeface="Century Gothic"/>
              <a:cs typeface="Century Gothic"/>
              <a:sym typeface="Century Gothic"/>
            </a:endParaRPr>
          </a:p>
        </p:txBody>
      </p:sp>
      <p:sp>
        <p:nvSpPr>
          <p:cNvPr id="236" name="Shape 236"/>
          <p:cNvSpPr txBox="1">
            <a:spLocks noGrp="1"/>
          </p:cNvSpPr>
          <p:nvPr>
            <p:ph type="body" idx="2"/>
          </p:nvPr>
        </p:nvSpPr>
        <p:spPr>
          <a:xfrm>
            <a:off x="4666980" y="1646485"/>
            <a:ext cx="3200400" cy="4354645"/>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1"/>
              </a:buClr>
              <a:buSzPts val="1440"/>
              <a:buFont typeface="Noto Sans Symbols"/>
              <a:buChar char="▶"/>
            </a:pPr>
            <a:r>
              <a:rPr lang="en-US" sz="1800" b="0" i="0" u="none" strike="noStrike" cap="none">
                <a:solidFill>
                  <a:schemeClr val="lt1"/>
                </a:solidFill>
                <a:latin typeface="Century Gothic"/>
                <a:ea typeface="Century Gothic"/>
                <a:cs typeface="Century Gothic"/>
                <a:sym typeface="Century Gothic"/>
              </a:rPr>
              <a:t>UCS – Good times with friends</a:t>
            </a:r>
            <a:endParaRPr/>
          </a:p>
          <a:p>
            <a:pPr marL="342900" marR="0" lvl="0" indent="-342900" algn="l" rtl="0">
              <a:spcBef>
                <a:spcPts val="1000"/>
              </a:spcBef>
              <a:spcAft>
                <a:spcPts val="0"/>
              </a:spcAft>
              <a:buClr>
                <a:schemeClr val="accent1"/>
              </a:buClr>
              <a:buSzPts val="1440"/>
              <a:buFont typeface="Noto Sans Symbols"/>
              <a:buChar char="▶"/>
            </a:pPr>
            <a:r>
              <a:rPr lang="en-US" sz="1800" b="0" i="0" u="none" strike="noStrike" cap="none">
                <a:solidFill>
                  <a:schemeClr val="lt1"/>
                </a:solidFill>
                <a:latin typeface="Century Gothic"/>
                <a:ea typeface="Century Gothic"/>
                <a:cs typeface="Century Gothic"/>
                <a:sym typeface="Century Gothic"/>
              </a:rPr>
              <a:t>UCR – Positive mood</a:t>
            </a:r>
            <a:endParaRPr/>
          </a:p>
          <a:p>
            <a:pPr marL="342900" marR="0" lvl="0" indent="-251459" algn="l" rtl="0">
              <a:spcBef>
                <a:spcPts val="1000"/>
              </a:spcBef>
              <a:spcAft>
                <a:spcPts val="0"/>
              </a:spcAft>
              <a:buClr>
                <a:schemeClr val="accent1"/>
              </a:buClr>
              <a:buSzPts val="1440"/>
              <a:buFont typeface="Noto Sans Symbols"/>
              <a:buNone/>
            </a:pPr>
            <a:endParaRPr sz="1800" b="0" i="0" u="none" strike="noStrike" cap="none">
              <a:solidFill>
                <a:schemeClr val="lt1"/>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ts val="1440"/>
              <a:buFont typeface="Noto Sans Symbols"/>
              <a:buChar char="▶"/>
            </a:pPr>
            <a:r>
              <a:rPr lang="en-US" sz="1800" b="0" i="0" u="none" strike="noStrike" cap="none">
                <a:solidFill>
                  <a:schemeClr val="lt1"/>
                </a:solidFill>
                <a:latin typeface="Century Gothic"/>
                <a:ea typeface="Century Gothic"/>
                <a:cs typeface="Century Gothic"/>
                <a:sym typeface="Century Gothic"/>
              </a:rPr>
              <a:t>NS – Song</a:t>
            </a:r>
            <a:endParaRPr/>
          </a:p>
          <a:p>
            <a:pPr marL="342900" marR="0" lvl="0" indent="-342900" algn="l" rtl="0">
              <a:spcBef>
                <a:spcPts val="1000"/>
              </a:spcBef>
              <a:spcAft>
                <a:spcPts val="0"/>
              </a:spcAft>
              <a:buClr>
                <a:schemeClr val="accent1"/>
              </a:buClr>
              <a:buSzPts val="1440"/>
              <a:buFont typeface="Noto Sans Symbols"/>
              <a:buChar char="▶"/>
            </a:pPr>
            <a:r>
              <a:rPr lang="en-US" sz="1800" b="0" i="0" u="none" strike="noStrike" cap="none">
                <a:solidFill>
                  <a:schemeClr val="lt1"/>
                </a:solidFill>
                <a:latin typeface="Century Gothic"/>
                <a:ea typeface="Century Gothic"/>
                <a:cs typeface="Century Gothic"/>
                <a:sym typeface="Century Gothic"/>
              </a:rPr>
              <a:t>CS – Song</a:t>
            </a:r>
            <a:endParaRPr/>
          </a:p>
          <a:p>
            <a:pPr marL="342900" marR="0" lvl="0" indent="-342900" algn="l" rtl="0">
              <a:spcBef>
                <a:spcPts val="1000"/>
              </a:spcBef>
              <a:spcAft>
                <a:spcPts val="0"/>
              </a:spcAft>
              <a:buClr>
                <a:schemeClr val="accent1"/>
              </a:buClr>
              <a:buSzPts val="1440"/>
              <a:buFont typeface="Noto Sans Symbols"/>
              <a:buChar char="▶"/>
            </a:pPr>
            <a:r>
              <a:rPr lang="en-US" sz="1800" b="0" i="0" u="none" strike="noStrike" cap="none">
                <a:solidFill>
                  <a:schemeClr val="lt1"/>
                </a:solidFill>
                <a:latin typeface="Century Gothic"/>
                <a:ea typeface="Century Gothic"/>
                <a:cs typeface="Century Gothic"/>
                <a:sym typeface="Century Gothic"/>
              </a:rPr>
              <a:t>CR – Positive</a:t>
            </a:r>
            <a:endParaRPr/>
          </a:p>
          <a:p>
            <a:pPr marL="342900" marR="0" lvl="0" indent="-251459" algn="l" rtl="0">
              <a:spcBef>
                <a:spcPts val="1000"/>
              </a:spcBef>
              <a:spcAft>
                <a:spcPts val="0"/>
              </a:spcAft>
              <a:buClr>
                <a:schemeClr val="accent1"/>
              </a:buClr>
              <a:buSzPts val="1440"/>
              <a:buFont typeface="Noto Sans Symbols"/>
              <a:buNone/>
            </a:pPr>
            <a:endParaRPr sz="1800" b="0" i="0" u="none" strike="noStrike" cap="none">
              <a:solidFill>
                <a:schemeClr val="lt1"/>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ts val="1440"/>
              <a:buFont typeface="Noto Sans Symbols"/>
              <a:buChar char="▶"/>
            </a:pPr>
            <a:r>
              <a:rPr lang="en-US" sz="1800" b="0" i="0" u="none" strike="noStrike" cap="none">
                <a:solidFill>
                  <a:schemeClr val="lt1"/>
                </a:solidFill>
                <a:latin typeface="Century Gothic"/>
                <a:ea typeface="Century Gothic"/>
                <a:cs typeface="Century Gothic"/>
                <a:sym typeface="Century Gothic"/>
              </a:rPr>
              <a:t>We learn to associate the song with the good times we had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3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36">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36">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36">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36">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3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The two main types of conditioning on which psychologists have tended to focus are </a:t>
            </a:r>
            <a:r>
              <a:rPr lang="en-US" b="1" dirty="0">
                <a:solidFill>
                  <a:srgbClr val="FF0000"/>
                </a:solidFill>
              </a:rPr>
              <a:t>classical conditioning </a:t>
            </a:r>
            <a:r>
              <a:rPr lang="en-US" dirty="0"/>
              <a:t>and </a:t>
            </a:r>
            <a:r>
              <a:rPr lang="en-US" b="1" dirty="0">
                <a:solidFill>
                  <a:srgbClr val="FF0000"/>
                </a:solidFill>
              </a:rPr>
              <a:t>operant conditioning</a:t>
            </a:r>
            <a:r>
              <a:rPr lang="en-US" dirty="0" smtClean="0"/>
              <a:t>.</a:t>
            </a:r>
          </a:p>
          <a:p>
            <a:endParaRPr lang="en-US" dirty="0"/>
          </a:p>
          <a:p>
            <a:r>
              <a:rPr lang="en-US" dirty="0" smtClean="0"/>
              <a:t>So</a:t>
            </a:r>
            <a:r>
              <a:rPr lang="mr-IN" dirty="0" smtClean="0"/>
              <a:t>…</a:t>
            </a:r>
            <a:r>
              <a:rPr lang="en-AU" dirty="0" smtClean="0"/>
              <a:t>. What is Classical conditioning?</a:t>
            </a:r>
            <a:endParaRPr lang="en-US" dirty="0"/>
          </a:p>
        </p:txBody>
      </p:sp>
    </p:spTree>
    <p:extLst>
      <p:ext uri="{BB962C8B-B14F-4D97-AF65-F5344CB8AC3E}">
        <p14:creationId xmlns:p14="http://schemas.microsoft.com/office/powerpoint/2010/main" val="462943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descr="http://www3.niu.edu/acad/psych/Millis/History/2003/Classical_Condition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1071563"/>
            <a:ext cx="7643813"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079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pic>
        <p:nvPicPr>
          <p:cNvPr id="241" name="Shape 241" descr="pavlov - coke.jpeg"/>
          <p:cNvPicPr preferRelativeResize="0"/>
          <p:nvPr/>
        </p:nvPicPr>
        <p:blipFill rotWithShape="1">
          <a:blip r:embed="rId3">
            <a:alphaModFix/>
          </a:blip>
          <a:srcRect/>
          <a:stretch/>
        </p:blipFill>
        <p:spPr>
          <a:xfrm>
            <a:off x="0" y="0"/>
            <a:ext cx="9144000" cy="68580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pic>
        <p:nvPicPr>
          <p:cNvPr id="246" name="Shape 246" descr="pavlov - nike.jpeg"/>
          <p:cNvPicPr preferRelativeResize="0"/>
          <p:nvPr/>
        </p:nvPicPr>
        <p:blipFill rotWithShape="1">
          <a:blip r:embed="rId3">
            <a:alphaModFix/>
          </a:blip>
          <a:srcRect/>
          <a:stretch/>
        </p:blipFill>
        <p:spPr>
          <a:xfrm>
            <a:off x="0" y="0"/>
            <a:ext cx="9144000" cy="68580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0" y="40341"/>
            <a:ext cx="9144000" cy="141194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2"/>
              </a:buClr>
              <a:buSzPts val="4200"/>
              <a:buFont typeface="Century Gothic"/>
              <a:buNone/>
            </a:pPr>
            <a:r>
              <a:rPr lang="en-US" sz="4200" b="0" i="0" u="none" strike="noStrike" cap="none">
                <a:solidFill>
                  <a:schemeClr val="lt2"/>
                </a:solidFill>
                <a:latin typeface="Century Gothic"/>
                <a:ea typeface="Century Gothic"/>
                <a:cs typeface="Century Gothic"/>
                <a:sym typeface="Century Gothic"/>
              </a:rPr>
              <a:t>Design your own CC task..</a:t>
            </a:r>
            <a:endParaRPr sz="4200" b="0" i="0" u="none" strike="noStrike" cap="none">
              <a:solidFill>
                <a:schemeClr val="lt2"/>
              </a:solidFill>
              <a:latin typeface="Century Gothic"/>
              <a:ea typeface="Century Gothic"/>
              <a:cs typeface="Century Gothic"/>
              <a:sym typeface="Century Gothic"/>
            </a:endParaRPr>
          </a:p>
        </p:txBody>
      </p:sp>
      <p:sp>
        <p:nvSpPr>
          <p:cNvPr id="253" name="Shape 253"/>
          <p:cNvSpPr txBox="1">
            <a:spLocks noGrp="1"/>
          </p:cNvSpPr>
          <p:nvPr>
            <p:ph type="body" idx="1"/>
          </p:nvPr>
        </p:nvSpPr>
        <p:spPr>
          <a:xfrm>
            <a:off x="618233" y="1253367"/>
            <a:ext cx="8680874" cy="5374696"/>
          </a:xfrm>
          <a:prstGeom prst="rect">
            <a:avLst/>
          </a:prstGeom>
          <a:noFill/>
          <a:ln>
            <a:noFill/>
          </a:ln>
        </p:spPr>
        <p:txBody>
          <a:bodyPr spcFirstLastPara="1" wrap="square" lIns="91425" tIns="45700" rIns="91425" bIns="45700" anchor="t" anchorCtr="0">
            <a:noAutofit/>
          </a:bodyPr>
          <a:lstStyle/>
          <a:p>
            <a:pPr marL="342900" marR="0" lvl="0" indent="-363220" algn="l" rtl="0">
              <a:lnSpc>
                <a:spcPct val="90000"/>
              </a:lnSpc>
              <a:spcBef>
                <a:spcPts val="0"/>
              </a:spcBef>
              <a:spcAft>
                <a:spcPts val="0"/>
              </a:spcAft>
              <a:buClr>
                <a:schemeClr val="accent1"/>
              </a:buClr>
              <a:buSzPts val="2400"/>
              <a:buFont typeface="Noto Sans Symbols"/>
              <a:buChar char="▶"/>
            </a:pPr>
            <a:r>
              <a:rPr lang="en-US" sz="2400" b="0" i="0" u="none" strike="noStrike" cap="none">
                <a:solidFill>
                  <a:schemeClr val="lt1"/>
                </a:solidFill>
                <a:latin typeface="Century Gothic"/>
                <a:ea typeface="Century Gothic"/>
                <a:cs typeface="Century Gothic"/>
                <a:sym typeface="Century Gothic"/>
              </a:rPr>
              <a:t>Think of a reflexive, involuntary response:  eg: blinking, salivating, feeling hungry, feeling scared.  (R)</a:t>
            </a:r>
            <a:endParaRPr sz="2400" b="0" i="0" u="none" strike="noStrike" cap="none">
              <a:solidFill>
                <a:schemeClr val="lt1"/>
              </a:solidFill>
              <a:latin typeface="Century Gothic"/>
              <a:ea typeface="Century Gothic"/>
              <a:cs typeface="Century Gothic"/>
              <a:sym typeface="Century Gothic"/>
            </a:endParaRPr>
          </a:p>
          <a:p>
            <a:pPr marL="342900" marR="0" lvl="0" indent="-363220" algn="l" rtl="0">
              <a:lnSpc>
                <a:spcPct val="90000"/>
              </a:lnSpc>
              <a:spcBef>
                <a:spcPts val="1000"/>
              </a:spcBef>
              <a:spcAft>
                <a:spcPts val="0"/>
              </a:spcAft>
              <a:buClr>
                <a:schemeClr val="accent1"/>
              </a:buClr>
              <a:buSzPts val="2400"/>
              <a:buFont typeface="Noto Sans Symbols"/>
              <a:buChar char="▶"/>
            </a:pPr>
            <a:r>
              <a:rPr lang="en-US" sz="2400" b="0" i="0" u="none" strike="noStrike" cap="none">
                <a:solidFill>
                  <a:schemeClr val="lt1"/>
                </a:solidFill>
                <a:latin typeface="Century Gothic"/>
                <a:ea typeface="Century Gothic"/>
                <a:cs typeface="Century Gothic"/>
                <a:sym typeface="Century Gothic"/>
              </a:rPr>
              <a:t>What usually prompts this response (UCS)</a:t>
            </a:r>
            <a:endParaRPr sz="2400"/>
          </a:p>
          <a:p>
            <a:pPr marL="342900" marR="0" lvl="0" indent="-363220" algn="l" rtl="0">
              <a:lnSpc>
                <a:spcPct val="90000"/>
              </a:lnSpc>
              <a:spcBef>
                <a:spcPts val="1000"/>
              </a:spcBef>
              <a:spcAft>
                <a:spcPts val="0"/>
              </a:spcAft>
              <a:buClr>
                <a:schemeClr val="accent1"/>
              </a:buClr>
              <a:buSzPts val="2400"/>
              <a:buFont typeface="Noto Sans Symbols"/>
              <a:buChar char="▶"/>
            </a:pPr>
            <a:r>
              <a:rPr lang="en-US" sz="2400" b="0" i="0" u="none" strike="noStrike" cap="none">
                <a:solidFill>
                  <a:schemeClr val="lt1"/>
                </a:solidFill>
                <a:latin typeface="Century Gothic"/>
                <a:ea typeface="Century Gothic"/>
                <a:cs typeface="Century Gothic"/>
                <a:sym typeface="Century Gothic"/>
              </a:rPr>
              <a:t>What stimulus are you going to introduce just before the UCS (NS). </a:t>
            </a:r>
            <a:endParaRPr sz="2400"/>
          </a:p>
          <a:p>
            <a:pPr marL="342900" marR="0" lvl="0" indent="-363220" algn="l" rtl="0">
              <a:lnSpc>
                <a:spcPct val="90000"/>
              </a:lnSpc>
              <a:spcBef>
                <a:spcPts val="1000"/>
              </a:spcBef>
              <a:spcAft>
                <a:spcPts val="0"/>
              </a:spcAft>
              <a:buClr>
                <a:schemeClr val="accent1"/>
              </a:buClr>
              <a:buSzPts val="2400"/>
              <a:buFont typeface="Noto Sans Symbols"/>
              <a:buChar char="▶"/>
            </a:pPr>
            <a:r>
              <a:rPr lang="en-US" sz="2400" b="0" i="0" u="none" strike="noStrike" cap="none">
                <a:solidFill>
                  <a:schemeClr val="lt1"/>
                </a:solidFill>
                <a:latin typeface="Century Gothic"/>
                <a:ea typeface="Century Gothic"/>
                <a:cs typeface="Century Gothic"/>
                <a:sym typeface="Century Gothic"/>
              </a:rPr>
              <a:t>What are you going to try and teach the learner? (CS-CR)</a:t>
            </a:r>
            <a:endParaRPr sz="2400"/>
          </a:p>
          <a:p>
            <a:pPr marL="0" marR="0" lvl="0" indent="0" algn="l" rtl="0">
              <a:lnSpc>
                <a:spcPct val="90000"/>
              </a:lnSpc>
              <a:spcBef>
                <a:spcPts val="1000"/>
              </a:spcBef>
              <a:spcAft>
                <a:spcPts val="0"/>
              </a:spcAft>
              <a:buClr>
                <a:schemeClr val="accent1"/>
              </a:buClr>
              <a:buSzPts val="2080"/>
              <a:buFont typeface="Noto Sans Symbols"/>
              <a:buNone/>
            </a:pPr>
            <a:r>
              <a:rPr lang="en-US" sz="2400" b="1" i="0" u="none" strike="noStrike" cap="none">
                <a:solidFill>
                  <a:schemeClr val="lt1"/>
                </a:solidFill>
                <a:latin typeface="Century Gothic"/>
                <a:ea typeface="Century Gothic"/>
                <a:cs typeface="Century Gothic"/>
                <a:sym typeface="Century Gothic"/>
              </a:rPr>
              <a:t>Questions</a:t>
            </a:r>
            <a:endParaRPr sz="2400"/>
          </a:p>
          <a:p>
            <a:pPr marL="342900" marR="0" lvl="0" indent="-363220" algn="l" rtl="0">
              <a:lnSpc>
                <a:spcPct val="90000"/>
              </a:lnSpc>
              <a:spcBef>
                <a:spcPts val="1000"/>
              </a:spcBef>
              <a:spcAft>
                <a:spcPts val="0"/>
              </a:spcAft>
              <a:buClr>
                <a:schemeClr val="accent1"/>
              </a:buClr>
              <a:buSzPts val="2400"/>
              <a:buFont typeface="Noto Sans Symbols"/>
              <a:buChar char="↖"/>
            </a:pPr>
            <a:r>
              <a:rPr lang="en-US" sz="2400" b="0" i="0" u="none" strike="noStrike" cap="none">
                <a:solidFill>
                  <a:schemeClr val="lt1"/>
                </a:solidFill>
                <a:latin typeface="Century Gothic"/>
                <a:ea typeface="Century Gothic"/>
                <a:cs typeface="Century Gothic"/>
                <a:sym typeface="Century Gothic"/>
              </a:rPr>
              <a:t>How many pairings will you need? </a:t>
            </a:r>
            <a:endParaRPr sz="2400"/>
          </a:p>
          <a:p>
            <a:pPr marL="342900" marR="0" lvl="0" indent="-363220" algn="l" rtl="0">
              <a:lnSpc>
                <a:spcPct val="90000"/>
              </a:lnSpc>
              <a:spcBef>
                <a:spcPts val="1000"/>
              </a:spcBef>
              <a:spcAft>
                <a:spcPts val="0"/>
              </a:spcAft>
              <a:buClr>
                <a:schemeClr val="accent1"/>
              </a:buClr>
              <a:buSzPts val="2400"/>
              <a:buFont typeface="Noto Sans Symbols"/>
              <a:buChar char="↖"/>
            </a:pPr>
            <a:r>
              <a:rPr lang="en-US" sz="2400" b="0" i="0" u="none" strike="noStrike" cap="none">
                <a:solidFill>
                  <a:schemeClr val="lt1"/>
                </a:solidFill>
                <a:latin typeface="Century Gothic"/>
                <a:ea typeface="Century Gothic"/>
                <a:cs typeface="Century Gothic"/>
                <a:sym typeface="Century Gothic"/>
              </a:rPr>
              <a:t>Does the order of presentation matter?</a:t>
            </a:r>
            <a:endParaRPr sz="2400"/>
          </a:p>
          <a:p>
            <a:pPr marL="342900" marR="0" lvl="0" indent="-363220" algn="l" rtl="0">
              <a:lnSpc>
                <a:spcPct val="90000"/>
              </a:lnSpc>
              <a:spcBef>
                <a:spcPts val="1000"/>
              </a:spcBef>
              <a:spcAft>
                <a:spcPts val="0"/>
              </a:spcAft>
              <a:buClr>
                <a:schemeClr val="accent1"/>
              </a:buClr>
              <a:buSzPts val="2400"/>
              <a:buFont typeface="Noto Sans Symbols"/>
              <a:buChar char="↖"/>
            </a:pPr>
            <a:r>
              <a:rPr lang="en-US" sz="2400" b="0" i="0" u="none" strike="noStrike" cap="none">
                <a:solidFill>
                  <a:schemeClr val="lt1"/>
                </a:solidFill>
                <a:latin typeface="Century Gothic"/>
                <a:ea typeface="Century Gothic"/>
                <a:cs typeface="Century Gothic"/>
                <a:sym typeface="Century Gothic"/>
              </a:rPr>
              <a:t>How will you extinguish the behaviour?</a:t>
            </a:r>
            <a:endParaRPr sz="2400"/>
          </a:p>
          <a:p>
            <a:pPr marL="0" marR="0" lvl="0" indent="0" algn="l" rtl="0">
              <a:lnSpc>
                <a:spcPct val="90000"/>
              </a:lnSpc>
              <a:spcBef>
                <a:spcPts val="1000"/>
              </a:spcBef>
              <a:spcAft>
                <a:spcPts val="0"/>
              </a:spcAft>
              <a:buClr>
                <a:schemeClr val="accent1"/>
              </a:buClr>
              <a:buSzPts val="1600"/>
              <a:buFont typeface="Noto Sans Symbols"/>
              <a:buNone/>
            </a:pPr>
            <a:endParaRPr sz="1000" b="0" i="0" u="none" strike="noStrike" cap="none">
              <a:solidFill>
                <a:schemeClr val="lt1"/>
              </a:solidFill>
              <a:latin typeface="Century Gothic"/>
              <a:ea typeface="Century Gothic"/>
              <a:cs typeface="Century Gothic"/>
              <a:sym typeface="Century Gothic"/>
            </a:endParaRPr>
          </a:p>
          <a:p>
            <a:pPr marL="342900" marR="0" lvl="0" indent="-241300" algn="l" rtl="0">
              <a:lnSpc>
                <a:spcPct val="90000"/>
              </a:lnSpc>
              <a:spcBef>
                <a:spcPts val="1000"/>
              </a:spcBef>
              <a:spcAft>
                <a:spcPts val="0"/>
              </a:spcAft>
              <a:buClr>
                <a:schemeClr val="accent1"/>
              </a:buClr>
              <a:buSzPts val="1600"/>
              <a:buFont typeface="Noto Sans Symbols"/>
              <a:buNone/>
            </a:pPr>
            <a:endParaRPr sz="1000" b="0" i="0" u="none" strike="noStrike" cap="none">
              <a:solidFill>
                <a:schemeClr val="lt1"/>
              </a:solidFill>
              <a:latin typeface="Century Gothic"/>
              <a:ea typeface="Century Gothic"/>
              <a:cs typeface="Century Gothic"/>
              <a:sym typeface="Century Gothic"/>
            </a:endParaRPr>
          </a:p>
          <a:p>
            <a:pPr marL="342900" marR="0" lvl="0" indent="-241300" algn="l" rtl="0">
              <a:lnSpc>
                <a:spcPct val="90000"/>
              </a:lnSpc>
              <a:spcBef>
                <a:spcPts val="1000"/>
              </a:spcBef>
              <a:spcAft>
                <a:spcPts val="0"/>
              </a:spcAft>
              <a:buClr>
                <a:schemeClr val="accent1"/>
              </a:buClr>
              <a:buSzPts val="1600"/>
              <a:buFont typeface="Noto Sans Symbols"/>
              <a:buNone/>
            </a:pPr>
            <a:endParaRPr sz="1000" b="0" i="0" u="none" strike="noStrike" cap="none">
              <a:solidFill>
                <a:schemeClr val="lt1"/>
              </a:solidFill>
              <a:latin typeface="Century Gothic"/>
              <a:ea typeface="Century Gothic"/>
              <a:cs typeface="Century Gothic"/>
              <a:sym typeface="Century Gothic"/>
            </a:endParaRPr>
          </a:p>
          <a:p>
            <a:pPr marL="0" marR="0" lvl="0" indent="0" algn="l" rtl="0">
              <a:lnSpc>
                <a:spcPct val="90000"/>
              </a:lnSpc>
              <a:spcBef>
                <a:spcPts val="1000"/>
              </a:spcBef>
              <a:spcAft>
                <a:spcPts val="0"/>
              </a:spcAft>
              <a:buClr>
                <a:schemeClr val="accent1"/>
              </a:buClr>
              <a:buSzPts val="1600"/>
              <a:buFont typeface="Noto Sans Symbols"/>
              <a:buNone/>
            </a:pPr>
            <a:endParaRPr sz="1000" b="0" i="0" u="none" strike="noStrike" cap="none">
              <a:solidFill>
                <a:schemeClr val="lt1"/>
              </a:solidFill>
              <a:latin typeface="Century Gothic"/>
              <a:ea typeface="Century Gothic"/>
              <a:cs typeface="Century Gothic"/>
              <a:sym typeface="Century Gothic"/>
            </a:endParaRPr>
          </a:p>
          <a:p>
            <a:pPr marL="0" marR="0" lvl="0" indent="0" algn="l" rtl="0">
              <a:lnSpc>
                <a:spcPct val="90000"/>
              </a:lnSpc>
              <a:spcBef>
                <a:spcPts val="1000"/>
              </a:spcBef>
              <a:spcAft>
                <a:spcPts val="0"/>
              </a:spcAft>
              <a:buClr>
                <a:schemeClr val="accent1"/>
              </a:buClr>
              <a:buSzPts val="1600"/>
              <a:buFont typeface="Noto Sans Symbols"/>
              <a:buNone/>
            </a:pPr>
            <a:endParaRPr sz="1000" b="0" i="0" u="none" strike="noStrike" cap="none">
              <a:solidFill>
                <a:schemeClr val="lt1"/>
              </a:solidFill>
              <a:latin typeface="Century Gothic"/>
              <a:ea typeface="Century Gothic"/>
              <a:cs typeface="Century Gothic"/>
              <a:sym typeface="Century Gothic"/>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84710" y="452718"/>
            <a:ext cx="7055380" cy="14005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2"/>
              </a:buClr>
              <a:buSzPts val="4200"/>
              <a:buFont typeface="Century Gothic"/>
              <a:buNone/>
            </a:pPr>
            <a:endParaRPr sz="4200" b="0" i="0" u="none" strike="noStrike" cap="none">
              <a:solidFill>
                <a:schemeClr val="lt2"/>
              </a:solidFill>
              <a:latin typeface="Century Gothic"/>
              <a:ea typeface="Century Gothic"/>
              <a:cs typeface="Century Gothic"/>
              <a:sym typeface="Century Gothic"/>
            </a:endParaRPr>
          </a:p>
        </p:txBody>
      </p:sp>
      <p:sp>
        <p:nvSpPr>
          <p:cNvPr id="259" name="Shape 259" descr="Lisa classically conditions Bart" title="Mooroolbark Lisas experiment Classical conditioning">
            <a:hlinkClick r:id="rId3"/>
          </p:cNvPr>
          <p:cNvSpPr/>
          <p:nvPr/>
        </p:nvSpPr>
        <p:spPr>
          <a:xfrm>
            <a:off x="152400" y="0"/>
            <a:ext cx="8521424" cy="6391075"/>
          </a:xfrm>
          <a:prstGeom prst="rect">
            <a:avLst/>
          </a:prstGeom>
          <a:blipFill>
            <a:blip r:embed="rId4">
              <a:alphaModFix/>
            </a:blip>
            <a:stretch>
              <a:fillRect/>
            </a:stretch>
          </a:blipFill>
          <a:ln>
            <a:noFill/>
          </a:ln>
        </p:spPr>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ctrTitle"/>
          </p:nvPr>
        </p:nvSpPr>
        <p:spPr>
          <a:xfrm>
            <a:off x="1727201" y="2361946"/>
            <a:ext cx="5723468" cy="182809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lt2"/>
              </a:buClr>
              <a:buSzPts val="6480"/>
              <a:buFont typeface="Century Gothic"/>
              <a:buNone/>
            </a:pPr>
            <a:r>
              <a:rPr lang="en-US" sz="6480" b="0" i="0" u="none" strike="noStrike" cap="none">
                <a:solidFill>
                  <a:schemeClr val="lt2"/>
                </a:solidFill>
                <a:latin typeface="Century Gothic"/>
                <a:ea typeface="Century Gothic"/>
                <a:cs typeface="Century Gothic"/>
                <a:sym typeface="Century Gothic"/>
              </a:rPr>
              <a:t>Elements of </a:t>
            </a:r>
            <a:br>
              <a:rPr lang="en-US" sz="6480" b="0" i="0" u="none" strike="noStrike" cap="none">
                <a:solidFill>
                  <a:schemeClr val="lt2"/>
                </a:solidFill>
                <a:latin typeface="Century Gothic"/>
                <a:ea typeface="Century Gothic"/>
                <a:cs typeface="Century Gothic"/>
                <a:sym typeface="Century Gothic"/>
              </a:rPr>
            </a:br>
            <a:r>
              <a:rPr lang="en-US" sz="6480" b="0" i="0" u="none" strike="noStrike" cap="none">
                <a:solidFill>
                  <a:schemeClr val="lt2"/>
                </a:solidFill>
                <a:latin typeface="Century Gothic"/>
                <a:ea typeface="Century Gothic"/>
                <a:cs typeface="Century Gothic"/>
                <a:sym typeface="Century Gothic"/>
              </a:rPr>
              <a:t>Classical Conditioning </a:t>
            </a:r>
            <a:endParaRPr sz="6480" b="0" i="0" u="none" strike="noStrike" cap="none">
              <a:solidFill>
                <a:schemeClr val="lt2"/>
              </a:solidFill>
              <a:latin typeface="Century Gothic"/>
              <a:ea typeface="Century Gothic"/>
              <a:cs typeface="Century Gothic"/>
              <a:sym typeface="Century Gothic"/>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704850"/>
            <a:ext cx="8229600" cy="1143000"/>
          </a:xfrm>
        </p:spPr>
        <p:txBody>
          <a:bodyPr/>
          <a:lstStyle/>
          <a:p>
            <a:r>
              <a:rPr lang="en-AU" altLang="en-US"/>
              <a:t>Acquisition</a:t>
            </a:r>
          </a:p>
        </p:txBody>
      </p:sp>
      <p:sp>
        <p:nvSpPr>
          <p:cNvPr id="29698" name="Content Placeholder 2"/>
          <p:cNvSpPr>
            <a:spLocks noGrp="1"/>
          </p:cNvSpPr>
          <p:nvPr>
            <p:ph sz="half" idx="1"/>
          </p:nvPr>
        </p:nvSpPr>
        <p:spPr>
          <a:xfrm>
            <a:off x="457200" y="1475398"/>
            <a:ext cx="4038600" cy="4433888"/>
          </a:xfrm>
        </p:spPr>
        <p:txBody>
          <a:bodyPr/>
          <a:lstStyle/>
          <a:p>
            <a:r>
              <a:rPr lang="en-AU" altLang="en-US" sz="2400" dirty="0"/>
              <a:t>Each paired presentation of the CS with UCS is referred to as a trial.</a:t>
            </a:r>
          </a:p>
          <a:p>
            <a:r>
              <a:rPr lang="en-AU" altLang="en-US" sz="2400" dirty="0"/>
              <a:t>Acquisition is the overall process during which the organism learns to associate 2 events.</a:t>
            </a:r>
          </a:p>
          <a:p>
            <a:r>
              <a:rPr lang="en-AU" altLang="en-US" sz="2400" dirty="0"/>
              <a:t>The rate of learning is often very fast in the early stages of the acquisition phase.</a:t>
            </a:r>
          </a:p>
        </p:txBody>
      </p:sp>
      <p:sp>
        <p:nvSpPr>
          <p:cNvPr id="29699" name="Content Placeholder 3"/>
          <p:cNvSpPr>
            <a:spLocks noGrp="1"/>
          </p:cNvSpPr>
          <p:nvPr>
            <p:ph sz="half" idx="2"/>
          </p:nvPr>
        </p:nvSpPr>
        <p:spPr>
          <a:xfrm>
            <a:off x="4648200" y="1475398"/>
            <a:ext cx="4038600" cy="4433888"/>
          </a:xfrm>
        </p:spPr>
        <p:txBody>
          <a:bodyPr/>
          <a:lstStyle/>
          <a:p>
            <a:r>
              <a:rPr lang="en-AU" altLang="en-US" sz="2400" dirty="0"/>
              <a:t>Timing of the CS and UCS pairing is critical.</a:t>
            </a:r>
          </a:p>
          <a:p>
            <a:r>
              <a:rPr lang="en-AU" altLang="en-US" sz="2400" dirty="0"/>
              <a:t>Pavlov found that a very short time between presentations of the 2 stimuli was most effective.</a:t>
            </a:r>
          </a:p>
          <a:p>
            <a:r>
              <a:rPr lang="en-AU" altLang="en-US" sz="2400" dirty="0"/>
              <a:t>Acquisition is more rapid when the CS occurs and remains present until the UCS is presented.</a:t>
            </a:r>
          </a:p>
          <a:p>
            <a:r>
              <a:rPr lang="en-AU" altLang="en-US" sz="2400" dirty="0"/>
              <a:t>The end of the acquisition stage is said to occur when the CS alone produces the CR.</a:t>
            </a:r>
          </a:p>
        </p:txBody>
      </p:sp>
    </p:spTree>
    <p:extLst>
      <p:ext uri="{BB962C8B-B14F-4D97-AF65-F5344CB8AC3E}">
        <p14:creationId xmlns:p14="http://schemas.microsoft.com/office/powerpoint/2010/main" val="994804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484710" y="452718"/>
            <a:ext cx="7055380" cy="14005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2"/>
              </a:buClr>
              <a:buSzPts val="4200"/>
              <a:buFont typeface="Century Gothic"/>
              <a:buNone/>
            </a:pPr>
            <a:r>
              <a:rPr lang="en-US" sz="4200" b="0" i="0" u="none" strike="noStrike" cap="none" dirty="0">
                <a:solidFill>
                  <a:schemeClr val="lt2"/>
                </a:solidFill>
                <a:latin typeface="Century Gothic"/>
                <a:ea typeface="Century Gothic"/>
                <a:cs typeface="Century Gothic"/>
                <a:sym typeface="Century Gothic"/>
              </a:rPr>
              <a:t>Extinction	</a:t>
            </a:r>
            <a:endParaRPr sz="4200" b="0" i="0" u="none" strike="noStrike" cap="none" dirty="0">
              <a:solidFill>
                <a:schemeClr val="lt2"/>
              </a:solidFill>
              <a:latin typeface="Century Gothic"/>
              <a:ea typeface="Century Gothic"/>
              <a:cs typeface="Century Gothic"/>
              <a:sym typeface="Century Gothic"/>
            </a:endParaRPr>
          </a:p>
        </p:txBody>
      </p:sp>
      <p:sp>
        <p:nvSpPr>
          <p:cNvPr id="270" name="Shape 270"/>
          <p:cNvSpPr txBox="1">
            <a:spLocks noGrp="1"/>
          </p:cNvSpPr>
          <p:nvPr>
            <p:ph type="body" idx="1"/>
          </p:nvPr>
        </p:nvSpPr>
        <p:spPr>
          <a:xfrm>
            <a:off x="265728" y="1152983"/>
            <a:ext cx="8315564" cy="4195481"/>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1"/>
              </a:buClr>
              <a:buSzPts val="2240"/>
              <a:buFont typeface="Noto Sans Symbols"/>
              <a:buChar char="▶"/>
            </a:pPr>
            <a:r>
              <a:rPr lang="en-US" sz="2800" b="0" i="0" u="none" strike="noStrike" cap="none" dirty="0">
                <a:solidFill>
                  <a:schemeClr val="lt1"/>
                </a:solidFill>
                <a:latin typeface="Arial"/>
                <a:ea typeface="Arial"/>
                <a:cs typeface="Arial"/>
                <a:sym typeface="Arial"/>
              </a:rPr>
              <a:t>When the USC is no longer presented along with the CS </a:t>
            </a:r>
            <a:endParaRPr lang="en-US" sz="2800" b="0" i="0" u="none" strike="noStrike" cap="none" dirty="0" smtClean="0">
              <a:solidFill>
                <a:schemeClr val="lt1"/>
              </a:solidFill>
              <a:latin typeface="Arial"/>
              <a:ea typeface="Arial"/>
              <a:cs typeface="Arial"/>
              <a:sym typeface="Arial"/>
            </a:endParaRPr>
          </a:p>
          <a:p>
            <a:pPr marL="342900" marR="0" lvl="0" indent="-342900" algn="l" rtl="0">
              <a:spcBef>
                <a:spcPts val="0"/>
              </a:spcBef>
              <a:spcAft>
                <a:spcPts val="0"/>
              </a:spcAft>
              <a:buClr>
                <a:schemeClr val="accent1"/>
              </a:buClr>
              <a:buSzPts val="2240"/>
              <a:buFont typeface="Noto Sans Symbols"/>
              <a:buChar char="▶"/>
            </a:pPr>
            <a:endParaRPr sz="2800" b="0" i="0" u="none" strike="noStrike" cap="none" dirty="0">
              <a:solidFill>
                <a:schemeClr val="lt1"/>
              </a:solidFill>
              <a:latin typeface="Arial"/>
              <a:ea typeface="Arial"/>
              <a:cs typeface="Arial"/>
              <a:sym typeface="Arial"/>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dirty="0">
                <a:solidFill>
                  <a:schemeClr val="lt1"/>
                </a:solidFill>
                <a:latin typeface="Arial"/>
                <a:ea typeface="Arial"/>
                <a:cs typeface="Arial"/>
                <a:sym typeface="Arial"/>
              </a:rPr>
              <a:t>Eventually the CS becomes </a:t>
            </a:r>
            <a:r>
              <a:rPr lang="en-US" sz="2800" b="0" i="0" u="none" strike="noStrike" cap="none" dirty="0" smtClean="0">
                <a:solidFill>
                  <a:schemeClr val="lt1"/>
                </a:solidFill>
                <a:latin typeface="Arial"/>
                <a:ea typeface="Arial"/>
                <a:cs typeface="Arial"/>
                <a:sym typeface="Arial"/>
              </a:rPr>
              <a:t>meaningless</a:t>
            </a:r>
          </a:p>
          <a:p>
            <a:pPr marL="342900" marR="0" lvl="0" indent="-342900" algn="l" rtl="0">
              <a:spcBef>
                <a:spcPts val="1000"/>
              </a:spcBef>
              <a:spcAft>
                <a:spcPts val="0"/>
              </a:spcAft>
              <a:buClr>
                <a:schemeClr val="accent1"/>
              </a:buClr>
              <a:buSzPts val="2240"/>
              <a:buFont typeface="Noto Sans Symbols"/>
              <a:buChar char="▶"/>
            </a:pPr>
            <a:endParaRPr sz="2800" b="0" i="0" u="none" strike="noStrike" cap="none" dirty="0">
              <a:solidFill>
                <a:schemeClr val="lt1"/>
              </a:solidFill>
              <a:latin typeface="Arial"/>
              <a:ea typeface="Arial"/>
              <a:cs typeface="Arial"/>
              <a:sym typeface="Arial"/>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dirty="0">
                <a:solidFill>
                  <a:schemeClr val="lt1"/>
                </a:solidFill>
                <a:latin typeface="Arial"/>
                <a:ea typeface="Arial"/>
                <a:cs typeface="Arial"/>
                <a:sym typeface="Arial"/>
              </a:rPr>
              <a:t>CR stops. </a:t>
            </a:r>
            <a:endParaRPr lang="en-US" sz="2800" b="0" i="0" u="none" strike="noStrike" cap="none" dirty="0" smtClean="0">
              <a:solidFill>
                <a:schemeClr val="lt1"/>
              </a:solidFill>
              <a:latin typeface="Arial"/>
              <a:ea typeface="Arial"/>
              <a:cs typeface="Arial"/>
              <a:sym typeface="Arial"/>
            </a:endParaRPr>
          </a:p>
          <a:p>
            <a:r>
              <a:rPr lang="en-AU" altLang="en-US" sz="2800" dirty="0"/>
              <a:t>V</a:t>
            </a:r>
            <a:r>
              <a:rPr lang="en-AU" altLang="en-US" sz="2800" dirty="0" smtClean="0"/>
              <a:t>ariation </a:t>
            </a:r>
            <a:r>
              <a:rPr lang="en-AU" altLang="en-US" sz="2800" dirty="0"/>
              <a:t>between individuals in the rate at which extinction of the same conditioned response will </a:t>
            </a:r>
            <a:r>
              <a:rPr lang="en-AU" altLang="en-US" sz="2800" dirty="0" smtClean="0"/>
              <a:t>occur and variation </a:t>
            </a:r>
            <a:r>
              <a:rPr lang="en-AU" altLang="en-US" sz="2800" dirty="0"/>
              <a:t>between the rates at which different response will be extinguished.</a:t>
            </a:r>
          </a:p>
          <a:p>
            <a:pPr marL="342900" marR="0" lvl="0" indent="-342900" algn="l" rtl="0">
              <a:spcBef>
                <a:spcPts val="1000"/>
              </a:spcBef>
              <a:spcAft>
                <a:spcPts val="0"/>
              </a:spcAft>
              <a:buClr>
                <a:schemeClr val="accent1"/>
              </a:buClr>
              <a:buSzPts val="2240"/>
              <a:buFont typeface="Noto Sans Symbols"/>
              <a:buChar char="▶"/>
            </a:pPr>
            <a:endParaRPr sz="2800" b="0" i="0" u="none" strike="noStrike" cap="none"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84710" y="452718"/>
            <a:ext cx="7055380" cy="14005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2"/>
              </a:buClr>
              <a:buSzPts val="4200"/>
              <a:buFont typeface="Century Gothic"/>
              <a:buNone/>
            </a:pPr>
            <a:r>
              <a:rPr lang="en-US" sz="4200" b="0" i="0" u="none" strike="noStrike" cap="none">
                <a:solidFill>
                  <a:schemeClr val="lt2"/>
                </a:solidFill>
                <a:latin typeface="Century Gothic"/>
                <a:ea typeface="Century Gothic"/>
                <a:cs typeface="Century Gothic"/>
                <a:sym typeface="Century Gothic"/>
              </a:rPr>
              <a:t>Spontaneous Recovery </a:t>
            </a:r>
            <a:endParaRPr sz="4200" b="0" i="0" u="none" strike="noStrike" cap="none">
              <a:solidFill>
                <a:schemeClr val="lt2"/>
              </a:solidFill>
              <a:latin typeface="Century Gothic"/>
              <a:ea typeface="Century Gothic"/>
              <a:cs typeface="Century Gothic"/>
              <a:sym typeface="Century Gothic"/>
            </a:endParaRPr>
          </a:p>
        </p:txBody>
      </p:sp>
      <p:sp>
        <p:nvSpPr>
          <p:cNvPr id="276" name="Shape 276"/>
          <p:cNvSpPr txBox="1">
            <a:spLocks noGrp="1"/>
          </p:cNvSpPr>
          <p:nvPr>
            <p:ph type="body" idx="1"/>
          </p:nvPr>
        </p:nvSpPr>
        <p:spPr>
          <a:xfrm>
            <a:off x="828435" y="1372987"/>
            <a:ext cx="8045933" cy="5039536"/>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1"/>
              </a:buClr>
              <a:buSzPts val="2240"/>
              <a:buFont typeface="Noto Sans Symbols"/>
              <a:buChar char="▶"/>
            </a:pPr>
            <a:r>
              <a:rPr lang="en-US" sz="2800" b="0" i="0" u="none" strike="noStrike" cap="none">
                <a:solidFill>
                  <a:schemeClr val="lt1"/>
                </a:solidFill>
                <a:latin typeface="Arial"/>
                <a:ea typeface="Arial"/>
                <a:cs typeface="Arial"/>
                <a:sym typeface="Arial"/>
              </a:rPr>
              <a:t>Extinction has occurred </a:t>
            </a:r>
            <a:endParaRPr/>
          </a:p>
          <a:p>
            <a:pPr marL="342900" marR="0" lvl="0" indent="-200660" algn="l" rtl="0">
              <a:spcBef>
                <a:spcPts val="1000"/>
              </a:spcBef>
              <a:spcAft>
                <a:spcPts val="0"/>
              </a:spcAft>
              <a:buClr>
                <a:schemeClr val="accent1"/>
              </a:buClr>
              <a:buSzPts val="2240"/>
              <a:buFont typeface="Noto Sans Symbols"/>
              <a:buNone/>
            </a:pPr>
            <a:endParaRPr sz="2800" b="0" i="0" u="none" strike="noStrike" cap="none" dirty="0">
              <a:solidFill>
                <a:schemeClr val="lt1"/>
              </a:solidFill>
              <a:latin typeface="Arial"/>
              <a:ea typeface="Arial"/>
              <a:cs typeface="Arial"/>
              <a:sym typeface="Arial"/>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dirty="0">
                <a:solidFill>
                  <a:schemeClr val="lt1"/>
                </a:solidFill>
                <a:latin typeface="Arial"/>
                <a:ea typeface="Arial"/>
                <a:cs typeface="Arial"/>
                <a:sym typeface="Arial"/>
              </a:rPr>
              <a:t>A rest period takes place</a:t>
            </a:r>
            <a:endParaRPr dirty="0"/>
          </a:p>
          <a:p>
            <a:pPr marL="342900" marR="0" lvl="0" indent="-200660" algn="l" rtl="0">
              <a:spcBef>
                <a:spcPts val="1000"/>
              </a:spcBef>
              <a:spcAft>
                <a:spcPts val="0"/>
              </a:spcAft>
              <a:buClr>
                <a:schemeClr val="accent1"/>
              </a:buClr>
              <a:buSzPts val="2240"/>
              <a:buFont typeface="Noto Sans Symbols"/>
              <a:buNone/>
            </a:pPr>
            <a:endParaRPr sz="2800" b="0" i="0" u="none" strike="noStrike" cap="none" dirty="0">
              <a:solidFill>
                <a:schemeClr val="lt1"/>
              </a:solidFill>
              <a:latin typeface="Arial"/>
              <a:ea typeface="Arial"/>
              <a:cs typeface="Arial"/>
              <a:sym typeface="Arial"/>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dirty="0">
                <a:solidFill>
                  <a:schemeClr val="lt1"/>
                </a:solidFill>
                <a:latin typeface="Arial"/>
                <a:ea typeface="Arial"/>
                <a:cs typeface="Arial"/>
                <a:sym typeface="Arial"/>
              </a:rPr>
              <a:t>When CS reintroduced, the CR reappears</a:t>
            </a:r>
            <a:endParaRPr dirty="0"/>
          </a:p>
          <a:p>
            <a:pPr marL="342900" marR="0" lvl="0" indent="-200660" algn="l" rtl="0">
              <a:spcBef>
                <a:spcPts val="1000"/>
              </a:spcBef>
              <a:spcAft>
                <a:spcPts val="0"/>
              </a:spcAft>
              <a:buClr>
                <a:schemeClr val="accent1"/>
              </a:buClr>
              <a:buSzPts val="2240"/>
              <a:buFont typeface="Noto Sans Symbols"/>
              <a:buNone/>
            </a:pPr>
            <a:endParaRPr sz="2800" b="0" i="0" u="none" strike="noStrike" cap="none" dirty="0">
              <a:solidFill>
                <a:schemeClr val="lt1"/>
              </a:solidFill>
              <a:latin typeface="Arial"/>
              <a:ea typeface="Arial"/>
              <a:cs typeface="Arial"/>
              <a:sym typeface="Arial"/>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dirty="0">
                <a:solidFill>
                  <a:schemeClr val="lt1"/>
                </a:solidFill>
                <a:latin typeface="Arial"/>
                <a:ea typeface="Arial"/>
                <a:cs typeface="Arial"/>
                <a:sym typeface="Arial"/>
              </a:rPr>
              <a:t>CR is weaker than when first conditioned </a:t>
            </a:r>
            <a:endParaRPr sz="2800" b="0" i="0" u="none" strike="noStrike" cap="none"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84710" y="452718"/>
            <a:ext cx="7055380" cy="14005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2"/>
              </a:buClr>
              <a:buSzPts val="4200"/>
              <a:buFont typeface="Century Gothic"/>
              <a:buNone/>
            </a:pPr>
            <a:r>
              <a:rPr lang="en-US" sz="4200" b="0" i="0" u="none" strike="noStrike" cap="none">
                <a:solidFill>
                  <a:schemeClr val="lt2"/>
                </a:solidFill>
                <a:latin typeface="Century Gothic"/>
                <a:ea typeface="Century Gothic"/>
                <a:cs typeface="Century Gothic"/>
                <a:sym typeface="Century Gothic"/>
              </a:rPr>
              <a:t>Stimulus Generalisation</a:t>
            </a:r>
            <a:endParaRPr sz="4200" b="0" i="0" u="none" strike="noStrike" cap="none">
              <a:solidFill>
                <a:schemeClr val="lt2"/>
              </a:solidFill>
              <a:latin typeface="Century Gothic"/>
              <a:ea typeface="Century Gothic"/>
              <a:cs typeface="Century Gothic"/>
              <a:sym typeface="Century Gothic"/>
            </a:endParaRPr>
          </a:p>
        </p:txBody>
      </p:sp>
      <p:sp>
        <p:nvSpPr>
          <p:cNvPr id="283" name="Shape 283"/>
          <p:cNvSpPr txBox="1">
            <a:spLocks noGrp="1"/>
          </p:cNvSpPr>
          <p:nvPr>
            <p:ph type="body" idx="1"/>
          </p:nvPr>
        </p:nvSpPr>
        <p:spPr>
          <a:xfrm>
            <a:off x="264991" y="1331259"/>
            <a:ext cx="8736133" cy="4195481"/>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1"/>
              </a:buClr>
              <a:buSzPts val="2240"/>
              <a:buFont typeface="Noto Sans Symbols"/>
              <a:buChar char="▶"/>
            </a:pPr>
            <a:r>
              <a:rPr lang="en-US" sz="2800" b="0" i="0" u="none" strike="noStrike" cap="none" dirty="0">
                <a:solidFill>
                  <a:schemeClr val="lt1"/>
                </a:solidFill>
                <a:latin typeface="Arial"/>
                <a:ea typeface="Arial"/>
                <a:cs typeface="Arial"/>
                <a:sym typeface="Arial"/>
              </a:rPr>
              <a:t>The organism will respond by producing a CR to stimuli that are similar to the CS</a:t>
            </a:r>
            <a:endParaRPr dirty="0"/>
          </a:p>
          <a:p>
            <a:pPr marL="342900" marR="0" lvl="0" indent="-200660" algn="l" rtl="0">
              <a:spcBef>
                <a:spcPts val="1000"/>
              </a:spcBef>
              <a:spcAft>
                <a:spcPts val="0"/>
              </a:spcAft>
              <a:buClr>
                <a:schemeClr val="accent1"/>
              </a:buClr>
              <a:buSzPts val="2240"/>
              <a:buFont typeface="Noto Sans Symbols"/>
              <a:buNone/>
            </a:pPr>
            <a:endParaRPr sz="2800" b="0" i="0" u="none" strike="noStrike" cap="none" dirty="0">
              <a:solidFill>
                <a:schemeClr val="lt1"/>
              </a:solidFill>
              <a:latin typeface="Arial"/>
              <a:ea typeface="Arial"/>
              <a:cs typeface="Arial"/>
              <a:sym typeface="Arial"/>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dirty="0" err="1">
                <a:solidFill>
                  <a:schemeClr val="lt1"/>
                </a:solidFill>
                <a:latin typeface="Arial"/>
                <a:ea typeface="Arial"/>
                <a:cs typeface="Arial"/>
                <a:sym typeface="Arial"/>
              </a:rPr>
              <a:t>Eg</a:t>
            </a:r>
            <a:r>
              <a:rPr lang="en-US" sz="2800" b="0" i="0" u="none" strike="noStrike" cap="none" dirty="0">
                <a:solidFill>
                  <a:schemeClr val="lt1"/>
                </a:solidFill>
                <a:latin typeface="Arial"/>
                <a:ea typeface="Arial"/>
                <a:cs typeface="Arial"/>
                <a:sym typeface="Arial"/>
              </a:rPr>
              <a:t>: Dogs in Pavlov’s experiment would salivate to a bell, a chime, an alarm clock. </a:t>
            </a:r>
            <a:endParaRPr dirty="0"/>
          </a:p>
          <a:p>
            <a:pPr marL="0" marR="0" lvl="0" indent="0" algn="l" rtl="0">
              <a:spcBef>
                <a:spcPts val="1000"/>
              </a:spcBef>
              <a:spcAft>
                <a:spcPts val="0"/>
              </a:spcAft>
              <a:buClr>
                <a:schemeClr val="accent1"/>
              </a:buClr>
              <a:buSzPts val="2240"/>
              <a:buFont typeface="Noto Sans Symbols"/>
              <a:buNone/>
            </a:pPr>
            <a:endParaRPr sz="2800" b="0" i="0" u="none" strike="noStrike" cap="none" dirty="0">
              <a:solidFill>
                <a:schemeClr val="lt1"/>
              </a:solidFill>
              <a:latin typeface="Arial"/>
              <a:ea typeface="Arial"/>
              <a:cs typeface="Arial"/>
              <a:sym typeface="Arial"/>
            </a:endParaRPr>
          </a:p>
        </p:txBody>
      </p:sp>
      <p:pic>
        <p:nvPicPr>
          <p:cNvPr id="4" name="Picture 9" descr="http://www.cartoonstock.com/newscartoons/cartoonists/jdi/lowres/jdin269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9631" y="3903785"/>
            <a:ext cx="4921494" cy="287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84710" y="452718"/>
            <a:ext cx="7055400" cy="1400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a:t>In pairs...</a:t>
            </a:r>
            <a:endParaRPr/>
          </a:p>
        </p:txBody>
      </p:sp>
      <p:sp>
        <p:nvSpPr>
          <p:cNvPr id="187" name="Shape 187"/>
          <p:cNvSpPr txBox="1">
            <a:spLocks noGrp="1"/>
          </p:cNvSpPr>
          <p:nvPr>
            <p:ph type="body" idx="1"/>
          </p:nvPr>
        </p:nvSpPr>
        <p:spPr>
          <a:xfrm>
            <a:off x="828500" y="1398575"/>
            <a:ext cx="6711600" cy="4195500"/>
          </a:xfrm>
          <a:prstGeom prst="rect">
            <a:avLst/>
          </a:prstGeom>
        </p:spPr>
        <p:txBody>
          <a:bodyPr spcFirstLastPara="1" wrap="square" lIns="91425" tIns="91425" rIns="91425" bIns="91425" anchor="t" anchorCtr="0">
            <a:noAutofit/>
          </a:bodyPr>
          <a:lstStyle/>
          <a:p>
            <a:pPr marL="0" lvl="0" indent="0" rtl="0">
              <a:lnSpc>
                <a:spcPct val="115000"/>
              </a:lnSpc>
              <a:spcBef>
                <a:spcPts val="600"/>
              </a:spcBef>
              <a:spcAft>
                <a:spcPts val="0"/>
              </a:spcAft>
              <a:buClr>
                <a:schemeClr val="dk1"/>
              </a:buClr>
              <a:buSzPts val="1100"/>
              <a:buFont typeface="Arial"/>
              <a:buNone/>
            </a:pPr>
            <a:r>
              <a:rPr lang="en-US" sz="2400">
                <a:solidFill>
                  <a:srgbClr val="FFFFFF"/>
                </a:solidFill>
              </a:rPr>
              <a:t>*Think of the first brand name that comes to mind for each of these products and write it down...</a:t>
            </a:r>
            <a:endParaRPr sz="2400">
              <a:solidFill>
                <a:srgbClr val="FFFFFF"/>
              </a:solidFill>
            </a:endParaRPr>
          </a:p>
          <a:p>
            <a:pPr marL="0" lvl="0" indent="0" rtl="0">
              <a:lnSpc>
                <a:spcPct val="115000"/>
              </a:lnSpc>
              <a:spcBef>
                <a:spcPts val="600"/>
              </a:spcBef>
              <a:spcAft>
                <a:spcPts val="0"/>
              </a:spcAft>
              <a:buClr>
                <a:schemeClr val="dk1"/>
              </a:buClr>
              <a:buSzPts val="1100"/>
              <a:buFont typeface="Arial"/>
              <a:buNone/>
            </a:pPr>
            <a:r>
              <a:rPr lang="en-US" sz="2400">
                <a:solidFill>
                  <a:srgbClr val="FFFFFF"/>
                </a:solidFill>
              </a:rPr>
              <a:t>*</a:t>
            </a:r>
            <a:endParaRPr sz="2400">
              <a:solidFill>
                <a:srgbClr val="FFFFFF"/>
              </a:solidFill>
            </a:endParaRPr>
          </a:p>
          <a:p>
            <a:pPr marL="0" lvl="0" indent="0" rtl="0">
              <a:lnSpc>
                <a:spcPct val="115000"/>
              </a:lnSpc>
              <a:spcBef>
                <a:spcPts val="600"/>
              </a:spcBef>
              <a:spcAft>
                <a:spcPts val="0"/>
              </a:spcAft>
              <a:buClr>
                <a:schemeClr val="dk1"/>
              </a:buClr>
              <a:buSzPts val="1100"/>
              <a:buFont typeface="Arial"/>
              <a:buNone/>
            </a:pPr>
            <a:r>
              <a:rPr lang="en-US" sz="2400">
                <a:solidFill>
                  <a:srgbClr val="FFFFFF"/>
                </a:solidFill>
              </a:rPr>
              <a:t>*Energy drink</a:t>
            </a:r>
            <a:endParaRPr sz="2400">
              <a:solidFill>
                <a:srgbClr val="FFFFFF"/>
              </a:solidFill>
            </a:endParaRPr>
          </a:p>
          <a:p>
            <a:pPr marL="0" lvl="0" indent="0" rtl="0">
              <a:lnSpc>
                <a:spcPct val="115000"/>
              </a:lnSpc>
              <a:spcBef>
                <a:spcPts val="600"/>
              </a:spcBef>
              <a:spcAft>
                <a:spcPts val="0"/>
              </a:spcAft>
              <a:buClr>
                <a:schemeClr val="dk1"/>
              </a:buClr>
              <a:buSzPts val="1100"/>
              <a:buFont typeface="Arial"/>
              <a:buNone/>
            </a:pPr>
            <a:r>
              <a:rPr lang="en-US" sz="2400">
                <a:solidFill>
                  <a:srgbClr val="FFFFFF"/>
                </a:solidFill>
              </a:rPr>
              <a:t>*Car</a:t>
            </a:r>
            <a:endParaRPr sz="2400">
              <a:solidFill>
                <a:srgbClr val="FFFFFF"/>
              </a:solidFill>
            </a:endParaRPr>
          </a:p>
          <a:p>
            <a:pPr marL="0" lvl="0" indent="0" rtl="0">
              <a:lnSpc>
                <a:spcPct val="115000"/>
              </a:lnSpc>
              <a:spcBef>
                <a:spcPts val="600"/>
              </a:spcBef>
              <a:spcAft>
                <a:spcPts val="0"/>
              </a:spcAft>
              <a:buClr>
                <a:schemeClr val="dk1"/>
              </a:buClr>
              <a:buSzPts val="1100"/>
              <a:buFont typeface="Arial"/>
              <a:buNone/>
            </a:pPr>
            <a:r>
              <a:rPr lang="en-US" sz="2400">
                <a:solidFill>
                  <a:srgbClr val="FFFFFF"/>
                </a:solidFill>
              </a:rPr>
              <a:t>*Chocolate</a:t>
            </a:r>
            <a:endParaRPr sz="2400">
              <a:solidFill>
                <a:srgbClr val="FFFFFF"/>
              </a:solidFill>
            </a:endParaRPr>
          </a:p>
          <a:p>
            <a:pPr marL="0" lvl="0" indent="0" rtl="0">
              <a:lnSpc>
                <a:spcPct val="115000"/>
              </a:lnSpc>
              <a:spcBef>
                <a:spcPts val="600"/>
              </a:spcBef>
              <a:spcAft>
                <a:spcPts val="0"/>
              </a:spcAft>
              <a:buClr>
                <a:schemeClr val="dk1"/>
              </a:buClr>
              <a:buSzPts val="1100"/>
              <a:buFont typeface="Arial"/>
              <a:buNone/>
            </a:pPr>
            <a:r>
              <a:rPr lang="en-US" sz="2400">
                <a:solidFill>
                  <a:srgbClr val="FFFFFF"/>
                </a:solidFill>
              </a:rPr>
              <a:t>*Soft drink</a:t>
            </a:r>
            <a:endParaRPr sz="2400">
              <a:solidFill>
                <a:srgbClr val="FFFFFF"/>
              </a:solidFill>
            </a:endParaRPr>
          </a:p>
          <a:p>
            <a:pPr marL="0" lvl="0" indent="0" rtl="0">
              <a:lnSpc>
                <a:spcPct val="115000"/>
              </a:lnSpc>
              <a:spcBef>
                <a:spcPts val="600"/>
              </a:spcBef>
              <a:spcAft>
                <a:spcPts val="0"/>
              </a:spcAft>
              <a:buClr>
                <a:schemeClr val="dk1"/>
              </a:buClr>
              <a:buSzPts val="1100"/>
              <a:buFont typeface="Arial"/>
              <a:buNone/>
            </a:pPr>
            <a:r>
              <a:rPr lang="en-US" sz="2400">
                <a:solidFill>
                  <a:srgbClr val="FFFFFF"/>
                </a:solidFill>
              </a:rPr>
              <a:t>*Fast food</a:t>
            </a:r>
            <a:endParaRPr sz="2400">
              <a:solidFill>
                <a:srgbClr val="FFFFFF"/>
              </a:solidFill>
            </a:endParaRPr>
          </a:p>
          <a:p>
            <a:pPr marL="0" lvl="0" indent="0">
              <a:spcBef>
                <a:spcPts val="1000"/>
              </a:spcBef>
              <a:spcAft>
                <a:spcPts val="0"/>
              </a:spcAft>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484710" y="452718"/>
            <a:ext cx="7055380" cy="14005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2"/>
              </a:buClr>
              <a:buSzPts val="4200"/>
              <a:buFont typeface="Century Gothic"/>
              <a:buNone/>
            </a:pPr>
            <a:r>
              <a:rPr lang="en-US" sz="4200" b="0" i="0" u="none" strike="noStrike" cap="none">
                <a:solidFill>
                  <a:schemeClr val="lt2"/>
                </a:solidFill>
                <a:latin typeface="Century Gothic"/>
                <a:ea typeface="Century Gothic"/>
                <a:cs typeface="Century Gothic"/>
                <a:sym typeface="Century Gothic"/>
              </a:rPr>
              <a:t>Stimulus Discrimination</a:t>
            </a:r>
            <a:endParaRPr sz="4200" b="0" i="0" u="none" strike="noStrike" cap="none">
              <a:solidFill>
                <a:schemeClr val="lt2"/>
              </a:solidFill>
              <a:latin typeface="Century Gothic"/>
              <a:ea typeface="Century Gothic"/>
              <a:cs typeface="Century Gothic"/>
              <a:sym typeface="Century Gothic"/>
            </a:endParaRPr>
          </a:p>
        </p:txBody>
      </p:sp>
      <p:sp>
        <p:nvSpPr>
          <p:cNvPr id="290" name="Shape 290"/>
          <p:cNvSpPr txBox="1">
            <a:spLocks noGrp="1"/>
          </p:cNvSpPr>
          <p:nvPr>
            <p:ph type="body" idx="1"/>
          </p:nvPr>
        </p:nvSpPr>
        <p:spPr>
          <a:xfrm>
            <a:off x="351692" y="2119257"/>
            <a:ext cx="7995139" cy="3936422"/>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1"/>
              </a:buClr>
              <a:buSzPts val="2240"/>
              <a:buFont typeface="Noto Sans Symbols"/>
              <a:buChar char="▶"/>
            </a:pPr>
            <a:r>
              <a:rPr lang="en-US" sz="2800" b="0" i="0" u="none" strike="noStrike" cap="none" dirty="0">
                <a:solidFill>
                  <a:schemeClr val="lt1"/>
                </a:solidFill>
                <a:latin typeface="Arial"/>
                <a:ea typeface="Arial"/>
                <a:cs typeface="Arial"/>
                <a:sym typeface="Arial"/>
              </a:rPr>
              <a:t>The organism only responds to the CS and no other stimuli</a:t>
            </a:r>
            <a:endParaRPr dirty="0"/>
          </a:p>
          <a:p>
            <a:pPr marL="342900" marR="0" lvl="0" indent="-200660" algn="l" rtl="0">
              <a:spcBef>
                <a:spcPts val="1000"/>
              </a:spcBef>
              <a:spcAft>
                <a:spcPts val="0"/>
              </a:spcAft>
              <a:buClr>
                <a:schemeClr val="accent1"/>
              </a:buClr>
              <a:buSzPts val="2240"/>
              <a:buFont typeface="Noto Sans Symbols"/>
              <a:buNone/>
            </a:pPr>
            <a:endParaRPr sz="2800" b="0" i="0" u="none" strike="noStrike" cap="none" dirty="0">
              <a:solidFill>
                <a:schemeClr val="lt1"/>
              </a:solidFill>
              <a:latin typeface="Arial"/>
              <a:ea typeface="Arial"/>
              <a:cs typeface="Arial"/>
              <a:sym typeface="Arial"/>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dirty="0" err="1">
                <a:solidFill>
                  <a:schemeClr val="lt1"/>
                </a:solidFill>
                <a:latin typeface="Arial"/>
                <a:ea typeface="Arial"/>
                <a:cs typeface="Arial"/>
                <a:sym typeface="Arial"/>
              </a:rPr>
              <a:t>Eg</a:t>
            </a:r>
            <a:r>
              <a:rPr lang="en-US" sz="2800" b="0" i="0" u="none" strike="noStrike" cap="none" dirty="0">
                <a:solidFill>
                  <a:schemeClr val="lt1"/>
                </a:solidFill>
                <a:latin typeface="Arial"/>
                <a:ea typeface="Arial"/>
                <a:cs typeface="Arial"/>
                <a:sym typeface="Arial"/>
              </a:rPr>
              <a:t>: Your dog gets excited when you put your Nike runners on, not when any other white runners</a:t>
            </a:r>
            <a:endParaRPr dirty="0"/>
          </a:p>
          <a:p>
            <a:pPr marL="342900" marR="0" lvl="0" indent="-200660" algn="l" rtl="0">
              <a:spcBef>
                <a:spcPts val="1000"/>
              </a:spcBef>
              <a:spcAft>
                <a:spcPts val="0"/>
              </a:spcAft>
              <a:buClr>
                <a:schemeClr val="accent1"/>
              </a:buClr>
              <a:buSzPts val="2240"/>
              <a:buFont typeface="Noto Sans Symbols"/>
              <a:buNone/>
            </a:pPr>
            <a:endParaRPr lang="en-AU" sz="2800" b="0" i="0" u="none" strike="noStrike" cap="none" dirty="0" smtClean="0">
              <a:solidFill>
                <a:schemeClr val="lt1"/>
              </a:solidFill>
              <a:latin typeface="Arial"/>
              <a:ea typeface="Arial"/>
              <a:cs typeface="Arial"/>
              <a:sym typeface="Arial"/>
            </a:endParaRPr>
          </a:p>
          <a:p>
            <a:r>
              <a:rPr lang="en-AU" altLang="en-US" sz="2800" dirty="0">
                <a:hlinkClick r:id="rId3"/>
              </a:rPr>
              <a:t>https://www.youtube.com/watch?v=1kqVxgPBIX0</a:t>
            </a:r>
            <a:endParaRPr lang="en-AU" altLang="en-US" sz="2800" dirty="0"/>
          </a:p>
          <a:p>
            <a:endParaRPr lang="en-AU" altLang="en-US" sz="2800" dirty="0"/>
          </a:p>
          <a:p>
            <a:pPr marL="342900" marR="0" lvl="0" indent="-200660" algn="l" rtl="0">
              <a:spcBef>
                <a:spcPts val="1000"/>
              </a:spcBef>
              <a:spcAft>
                <a:spcPts val="0"/>
              </a:spcAft>
              <a:buClr>
                <a:schemeClr val="accent1"/>
              </a:buClr>
              <a:buSzPts val="2240"/>
              <a:buFont typeface="Noto Sans Symbols"/>
              <a:buNone/>
            </a:pPr>
            <a:endParaRPr sz="2800" b="0" i="0" u="none" strike="noStrike" cap="none"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484710" y="452718"/>
            <a:ext cx="7055380" cy="14005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2"/>
              </a:buClr>
              <a:buSzPts val="4200"/>
              <a:buFont typeface="Century Gothic"/>
              <a:buNone/>
            </a:pPr>
            <a:r>
              <a:rPr lang="en-US" sz="4200" b="0" i="0" u="none" strike="noStrike" cap="none">
                <a:solidFill>
                  <a:schemeClr val="lt2"/>
                </a:solidFill>
                <a:latin typeface="Century Gothic"/>
                <a:ea typeface="Century Gothic"/>
                <a:cs typeface="Century Gothic"/>
                <a:sym typeface="Century Gothic"/>
              </a:rPr>
              <a:t>Also important to note…</a:t>
            </a:r>
            <a:endParaRPr sz="4200" b="0" i="0" u="none" strike="noStrike" cap="none">
              <a:solidFill>
                <a:schemeClr val="lt2"/>
              </a:solidFill>
              <a:latin typeface="Century Gothic"/>
              <a:ea typeface="Century Gothic"/>
              <a:cs typeface="Century Gothic"/>
              <a:sym typeface="Century Gothic"/>
            </a:endParaRPr>
          </a:p>
        </p:txBody>
      </p:sp>
      <p:sp>
        <p:nvSpPr>
          <p:cNvPr id="296" name="Shape 296"/>
          <p:cNvSpPr txBox="1">
            <a:spLocks noGrp="1"/>
          </p:cNvSpPr>
          <p:nvPr>
            <p:ph type="body" idx="1"/>
          </p:nvPr>
        </p:nvSpPr>
        <p:spPr>
          <a:xfrm>
            <a:off x="827700" y="2052925"/>
            <a:ext cx="6711654" cy="4195481"/>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1"/>
              </a:buClr>
              <a:buSzPts val="2240"/>
              <a:buFont typeface="Noto Sans Symbols"/>
              <a:buChar char="▶"/>
            </a:pPr>
            <a:r>
              <a:rPr lang="en-US" sz="2800" b="0" i="0" u="none" strike="noStrike" cap="none">
                <a:solidFill>
                  <a:schemeClr val="lt1"/>
                </a:solidFill>
                <a:latin typeface="Arial"/>
                <a:ea typeface="Arial"/>
                <a:cs typeface="Arial"/>
                <a:sym typeface="Arial"/>
              </a:rPr>
              <a:t>The learner is “passive” not active. </a:t>
            </a:r>
            <a:endParaRPr/>
          </a:p>
          <a:p>
            <a:pPr marL="342900" marR="0" lvl="0" indent="-200660" algn="l" rtl="0">
              <a:spcBef>
                <a:spcPts val="1000"/>
              </a:spcBef>
              <a:spcAft>
                <a:spcPts val="0"/>
              </a:spcAft>
              <a:buClr>
                <a:schemeClr val="accent1"/>
              </a:buClr>
              <a:buSzPts val="2240"/>
              <a:buFont typeface="Noto Sans Symbols"/>
              <a:buNone/>
            </a:pPr>
            <a:endParaRPr sz="2800" b="0" i="0" u="none" strike="noStrike" cap="none">
              <a:solidFill>
                <a:schemeClr val="lt1"/>
              </a:solidFill>
              <a:latin typeface="Arial"/>
              <a:ea typeface="Arial"/>
              <a:cs typeface="Arial"/>
              <a:sym typeface="Arial"/>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a:solidFill>
                  <a:schemeClr val="lt1"/>
                </a:solidFill>
                <a:latin typeface="Arial"/>
                <a:ea typeface="Arial"/>
                <a:cs typeface="Arial"/>
                <a:sym typeface="Arial"/>
              </a:rPr>
              <a:t>Also called “Pavlovian Conditioning”</a:t>
            </a:r>
            <a:endParaRPr/>
          </a:p>
          <a:p>
            <a:pPr marL="342900" marR="0" lvl="0" indent="-200660" algn="l" rtl="0">
              <a:spcBef>
                <a:spcPts val="1000"/>
              </a:spcBef>
              <a:spcAft>
                <a:spcPts val="0"/>
              </a:spcAft>
              <a:buClr>
                <a:schemeClr val="accent1"/>
              </a:buClr>
              <a:buSzPts val="2240"/>
              <a:buFont typeface="Noto Sans Symbols"/>
              <a:buNone/>
            </a:pPr>
            <a:endParaRPr sz="2800" b="0" i="0" u="none" strike="noStrike" cap="none">
              <a:solidFill>
                <a:schemeClr val="lt1"/>
              </a:solidFill>
              <a:latin typeface="Arial"/>
              <a:ea typeface="Arial"/>
              <a:cs typeface="Arial"/>
              <a:sym typeface="Arial"/>
            </a:endParaRPr>
          </a:p>
          <a:p>
            <a:pPr marL="342900" marR="0" lvl="0" indent="-342900" algn="l" rtl="0">
              <a:spcBef>
                <a:spcPts val="1000"/>
              </a:spcBef>
              <a:spcAft>
                <a:spcPts val="0"/>
              </a:spcAft>
              <a:buClr>
                <a:schemeClr val="accent1"/>
              </a:buClr>
              <a:buSzPts val="2240"/>
              <a:buFont typeface="Noto Sans Symbols"/>
              <a:buChar char="▶"/>
            </a:pPr>
            <a:r>
              <a:rPr lang="en-US" sz="2800" b="0" i="0" u="none" strike="noStrike" cap="none">
                <a:solidFill>
                  <a:schemeClr val="lt1"/>
                </a:solidFill>
                <a:latin typeface="Arial"/>
                <a:ea typeface="Arial"/>
                <a:cs typeface="Arial"/>
                <a:sym typeface="Arial"/>
              </a:rPr>
              <a:t>The ‘reinforcer’ comes </a:t>
            </a:r>
            <a:r>
              <a:rPr lang="en-US" sz="2800" b="0" i="0" u="sng" strike="noStrike" cap="none">
                <a:solidFill>
                  <a:schemeClr val="lt1"/>
                </a:solidFill>
                <a:latin typeface="Arial"/>
                <a:ea typeface="Arial"/>
                <a:cs typeface="Arial"/>
                <a:sym typeface="Arial"/>
              </a:rPr>
              <a:t>before</a:t>
            </a:r>
            <a:r>
              <a:rPr lang="en-US" sz="2800" b="0" i="0" u="none" strike="noStrike" cap="none">
                <a:solidFill>
                  <a:schemeClr val="lt1"/>
                </a:solidFill>
                <a:latin typeface="Arial"/>
                <a:ea typeface="Arial"/>
                <a:cs typeface="Arial"/>
                <a:sym typeface="Arial"/>
              </a:rPr>
              <a:t> the response.</a:t>
            </a:r>
            <a:endParaRPr/>
          </a:p>
          <a:p>
            <a:pPr marL="342900" marR="0" lvl="0" indent="-200660" algn="l" rtl="0">
              <a:spcBef>
                <a:spcPts val="1000"/>
              </a:spcBef>
              <a:spcAft>
                <a:spcPts val="0"/>
              </a:spcAft>
              <a:buClr>
                <a:schemeClr val="accent1"/>
              </a:buClr>
              <a:buSzPts val="2240"/>
              <a:buFont typeface="Noto Sans Symbols"/>
              <a:buNone/>
            </a:pPr>
            <a:endParaRPr sz="2800" b="0" i="0" u="none" strike="noStrike" cap="none">
              <a:solidFill>
                <a:schemeClr val="lt1"/>
              </a:solidFill>
              <a:latin typeface="Arial"/>
              <a:ea typeface="Arial"/>
              <a:cs typeface="Arial"/>
              <a:sym typeface="Arial"/>
            </a:endParaRPr>
          </a:p>
          <a:p>
            <a:pPr marL="342900" marR="0" lvl="0" indent="-200660" algn="l" rtl="0">
              <a:spcBef>
                <a:spcPts val="1000"/>
              </a:spcBef>
              <a:spcAft>
                <a:spcPts val="0"/>
              </a:spcAft>
              <a:buClr>
                <a:schemeClr val="accent1"/>
              </a:buClr>
              <a:buSzPts val="2240"/>
              <a:buFont typeface="Noto Sans Symbols"/>
              <a:buNone/>
            </a:pPr>
            <a:endParaRPr sz="2800" b="0" i="0" u="none" strike="noStrike" cap="none">
              <a:solidFill>
                <a:schemeClr val="lt1"/>
              </a:solidFill>
              <a:latin typeface="Arial"/>
              <a:ea typeface="Arial"/>
              <a:cs typeface="Arial"/>
              <a:sym typeface="Arial"/>
            </a:endParaRPr>
          </a:p>
          <a:p>
            <a:pPr marL="342900" marR="0" lvl="0" indent="-200660" algn="l" rtl="0">
              <a:spcBef>
                <a:spcPts val="1000"/>
              </a:spcBef>
              <a:spcAft>
                <a:spcPts val="0"/>
              </a:spcAft>
              <a:buClr>
                <a:schemeClr val="accent1"/>
              </a:buClr>
              <a:buSzPts val="2240"/>
              <a:buFont typeface="Noto Sans Symbols"/>
              <a:buNone/>
            </a:pPr>
            <a:endParaRPr sz="2800" b="0" i="0" u="none" strike="noStrike" cap="none">
              <a:solidFill>
                <a:schemeClr val="lt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57200" y="704850"/>
            <a:ext cx="8229600" cy="1143000"/>
          </a:xfrm>
        </p:spPr>
        <p:txBody>
          <a:bodyPr/>
          <a:lstStyle/>
          <a:p>
            <a:r>
              <a:rPr lang="en-AU" altLang="en-US"/>
              <a:t>Classical Conditioning of Behaviour</a:t>
            </a:r>
          </a:p>
        </p:txBody>
      </p:sp>
      <p:sp>
        <p:nvSpPr>
          <p:cNvPr id="34818" name="Content Placeholder 2"/>
          <p:cNvSpPr>
            <a:spLocks noGrp="1"/>
          </p:cNvSpPr>
          <p:nvPr>
            <p:ph sz="half" idx="1"/>
          </p:nvPr>
        </p:nvSpPr>
        <p:spPr>
          <a:xfrm>
            <a:off x="457200" y="1920875"/>
            <a:ext cx="4038600" cy="4433888"/>
          </a:xfrm>
        </p:spPr>
        <p:txBody>
          <a:bodyPr/>
          <a:lstStyle/>
          <a:p>
            <a:r>
              <a:rPr lang="en-AU" altLang="en-US"/>
              <a:t>Behaviours that have been classically conditioned may occur so automatically that they appear to be reflexive.</a:t>
            </a:r>
          </a:p>
          <a:p>
            <a:r>
              <a:rPr lang="en-AU" altLang="en-US"/>
              <a:t>CC behaviours are like reflexes in that they occur involuntarily, but they are unlike reflexes in that they are learned.</a:t>
            </a:r>
          </a:p>
          <a:p>
            <a:endParaRPr lang="en-AU" altLang="en-US"/>
          </a:p>
        </p:txBody>
      </p:sp>
      <p:sp>
        <p:nvSpPr>
          <p:cNvPr id="34819" name="Content Placeholder 3"/>
          <p:cNvSpPr>
            <a:spLocks noGrp="1"/>
          </p:cNvSpPr>
          <p:nvPr>
            <p:ph sz="half" idx="2"/>
          </p:nvPr>
        </p:nvSpPr>
        <p:spPr>
          <a:xfrm>
            <a:off x="4648200" y="1920875"/>
            <a:ext cx="4038600" cy="4433888"/>
          </a:xfrm>
        </p:spPr>
        <p:txBody>
          <a:bodyPr/>
          <a:lstStyle/>
          <a:p>
            <a:r>
              <a:rPr lang="en-AU" altLang="en-US"/>
              <a:t>A </a:t>
            </a:r>
            <a:r>
              <a:rPr lang="en-AU" altLang="en-US" b="1"/>
              <a:t>conditioned reflex</a:t>
            </a:r>
            <a:r>
              <a:rPr lang="en-AU" altLang="en-US"/>
              <a:t> is an automatic response that occurs as the result of previous experience.</a:t>
            </a:r>
          </a:p>
          <a:p>
            <a:r>
              <a:rPr lang="en-AU" altLang="en-US"/>
              <a:t>A conditioned reflex involves little conscious thought or awareness on the part of the learner.</a:t>
            </a:r>
          </a:p>
          <a:p>
            <a:r>
              <a:rPr lang="en-AU" altLang="en-US"/>
              <a:t>E.g. listening for thunder when you see lightning.</a:t>
            </a:r>
          </a:p>
        </p:txBody>
      </p:sp>
      <p:pic>
        <p:nvPicPr>
          <p:cNvPr id="34820" name="Picture 2" descr="C:\Program Files\Microsoft Office\Media\CntCD1\ClipArt3\j0234009.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5188" y="285750"/>
            <a:ext cx="1144587"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12347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704850"/>
            <a:ext cx="8229600" cy="1143000"/>
          </a:xfrm>
        </p:spPr>
        <p:txBody>
          <a:bodyPr/>
          <a:lstStyle/>
          <a:p>
            <a:r>
              <a:rPr lang="en-AU" altLang="en-US"/>
              <a:t>Conditioned Emotional Response</a:t>
            </a:r>
          </a:p>
        </p:txBody>
      </p:sp>
      <p:sp>
        <p:nvSpPr>
          <p:cNvPr id="35842" name="Content Placeholder 2"/>
          <p:cNvSpPr>
            <a:spLocks noGrp="1"/>
          </p:cNvSpPr>
          <p:nvPr>
            <p:ph sz="half" idx="1"/>
          </p:nvPr>
        </p:nvSpPr>
        <p:spPr>
          <a:xfrm>
            <a:off x="457200" y="1920875"/>
            <a:ext cx="4038600" cy="4433888"/>
          </a:xfrm>
        </p:spPr>
        <p:txBody>
          <a:bodyPr/>
          <a:lstStyle/>
          <a:p>
            <a:r>
              <a:rPr lang="en-AU" altLang="en-US" sz="2000"/>
              <a:t>An emotional reaction such as fear of a specific stimulus is learned through CC.</a:t>
            </a:r>
          </a:p>
          <a:p>
            <a:r>
              <a:rPr lang="en-AU" altLang="en-US" sz="2000"/>
              <a:t>A </a:t>
            </a:r>
            <a:r>
              <a:rPr lang="en-AU" altLang="en-US" sz="2000" i="1"/>
              <a:t>conditioned emotional response</a:t>
            </a:r>
            <a:r>
              <a:rPr lang="en-AU" altLang="en-US" sz="2000"/>
              <a:t> is an emotional reaction that usually occurs when the autonomic nervous system produces a response to a stimulus that did not previously trigger that response.</a:t>
            </a:r>
          </a:p>
          <a:p>
            <a:r>
              <a:rPr lang="en-AU" altLang="en-US" sz="2000"/>
              <a:t>E.g. fearing the sound of the dentist’s drill.</a:t>
            </a:r>
          </a:p>
        </p:txBody>
      </p:sp>
      <p:pic>
        <p:nvPicPr>
          <p:cNvPr id="35843" name="Picture 5" descr="C:\Program Files\Microsoft Office\Media\CntCD1\Photo1\j0185157.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38700" y="2921000"/>
            <a:ext cx="3657600" cy="2433638"/>
          </a:xfrm>
          <a:noFill/>
        </p:spPr>
      </p:pic>
    </p:spTree>
    <p:extLst>
      <p:ext uri="{BB962C8B-B14F-4D97-AF65-F5344CB8AC3E}">
        <p14:creationId xmlns:p14="http://schemas.microsoft.com/office/powerpoint/2010/main" val="2121511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457200" y="704850"/>
            <a:ext cx="8229600" cy="1143000"/>
          </a:xfrm>
        </p:spPr>
        <p:txBody>
          <a:bodyPr/>
          <a:lstStyle/>
          <a:p>
            <a:r>
              <a:rPr lang="en-AU" altLang="en-US"/>
              <a:t>Watson’s ‘Little Albert’ experiment</a:t>
            </a:r>
          </a:p>
        </p:txBody>
      </p:sp>
      <p:sp>
        <p:nvSpPr>
          <p:cNvPr id="36866" name="Content Placeholder 2"/>
          <p:cNvSpPr>
            <a:spLocks noGrp="1"/>
          </p:cNvSpPr>
          <p:nvPr>
            <p:ph sz="half" idx="1"/>
          </p:nvPr>
        </p:nvSpPr>
        <p:spPr>
          <a:xfrm>
            <a:off x="457200" y="1920875"/>
            <a:ext cx="4038600" cy="4433888"/>
          </a:xfrm>
        </p:spPr>
        <p:txBody>
          <a:bodyPr/>
          <a:lstStyle/>
          <a:p>
            <a:r>
              <a:rPr lang="en-AU" altLang="en-US" sz="2000"/>
              <a:t>American psychologist John B. Watson and his graduate student, Rosalie Rayner first used CC to elicit an emotional response.</a:t>
            </a:r>
          </a:p>
          <a:p>
            <a:r>
              <a:rPr lang="en-AU" altLang="en-US" sz="2000"/>
              <a:t>Aim to test the notion that fears can be acquired through CC.</a:t>
            </a:r>
          </a:p>
          <a:p>
            <a:r>
              <a:rPr lang="en-AU" altLang="en-US" sz="2000"/>
              <a:t>The research participant was Albert B. (Little Albert), the 11 moth old son of a woman who worked at the same clinic as Watson.</a:t>
            </a:r>
          </a:p>
        </p:txBody>
      </p:sp>
      <p:pic>
        <p:nvPicPr>
          <p:cNvPr id="36867" name="Picture 6" descr="http://www.bdrum.com/p130grp5/images/image006.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14938" y="2428875"/>
            <a:ext cx="2590800" cy="2438400"/>
          </a:xfrm>
          <a:noFill/>
        </p:spPr>
      </p:pic>
    </p:spTree>
    <p:extLst>
      <p:ext uri="{BB962C8B-B14F-4D97-AF65-F5344CB8AC3E}">
        <p14:creationId xmlns:p14="http://schemas.microsoft.com/office/powerpoint/2010/main" val="15662682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704850"/>
            <a:ext cx="8229600" cy="1143000"/>
          </a:xfrm>
        </p:spPr>
        <p:txBody>
          <a:bodyPr/>
          <a:lstStyle/>
          <a:p>
            <a:r>
              <a:rPr lang="en-AU" altLang="en-US"/>
              <a:t>How was Little Albert conditioned to hate the rat?</a:t>
            </a:r>
          </a:p>
        </p:txBody>
      </p:sp>
      <p:sp>
        <p:nvSpPr>
          <p:cNvPr id="37890" name="Content Placeholder 2"/>
          <p:cNvSpPr>
            <a:spLocks noGrp="1"/>
          </p:cNvSpPr>
          <p:nvPr>
            <p:ph sz="half" idx="1"/>
          </p:nvPr>
        </p:nvSpPr>
        <p:spPr>
          <a:xfrm>
            <a:off x="457200" y="1920875"/>
            <a:ext cx="4038600" cy="4433888"/>
          </a:xfrm>
        </p:spPr>
        <p:txBody>
          <a:bodyPr/>
          <a:lstStyle/>
          <a:p>
            <a:r>
              <a:rPr lang="en-AU" altLang="en-US" sz="2400"/>
              <a:t>They placed him on a mattress in a room where a white lab rat (CS) was within reaching distance.</a:t>
            </a:r>
          </a:p>
          <a:p>
            <a:r>
              <a:rPr lang="en-AU" altLang="en-US" sz="2400"/>
              <a:t>Albert showed no initial fear of it and played with it.</a:t>
            </a:r>
          </a:p>
          <a:p>
            <a:r>
              <a:rPr lang="en-AU" altLang="en-US" sz="2400"/>
              <a:t>They then struck a hammer on a steel bar behind Albert (loud noise, UCS) and Albert began to cry.</a:t>
            </a:r>
          </a:p>
        </p:txBody>
      </p:sp>
      <p:sp>
        <p:nvSpPr>
          <p:cNvPr id="37891" name="Content Placeholder 3"/>
          <p:cNvSpPr>
            <a:spLocks noGrp="1"/>
          </p:cNvSpPr>
          <p:nvPr>
            <p:ph sz="half" idx="2"/>
          </p:nvPr>
        </p:nvSpPr>
        <p:spPr>
          <a:xfrm>
            <a:off x="4648200" y="1920875"/>
            <a:ext cx="4038600" cy="4433888"/>
          </a:xfrm>
        </p:spPr>
        <p:txBody>
          <a:bodyPr/>
          <a:lstStyle/>
          <a:p>
            <a:r>
              <a:rPr lang="en-AU" altLang="en-US" sz="2400"/>
              <a:t>For the next 17 days Watson and Rayner began a series of fear-conditioning experiments.</a:t>
            </a:r>
          </a:p>
          <a:p>
            <a:r>
              <a:rPr lang="en-AU" altLang="en-US" sz="2400"/>
              <a:t>They also conducted tests to find out if Albert’s fear response could be generalised.</a:t>
            </a:r>
          </a:p>
          <a:p>
            <a:r>
              <a:rPr lang="en-AU" altLang="en-US" sz="2400"/>
              <a:t>Albert also seemed to fear a white rabbit, a dog and a seal skin coat</a:t>
            </a:r>
            <a:r>
              <a:rPr lang="en-AU" altLang="en-US"/>
              <a:t>.</a:t>
            </a:r>
          </a:p>
        </p:txBody>
      </p:sp>
    </p:spTree>
    <p:extLst>
      <p:ext uri="{BB962C8B-B14F-4D97-AF65-F5344CB8AC3E}">
        <p14:creationId xmlns:p14="http://schemas.microsoft.com/office/powerpoint/2010/main" val="4158151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9" name="Object 2"/>
          <p:cNvGraphicFramePr>
            <a:graphicFrameLocks noChangeAspect="1"/>
          </p:cNvGraphicFramePr>
          <p:nvPr/>
        </p:nvGraphicFramePr>
        <p:xfrm>
          <a:off x="571500" y="1571625"/>
          <a:ext cx="3203575" cy="1558925"/>
        </p:xfrm>
        <a:graphic>
          <a:graphicData uri="http://schemas.openxmlformats.org/presentationml/2006/ole">
            <mc:AlternateContent xmlns:mc="http://schemas.openxmlformats.org/markup-compatibility/2006">
              <mc:Choice xmlns:v="urn:schemas-microsoft-com:vml" Requires="v">
                <p:oleObj spid="_x0000_s15367" name="Microsoft Draw Drawing" r:id="rId3" imgW="3200400" imgH="1552575" progId="MSDraw.Drawing.8.2">
                  <p:embed/>
                </p:oleObj>
              </mc:Choice>
              <mc:Fallback>
                <p:oleObj name="Microsoft Draw Drawing" r:id="rId3" imgW="3200400" imgH="1552575" progId="MSDraw.Drawing.8.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1571625"/>
                        <a:ext cx="3203575" cy="155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100" name="Object 3"/>
          <p:cNvGraphicFramePr>
            <a:graphicFrameLocks noChangeAspect="1"/>
          </p:cNvGraphicFramePr>
          <p:nvPr/>
        </p:nvGraphicFramePr>
        <p:xfrm>
          <a:off x="571500" y="3071813"/>
          <a:ext cx="2547938" cy="1471612"/>
        </p:xfrm>
        <a:graphic>
          <a:graphicData uri="http://schemas.openxmlformats.org/presentationml/2006/ole">
            <mc:AlternateContent xmlns:mc="http://schemas.openxmlformats.org/markup-compatibility/2006">
              <mc:Choice xmlns:v="urn:schemas-microsoft-com:vml" Requires="v">
                <p:oleObj spid="_x0000_s15368" name="Microsoft Draw Drawing" r:id="rId5" imgW="2543175" imgH="1466850" progId="MSDraw.Drawing.8.2">
                  <p:embed/>
                </p:oleObj>
              </mc:Choice>
              <mc:Fallback>
                <p:oleObj name="Microsoft Draw Drawing" r:id="rId5" imgW="2543175" imgH="1466850" progId="MSDraw.Drawing.8.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 y="3071813"/>
                        <a:ext cx="2547938" cy="1471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4101" name="Text Box 5"/>
          <p:cNvSpPr txBox="1">
            <a:spLocks noChangeArrowheads="1"/>
          </p:cNvSpPr>
          <p:nvPr/>
        </p:nvSpPr>
        <p:spPr bwMode="auto">
          <a:xfrm>
            <a:off x="2209800" y="3352800"/>
            <a:ext cx="182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B641B"/>
              </a:buClr>
              <a:buSzPct val="95000"/>
              <a:buFont typeface="Wingdings 2" charset="2"/>
              <a:buChar char=""/>
              <a:defRPr sz="2600">
                <a:solidFill>
                  <a:schemeClr val="tx1"/>
                </a:solidFill>
                <a:latin typeface="Constantia" charset="0"/>
              </a:defRPr>
            </a:lvl1pPr>
            <a:lvl2pPr marL="742950" indent="-285750">
              <a:spcBef>
                <a:spcPct val="20000"/>
              </a:spcBef>
              <a:buClr>
                <a:schemeClr val="accent1"/>
              </a:buClr>
              <a:buSzPct val="85000"/>
              <a:buFont typeface="Wingdings 2" charset="2"/>
              <a:buChar char=""/>
              <a:defRPr sz="2400">
                <a:solidFill>
                  <a:schemeClr val="tx1"/>
                </a:solidFill>
                <a:latin typeface="Constantia" charset="0"/>
              </a:defRPr>
            </a:lvl2pPr>
            <a:lvl3pPr marL="1143000" indent="-228600">
              <a:spcBef>
                <a:spcPct val="20000"/>
              </a:spcBef>
              <a:buClr>
                <a:schemeClr val="accent2"/>
              </a:buClr>
              <a:buSzPct val="70000"/>
              <a:buFont typeface="Wingdings 2" charset="2"/>
              <a:buChar char=""/>
              <a:defRPr sz="2100">
                <a:solidFill>
                  <a:schemeClr val="tx1"/>
                </a:solidFill>
                <a:latin typeface="Constantia" charset="0"/>
              </a:defRPr>
            </a:lvl3pPr>
            <a:lvl4pPr marL="1600200" indent="-228600">
              <a:spcBef>
                <a:spcPct val="20000"/>
              </a:spcBef>
              <a:buClr>
                <a:srgbClr val="EB641B"/>
              </a:buClr>
              <a:buSzPct val="65000"/>
              <a:buFont typeface="Wingdings 2" charset="2"/>
              <a:buChar char=""/>
              <a:defRPr sz="2000">
                <a:solidFill>
                  <a:schemeClr val="tx1"/>
                </a:solidFill>
                <a:latin typeface="Constantia" charset="0"/>
              </a:defRPr>
            </a:lvl4pPr>
            <a:lvl5pPr marL="2057400" indent="-228600">
              <a:spcBef>
                <a:spcPct val="20000"/>
              </a:spcBef>
              <a:buClr>
                <a:srgbClr val="39639D"/>
              </a:buClr>
              <a:buSzPct val="65000"/>
              <a:buFont typeface="Wingdings 2" charset="2"/>
              <a:buChar char=""/>
              <a:defRPr sz="2000">
                <a:solidFill>
                  <a:schemeClr val="tx1"/>
                </a:solidFill>
                <a:latin typeface="Constantia" charset="0"/>
              </a:defRPr>
            </a:lvl5pPr>
            <a:lvl6pPr marL="25146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6pPr>
            <a:lvl7pPr marL="29718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7pPr>
            <a:lvl8pPr marL="34290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8pPr>
            <a:lvl9pPr marL="38862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9pPr>
          </a:lstStyle>
          <a:p>
            <a:pPr eaLnBrk="1" hangingPunct="1">
              <a:spcBef>
                <a:spcPct val="50000"/>
              </a:spcBef>
              <a:buClrTx/>
              <a:buSzTx/>
              <a:buFontTx/>
              <a:buNone/>
            </a:pPr>
            <a:r>
              <a:rPr lang="en-US" altLang="en-US" sz="1400">
                <a:latin typeface="Tahoma" charset="0"/>
              </a:rPr>
              <a:t>Is associated with</a:t>
            </a:r>
            <a:endParaRPr lang="en-AU" altLang="en-US" sz="1400">
              <a:latin typeface="Tahoma" charset="0"/>
            </a:endParaRPr>
          </a:p>
        </p:txBody>
      </p:sp>
      <p:graphicFrame>
        <p:nvGraphicFramePr>
          <p:cNvPr id="4102" name="Object 4"/>
          <p:cNvGraphicFramePr>
            <a:graphicFrameLocks noChangeAspect="1"/>
          </p:cNvGraphicFramePr>
          <p:nvPr/>
        </p:nvGraphicFramePr>
        <p:xfrm>
          <a:off x="500063" y="4643438"/>
          <a:ext cx="2671762" cy="1249362"/>
        </p:xfrm>
        <a:graphic>
          <a:graphicData uri="http://schemas.openxmlformats.org/presentationml/2006/ole">
            <mc:AlternateContent xmlns:mc="http://schemas.openxmlformats.org/markup-compatibility/2006">
              <mc:Choice xmlns:v="urn:schemas-microsoft-com:vml" Requires="v">
                <p:oleObj spid="_x0000_s15369" name="Microsoft Draw Drawing" r:id="rId7" imgW="2667000" imgH="1247775" progId="MSDraw.Drawing.8.2">
                  <p:embed/>
                </p:oleObj>
              </mc:Choice>
              <mc:Fallback>
                <p:oleObj name="Microsoft Draw Drawing" r:id="rId7" imgW="2667000" imgH="1247775" progId="MSDraw.Drawing.8.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063" y="4643438"/>
                        <a:ext cx="2671762" cy="1249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103" name="Object 5"/>
          <p:cNvGraphicFramePr>
            <a:graphicFrameLocks noChangeAspect="1"/>
          </p:cNvGraphicFramePr>
          <p:nvPr/>
        </p:nvGraphicFramePr>
        <p:xfrm>
          <a:off x="3071813" y="4714875"/>
          <a:ext cx="2870200" cy="1001713"/>
        </p:xfrm>
        <a:graphic>
          <a:graphicData uri="http://schemas.openxmlformats.org/presentationml/2006/ole">
            <mc:AlternateContent xmlns:mc="http://schemas.openxmlformats.org/markup-compatibility/2006">
              <mc:Choice xmlns:v="urn:schemas-microsoft-com:vml" Requires="v">
                <p:oleObj spid="_x0000_s15370" name="Microsoft Draw Drawing" r:id="rId9" imgW="2867025" imgH="1000125" progId="MSDraw.Drawing.8.2">
                  <p:embed/>
                </p:oleObj>
              </mc:Choice>
              <mc:Fallback>
                <p:oleObj name="Microsoft Draw Drawing" r:id="rId9" imgW="2867025" imgH="1000125" progId="MSDraw.Drawing.8.2">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71813" y="4714875"/>
                        <a:ext cx="2870200" cy="100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4104" name="Text Box 8"/>
          <p:cNvSpPr txBox="1">
            <a:spLocks noChangeArrowheads="1"/>
          </p:cNvSpPr>
          <p:nvPr/>
        </p:nvSpPr>
        <p:spPr bwMode="auto">
          <a:xfrm>
            <a:off x="3643313" y="4643438"/>
            <a:ext cx="1828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B641B"/>
              </a:buClr>
              <a:buSzPct val="95000"/>
              <a:buFont typeface="Wingdings 2" charset="2"/>
              <a:buChar char=""/>
              <a:defRPr sz="2600">
                <a:solidFill>
                  <a:schemeClr val="tx1"/>
                </a:solidFill>
                <a:latin typeface="Constantia" charset="0"/>
              </a:defRPr>
            </a:lvl1pPr>
            <a:lvl2pPr marL="742950" indent="-285750">
              <a:spcBef>
                <a:spcPct val="20000"/>
              </a:spcBef>
              <a:buClr>
                <a:schemeClr val="accent1"/>
              </a:buClr>
              <a:buSzPct val="85000"/>
              <a:buFont typeface="Wingdings 2" charset="2"/>
              <a:buChar char=""/>
              <a:defRPr sz="2400">
                <a:solidFill>
                  <a:schemeClr val="tx1"/>
                </a:solidFill>
                <a:latin typeface="Constantia" charset="0"/>
              </a:defRPr>
            </a:lvl2pPr>
            <a:lvl3pPr marL="1143000" indent="-228600">
              <a:spcBef>
                <a:spcPct val="20000"/>
              </a:spcBef>
              <a:buClr>
                <a:schemeClr val="accent2"/>
              </a:buClr>
              <a:buSzPct val="70000"/>
              <a:buFont typeface="Wingdings 2" charset="2"/>
              <a:buChar char=""/>
              <a:defRPr sz="2100">
                <a:solidFill>
                  <a:schemeClr val="tx1"/>
                </a:solidFill>
                <a:latin typeface="Constantia" charset="0"/>
              </a:defRPr>
            </a:lvl3pPr>
            <a:lvl4pPr marL="1600200" indent="-228600">
              <a:spcBef>
                <a:spcPct val="20000"/>
              </a:spcBef>
              <a:buClr>
                <a:srgbClr val="EB641B"/>
              </a:buClr>
              <a:buSzPct val="65000"/>
              <a:buFont typeface="Wingdings 2" charset="2"/>
              <a:buChar char=""/>
              <a:defRPr sz="2000">
                <a:solidFill>
                  <a:schemeClr val="tx1"/>
                </a:solidFill>
                <a:latin typeface="Constantia" charset="0"/>
              </a:defRPr>
            </a:lvl4pPr>
            <a:lvl5pPr marL="2057400" indent="-228600">
              <a:spcBef>
                <a:spcPct val="20000"/>
              </a:spcBef>
              <a:buClr>
                <a:srgbClr val="39639D"/>
              </a:buClr>
              <a:buSzPct val="65000"/>
              <a:buFont typeface="Wingdings 2" charset="2"/>
              <a:buChar char=""/>
              <a:defRPr sz="2000">
                <a:solidFill>
                  <a:schemeClr val="tx1"/>
                </a:solidFill>
                <a:latin typeface="Constantia" charset="0"/>
              </a:defRPr>
            </a:lvl5pPr>
            <a:lvl6pPr marL="25146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6pPr>
            <a:lvl7pPr marL="29718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7pPr>
            <a:lvl8pPr marL="34290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8pPr>
            <a:lvl9pPr marL="38862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9pPr>
          </a:lstStyle>
          <a:p>
            <a:pPr eaLnBrk="1" hangingPunct="1">
              <a:spcBef>
                <a:spcPct val="50000"/>
              </a:spcBef>
              <a:buClrTx/>
              <a:buSzTx/>
              <a:buFontTx/>
              <a:buNone/>
            </a:pPr>
            <a:r>
              <a:rPr lang="en-US" altLang="en-US" sz="1400">
                <a:latin typeface="Tahoma" charset="0"/>
              </a:rPr>
              <a:t>Which automatically leads to the</a:t>
            </a:r>
            <a:endParaRPr lang="en-AU" altLang="en-US" sz="1400">
              <a:latin typeface="Tahoma" charset="0"/>
            </a:endParaRPr>
          </a:p>
        </p:txBody>
      </p:sp>
      <p:graphicFrame>
        <p:nvGraphicFramePr>
          <p:cNvPr id="4105" name="Object 6"/>
          <p:cNvGraphicFramePr>
            <a:graphicFrameLocks noChangeAspect="1"/>
          </p:cNvGraphicFramePr>
          <p:nvPr/>
        </p:nvGraphicFramePr>
        <p:xfrm>
          <a:off x="5929313" y="4214813"/>
          <a:ext cx="1979612" cy="1571625"/>
        </p:xfrm>
        <a:graphic>
          <a:graphicData uri="http://schemas.openxmlformats.org/presentationml/2006/ole">
            <mc:AlternateContent xmlns:mc="http://schemas.openxmlformats.org/markup-compatibility/2006">
              <mc:Choice xmlns:v="urn:schemas-microsoft-com:vml" Requires="v">
                <p:oleObj spid="_x0000_s15371" name="Microsoft Draw Drawing" r:id="rId11" imgW="1971675" imgH="1562100" progId="MSDraw.Drawing.8.2">
                  <p:embed/>
                </p:oleObj>
              </mc:Choice>
              <mc:Fallback>
                <p:oleObj name="Microsoft Draw Drawing" r:id="rId11" imgW="1971675" imgH="1562100" progId="MSDraw.Drawing.8.2">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29313" y="4214813"/>
                        <a:ext cx="1979612" cy="157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pic>
        <p:nvPicPr>
          <p:cNvPr id="4106" name="Picture 10" descr="C:\Program Files\Microsoft Office\Clipart\Pub60Cor\an02559_.wm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85938" y="200025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1" name="Picture 12" descr="E:\PFiles\MSOffice\Clipart\standard\stddir3\en00910_.wmf"/>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71625" y="4857750"/>
            <a:ext cx="717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2" name="Picture 13" descr="E:\PFiles\MSOffice\Clipart\corpbas\j0079100.wm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29375" y="4786313"/>
            <a:ext cx="9144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1143000" y="714375"/>
            <a:ext cx="6429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B641B"/>
              </a:buClr>
              <a:buSzPct val="95000"/>
              <a:buFont typeface="Wingdings 2" charset="2"/>
              <a:buChar char=""/>
              <a:defRPr sz="2600">
                <a:solidFill>
                  <a:schemeClr val="tx1"/>
                </a:solidFill>
                <a:latin typeface="Constantia" charset="0"/>
              </a:defRPr>
            </a:lvl1pPr>
            <a:lvl2pPr marL="742950" indent="-285750">
              <a:spcBef>
                <a:spcPct val="20000"/>
              </a:spcBef>
              <a:buClr>
                <a:schemeClr val="accent1"/>
              </a:buClr>
              <a:buSzPct val="85000"/>
              <a:buFont typeface="Wingdings 2" charset="2"/>
              <a:buChar char=""/>
              <a:defRPr sz="2400">
                <a:solidFill>
                  <a:schemeClr val="tx1"/>
                </a:solidFill>
                <a:latin typeface="Constantia" charset="0"/>
              </a:defRPr>
            </a:lvl2pPr>
            <a:lvl3pPr marL="1143000" indent="-228600">
              <a:spcBef>
                <a:spcPct val="20000"/>
              </a:spcBef>
              <a:buClr>
                <a:schemeClr val="accent2"/>
              </a:buClr>
              <a:buSzPct val="70000"/>
              <a:buFont typeface="Wingdings 2" charset="2"/>
              <a:buChar char=""/>
              <a:defRPr sz="2100">
                <a:solidFill>
                  <a:schemeClr val="tx1"/>
                </a:solidFill>
                <a:latin typeface="Constantia" charset="0"/>
              </a:defRPr>
            </a:lvl3pPr>
            <a:lvl4pPr marL="1600200" indent="-228600">
              <a:spcBef>
                <a:spcPct val="20000"/>
              </a:spcBef>
              <a:buClr>
                <a:srgbClr val="EB641B"/>
              </a:buClr>
              <a:buSzPct val="65000"/>
              <a:buFont typeface="Wingdings 2" charset="2"/>
              <a:buChar char=""/>
              <a:defRPr sz="2000">
                <a:solidFill>
                  <a:schemeClr val="tx1"/>
                </a:solidFill>
                <a:latin typeface="Constantia" charset="0"/>
              </a:defRPr>
            </a:lvl4pPr>
            <a:lvl5pPr marL="2057400" indent="-228600">
              <a:spcBef>
                <a:spcPct val="20000"/>
              </a:spcBef>
              <a:buClr>
                <a:srgbClr val="39639D"/>
              </a:buClr>
              <a:buSzPct val="65000"/>
              <a:buFont typeface="Wingdings 2" charset="2"/>
              <a:buChar char=""/>
              <a:defRPr sz="2000">
                <a:solidFill>
                  <a:schemeClr val="tx1"/>
                </a:solidFill>
                <a:latin typeface="Constantia" charset="0"/>
              </a:defRPr>
            </a:lvl5pPr>
            <a:lvl6pPr marL="25146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6pPr>
            <a:lvl7pPr marL="29718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7pPr>
            <a:lvl8pPr marL="34290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8pPr>
            <a:lvl9pPr marL="38862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9pPr>
          </a:lstStyle>
          <a:p>
            <a:pPr algn="ctr" eaLnBrk="1" hangingPunct="1">
              <a:spcBef>
                <a:spcPct val="50000"/>
              </a:spcBef>
              <a:buClrTx/>
              <a:buSzTx/>
              <a:buFontTx/>
              <a:buNone/>
            </a:pPr>
            <a:r>
              <a:rPr lang="en-US" altLang="en-US" sz="3600">
                <a:latin typeface="Tall Paul" charset="0"/>
              </a:rPr>
              <a:t>During Conditioning (Association &amp; Acquisition)</a:t>
            </a:r>
            <a:endParaRPr lang="en-AU" altLang="en-US" sz="3600">
              <a:latin typeface="Tall Paul" charset="0"/>
            </a:endParaRPr>
          </a:p>
        </p:txBody>
      </p:sp>
    </p:spTree>
    <p:extLst>
      <p:ext uri="{BB962C8B-B14F-4D97-AF65-F5344CB8AC3E}">
        <p14:creationId xmlns:p14="http://schemas.microsoft.com/office/powerpoint/2010/main" val="6938588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500" fill="hold"/>
                                        <p:tgtEl>
                                          <p:spTgt spid="4099"/>
                                        </p:tgtEl>
                                        <p:attrNameLst>
                                          <p:attrName>ppt_x</p:attrName>
                                        </p:attrNameLst>
                                      </p:cBhvr>
                                      <p:tavLst>
                                        <p:tav tm="0">
                                          <p:val>
                                            <p:strVal val="0-#ppt_w/2"/>
                                          </p:val>
                                        </p:tav>
                                        <p:tav tm="100000">
                                          <p:val>
                                            <p:strVal val="#ppt_x"/>
                                          </p:val>
                                        </p:tav>
                                      </p:tavLst>
                                    </p:anim>
                                    <p:anim calcmode="lin" valueType="num">
                                      <p:cBhvr additive="base">
                                        <p:cTn id="8" dur="500" fill="hold"/>
                                        <p:tgtEl>
                                          <p:spTgt spid="409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106"/>
                                        </p:tgtEl>
                                        <p:attrNameLst>
                                          <p:attrName>style.visibility</p:attrName>
                                        </p:attrNameLst>
                                      </p:cBhvr>
                                      <p:to>
                                        <p:strVal val="visible"/>
                                      </p:to>
                                    </p:set>
                                    <p:anim calcmode="lin" valueType="num">
                                      <p:cBhvr additive="base">
                                        <p:cTn id="13" dur="500" fill="hold"/>
                                        <p:tgtEl>
                                          <p:spTgt spid="4106"/>
                                        </p:tgtEl>
                                        <p:attrNameLst>
                                          <p:attrName>ppt_x</p:attrName>
                                        </p:attrNameLst>
                                      </p:cBhvr>
                                      <p:tavLst>
                                        <p:tav tm="0">
                                          <p:val>
                                            <p:strVal val="0-#ppt_w/2"/>
                                          </p:val>
                                        </p:tav>
                                        <p:tav tm="100000">
                                          <p:val>
                                            <p:strVal val="#ppt_x"/>
                                          </p:val>
                                        </p:tav>
                                      </p:tavLst>
                                    </p:anim>
                                    <p:anim calcmode="lin" valueType="num">
                                      <p:cBhvr additive="base">
                                        <p:cTn id="14" dur="500" fill="hold"/>
                                        <p:tgtEl>
                                          <p:spTgt spid="410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100"/>
                                        </p:tgtEl>
                                        <p:attrNameLst>
                                          <p:attrName>style.visibility</p:attrName>
                                        </p:attrNameLst>
                                      </p:cBhvr>
                                      <p:to>
                                        <p:strVal val="visible"/>
                                      </p:to>
                                    </p:set>
                                    <p:anim calcmode="lin" valueType="num">
                                      <p:cBhvr additive="base">
                                        <p:cTn id="19" dur="500" fill="hold"/>
                                        <p:tgtEl>
                                          <p:spTgt spid="4100"/>
                                        </p:tgtEl>
                                        <p:attrNameLst>
                                          <p:attrName>ppt_x</p:attrName>
                                        </p:attrNameLst>
                                      </p:cBhvr>
                                      <p:tavLst>
                                        <p:tav tm="0">
                                          <p:val>
                                            <p:strVal val="0-#ppt_w/2"/>
                                          </p:val>
                                        </p:tav>
                                        <p:tav tm="100000">
                                          <p:val>
                                            <p:strVal val="#ppt_x"/>
                                          </p:val>
                                        </p:tav>
                                      </p:tavLst>
                                    </p:anim>
                                    <p:anim calcmode="lin" valueType="num">
                                      <p:cBhvr additive="base">
                                        <p:cTn id="20" dur="500" fill="hold"/>
                                        <p:tgtEl>
                                          <p:spTgt spid="410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01"/>
                                        </p:tgtEl>
                                        <p:attrNameLst>
                                          <p:attrName>style.visibility</p:attrName>
                                        </p:attrNameLst>
                                      </p:cBhvr>
                                      <p:to>
                                        <p:strVal val="visible"/>
                                      </p:to>
                                    </p:set>
                                    <p:anim calcmode="lin" valueType="num">
                                      <p:cBhvr additive="base">
                                        <p:cTn id="25" dur="500" fill="hold"/>
                                        <p:tgtEl>
                                          <p:spTgt spid="4101"/>
                                        </p:tgtEl>
                                        <p:attrNameLst>
                                          <p:attrName>ppt_x</p:attrName>
                                        </p:attrNameLst>
                                      </p:cBhvr>
                                      <p:tavLst>
                                        <p:tav tm="0">
                                          <p:val>
                                            <p:strVal val="0-#ppt_w/2"/>
                                          </p:val>
                                        </p:tav>
                                        <p:tav tm="100000">
                                          <p:val>
                                            <p:strVal val="#ppt_x"/>
                                          </p:val>
                                        </p:tav>
                                      </p:tavLst>
                                    </p:anim>
                                    <p:anim calcmode="lin" valueType="num">
                                      <p:cBhvr additive="base">
                                        <p:cTn id="26" dur="500" fill="hold"/>
                                        <p:tgtEl>
                                          <p:spTgt spid="410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102"/>
                                        </p:tgtEl>
                                        <p:attrNameLst>
                                          <p:attrName>style.visibility</p:attrName>
                                        </p:attrNameLst>
                                      </p:cBhvr>
                                      <p:to>
                                        <p:strVal val="visible"/>
                                      </p:to>
                                    </p:set>
                                    <p:anim calcmode="lin" valueType="num">
                                      <p:cBhvr additive="base">
                                        <p:cTn id="31" dur="500" fill="hold"/>
                                        <p:tgtEl>
                                          <p:spTgt spid="4102"/>
                                        </p:tgtEl>
                                        <p:attrNameLst>
                                          <p:attrName>ppt_x</p:attrName>
                                        </p:attrNameLst>
                                      </p:cBhvr>
                                      <p:tavLst>
                                        <p:tav tm="0">
                                          <p:val>
                                            <p:strVal val="0-#ppt_w/2"/>
                                          </p:val>
                                        </p:tav>
                                        <p:tav tm="100000">
                                          <p:val>
                                            <p:strVal val="#ppt_x"/>
                                          </p:val>
                                        </p:tav>
                                      </p:tavLst>
                                    </p:anim>
                                    <p:anim calcmode="lin" valueType="num">
                                      <p:cBhvr additive="base">
                                        <p:cTn id="32" dur="500" fill="hold"/>
                                        <p:tgtEl>
                                          <p:spTgt spid="410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4103"/>
                                        </p:tgtEl>
                                        <p:attrNameLst>
                                          <p:attrName>style.visibility</p:attrName>
                                        </p:attrNameLst>
                                      </p:cBhvr>
                                      <p:to>
                                        <p:strVal val="visible"/>
                                      </p:to>
                                    </p:set>
                                    <p:anim calcmode="lin" valueType="num">
                                      <p:cBhvr additive="base">
                                        <p:cTn id="37" dur="500" fill="hold"/>
                                        <p:tgtEl>
                                          <p:spTgt spid="4103"/>
                                        </p:tgtEl>
                                        <p:attrNameLst>
                                          <p:attrName>ppt_x</p:attrName>
                                        </p:attrNameLst>
                                      </p:cBhvr>
                                      <p:tavLst>
                                        <p:tav tm="0">
                                          <p:val>
                                            <p:strVal val="0-#ppt_w/2"/>
                                          </p:val>
                                        </p:tav>
                                        <p:tav tm="100000">
                                          <p:val>
                                            <p:strVal val="#ppt_x"/>
                                          </p:val>
                                        </p:tav>
                                      </p:tavLst>
                                    </p:anim>
                                    <p:anim calcmode="lin" valueType="num">
                                      <p:cBhvr additive="base">
                                        <p:cTn id="38" dur="500" fill="hold"/>
                                        <p:tgtEl>
                                          <p:spTgt spid="4103"/>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04"/>
                                        </p:tgtEl>
                                        <p:attrNameLst>
                                          <p:attrName>style.visibility</p:attrName>
                                        </p:attrNameLst>
                                      </p:cBhvr>
                                      <p:to>
                                        <p:strVal val="visible"/>
                                      </p:to>
                                    </p:set>
                                    <p:anim calcmode="lin" valueType="num">
                                      <p:cBhvr additive="base">
                                        <p:cTn id="43" dur="500" fill="hold"/>
                                        <p:tgtEl>
                                          <p:spTgt spid="4104"/>
                                        </p:tgtEl>
                                        <p:attrNameLst>
                                          <p:attrName>ppt_x</p:attrName>
                                        </p:attrNameLst>
                                      </p:cBhvr>
                                      <p:tavLst>
                                        <p:tav tm="0">
                                          <p:val>
                                            <p:strVal val="0-#ppt_w/2"/>
                                          </p:val>
                                        </p:tav>
                                        <p:tav tm="100000">
                                          <p:val>
                                            <p:strVal val="#ppt_x"/>
                                          </p:val>
                                        </p:tav>
                                      </p:tavLst>
                                    </p:anim>
                                    <p:anim calcmode="lin" valueType="num">
                                      <p:cBhvr additive="base">
                                        <p:cTn id="44" dur="500" fill="hold"/>
                                        <p:tgtEl>
                                          <p:spTgt spid="4104"/>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4105"/>
                                        </p:tgtEl>
                                        <p:attrNameLst>
                                          <p:attrName>style.visibility</p:attrName>
                                        </p:attrNameLst>
                                      </p:cBhvr>
                                      <p:to>
                                        <p:strVal val="visible"/>
                                      </p:to>
                                    </p:set>
                                    <p:anim calcmode="lin" valueType="num">
                                      <p:cBhvr additive="base">
                                        <p:cTn id="49" dur="500" fill="hold"/>
                                        <p:tgtEl>
                                          <p:spTgt spid="4105"/>
                                        </p:tgtEl>
                                        <p:attrNameLst>
                                          <p:attrName>ppt_x</p:attrName>
                                        </p:attrNameLst>
                                      </p:cBhvr>
                                      <p:tavLst>
                                        <p:tav tm="0">
                                          <p:val>
                                            <p:strVal val="0-#ppt_w/2"/>
                                          </p:val>
                                        </p:tav>
                                        <p:tav tm="100000">
                                          <p:val>
                                            <p:strVal val="#ppt_x"/>
                                          </p:val>
                                        </p:tav>
                                      </p:tavLst>
                                    </p:anim>
                                    <p:anim calcmode="lin" valueType="num">
                                      <p:cBhvr additive="base">
                                        <p:cTn id="50" dur="500" fill="hold"/>
                                        <p:tgtEl>
                                          <p:spTgt spid="4105"/>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0-#ppt_w/2"/>
                                          </p:val>
                                        </p:tav>
                                        <p:tav tm="100000">
                                          <p:val>
                                            <p:strVal val="#ppt_x"/>
                                          </p:val>
                                        </p:tav>
                                      </p:tavLst>
                                    </p:anim>
                                    <p:anim calcmode="lin" valueType="num">
                                      <p:cBhvr additive="base">
                                        <p:cTn id="5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utoUpdateAnimBg="0"/>
      <p:bldP spid="4104" grpId="0" autoUpdateAnimBg="0"/>
      <p:bldP spid="13"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590800" y="76200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B641B"/>
              </a:buClr>
              <a:buSzPct val="95000"/>
              <a:buFont typeface="Wingdings 2" charset="2"/>
              <a:buChar char=""/>
              <a:defRPr sz="2600">
                <a:solidFill>
                  <a:schemeClr val="tx1"/>
                </a:solidFill>
                <a:latin typeface="Constantia" charset="0"/>
              </a:defRPr>
            </a:lvl1pPr>
            <a:lvl2pPr marL="742950" indent="-285750">
              <a:spcBef>
                <a:spcPct val="20000"/>
              </a:spcBef>
              <a:buClr>
                <a:schemeClr val="accent1"/>
              </a:buClr>
              <a:buSzPct val="85000"/>
              <a:buFont typeface="Wingdings 2" charset="2"/>
              <a:buChar char=""/>
              <a:defRPr sz="2400">
                <a:solidFill>
                  <a:schemeClr val="tx1"/>
                </a:solidFill>
                <a:latin typeface="Constantia" charset="0"/>
              </a:defRPr>
            </a:lvl2pPr>
            <a:lvl3pPr marL="1143000" indent="-228600">
              <a:spcBef>
                <a:spcPct val="20000"/>
              </a:spcBef>
              <a:buClr>
                <a:schemeClr val="accent2"/>
              </a:buClr>
              <a:buSzPct val="70000"/>
              <a:buFont typeface="Wingdings 2" charset="2"/>
              <a:buChar char=""/>
              <a:defRPr sz="2100">
                <a:solidFill>
                  <a:schemeClr val="tx1"/>
                </a:solidFill>
                <a:latin typeface="Constantia" charset="0"/>
              </a:defRPr>
            </a:lvl3pPr>
            <a:lvl4pPr marL="1600200" indent="-228600">
              <a:spcBef>
                <a:spcPct val="20000"/>
              </a:spcBef>
              <a:buClr>
                <a:srgbClr val="EB641B"/>
              </a:buClr>
              <a:buSzPct val="65000"/>
              <a:buFont typeface="Wingdings 2" charset="2"/>
              <a:buChar char=""/>
              <a:defRPr sz="2000">
                <a:solidFill>
                  <a:schemeClr val="tx1"/>
                </a:solidFill>
                <a:latin typeface="Constantia" charset="0"/>
              </a:defRPr>
            </a:lvl4pPr>
            <a:lvl5pPr marL="2057400" indent="-228600">
              <a:spcBef>
                <a:spcPct val="20000"/>
              </a:spcBef>
              <a:buClr>
                <a:srgbClr val="39639D"/>
              </a:buClr>
              <a:buSzPct val="65000"/>
              <a:buFont typeface="Wingdings 2" charset="2"/>
              <a:buChar char=""/>
              <a:defRPr sz="2000">
                <a:solidFill>
                  <a:schemeClr val="tx1"/>
                </a:solidFill>
                <a:latin typeface="Constantia" charset="0"/>
              </a:defRPr>
            </a:lvl5pPr>
            <a:lvl6pPr marL="25146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6pPr>
            <a:lvl7pPr marL="29718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7pPr>
            <a:lvl8pPr marL="34290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8pPr>
            <a:lvl9pPr marL="38862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9pPr>
          </a:lstStyle>
          <a:p>
            <a:pPr algn="ctr" eaLnBrk="1" hangingPunct="1">
              <a:spcBef>
                <a:spcPct val="50000"/>
              </a:spcBef>
              <a:buClrTx/>
              <a:buSzTx/>
              <a:buFontTx/>
              <a:buNone/>
            </a:pPr>
            <a:r>
              <a:rPr lang="en-US" altLang="en-US" sz="3600">
                <a:latin typeface="Tall Paul" charset="0"/>
              </a:rPr>
              <a:t>After Conditioning</a:t>
            </a:r>
            <a:endParaRPr lang="en-AU" altLang="en-US" sz="3600">
              <a:latin typeface="Tall Paul" charset="0"/>
            </a:endParaRPr>
          </a:p>
        </p:txBody>
      </p:sp>
      <p:graphicFrame>
        <p:nvGraphicFramePr>
          <p:cNvPr id="5123" name="Object 2"/>
          <p:cNvGraphicFramePr>
            <a:graphicFrameLocks noChangeAspect="1"/>
          </p:cNvGraphicFramePr>
          <p:nvPr/>
        </p:nvGraphicFramePr>
        <p:xfrm>
          <a:off x="1524000" y="2057400"/>
          <a:ext cx="3303588" cy="2374900"/>
        </p:xfrm>
        <a:graphic>
          <a:graphicData uri="http://schemas.openxmlformats.org/presentationml/2006/ole">
            <mc:AlternateContent xmlns:mc="http://schemas.openxmlformats.org/markup-compatibility/2006">
              <mc:Choice xmlns:v="urn:schemas-microsoft-com:vml" Requires="v">
                <p:oleObj spid="_x0000_s16389" name="Microsoft Draw Drawing" r:id="rId3" imgW="3295650" imgH="2371725" progId="MSDraw.Drawing.8.2">
                  <p:embed/>
                </p:oleObj>
              </mc:Choice>
              <mc:Fallback>
                <p:oleObj name="Microsoft Draw Drawing" r:id="rId3" imgW="3295650" imgH="2371725" progId="MSDraw.Drawing.8.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057400"/>
                        <a:ext cx="3303588" cy="2374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5124" name="Object 3"/>
          <p:cNvGraphicFramePr>
            <a:graphicFrameLocks noChangeAspect="1"/>
          </p:cNvGraphicFramePr>
          <p:nvPr/>
        </p:nvGraphicFramePr>
        <p:xfrm>
          <a:off x="4219575" y="2663825"/>
          <a:ext cx="2078038" cy="1249363"/>
        </p:xfrm>
        <a:graphic>
          <a:graphicData uri="http://schemas.openxmlformats.org/presentationml/2006/ole">
            <mc:AlternateContent xmlns:mc="http://schemas.openxmlformats.org/markup-compatibility/2006">
              <mc:Choice xmlns:v="urn:schemas-microsoft-com:vml" Requires="v">
                <p:oleObj spid="_x0000_s16390" name="Microsoft Draw Drawing" r:id="rId5" imgW="2076450" imgH="1247775" progId="MSDraw.Drawing.8.2">
                  <p:embed/>
                </p:oleObj>
              </mc:Choice>
              <mc:Fallback>
                <p:oleObj name="Microsoft Draw Drawing" r:id="rId5" imgW="2076450" imgH="1247775" progId="MSDraw.Drawing.8.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9575" y="2663825"/>
                        <a:ext cx="2078038" cy="1249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5125" name="Text Box 5"/>
          <p:cNvSpPr txBox="1">
            <a:spLocks noChangeArrowheads="1"/>
          </p:cNvSpPr>
          <p:nvPr/>
        </p:nvSpPr>
        <p:spPr bwMode="auto">
          <a:xfrm>
            <a:off x="4648200" y="2971800"/>
            <a:ext cx="12192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B641B"/>
              </a:buClr>
              <a:buSzPct val="95000"/>
              <a:buFont typeface="Wingdings 2" charset="2"/>
              <a:buChar char=""/>
              <a:defRPr sz="2600">
                <a:solidFill>
                  <a:schemeClr val="tx1"/>
                </a:solidFill>
                <a:latin typeface="Constantia" charset="0"/>
              </a:defRPr>
            </a:lvl1pPr>
            <a:lvl2pPr marL="742950" indent="-285750">
              <a:spcBef>
                <a:spcPct val="20000"/>
              </a:spcBef>
              <a:buClr>
                <a:schemeClr val="accent1"/>
              </a:buClr>
              <a:buSzPct val="85000"/>
              <a:buFont typeface="Wingdings 2" charset="2"/>
              <a:buChar char=""/>
              <a:defRPr sz="2400">
                <a:solidFill>
                  <a:schemeClr val="tx1"/>
                </a:solidFill>
                <a:latin typeface="Constantia" charset="0"/>
              </a:defRPr>
            </a:lvl2pPr>
            <a:lvl3pPr marL="1143000" indent="-228600">
              <a:spcBef>
                <a:spcPct val="20000"/>
              </a:spcBef>
              <a:buClr>
                <a:schemeClr val="accent2"/>
              </a:buClr>
              <a:buSzPct val="70000"/>
              <a:buFont typeface="Wingdings 2" charset="2"/>
              <a:buChar char=""/>
              <a:defRPr sz="2100">
                <a:solidFill>
                  <a:schemeClr val="tx1"/>
                </a:solidFill>
                <a:latin typeface="Constantia" charset="0"/>
              </a:defRPr>
            </a:lvl3pPr>
            <a:lvl4pPr marL="1600200" indent="-228600">
              <a:spcBef>
                <a:spcPct val="20000"/>
              </a:spcBef>
              <a:buClr>
                <a:srgbClr val="EB641B"/>
              </a:buClr>
              <a:buSzPct val="65000"/>
              <a:buFont typeface="Wingdings 2" charset="2"/>
              <a:buChar char=""/>
              <a:defRPr sz="2000">
                <a:solidFill>
                  <a:schemeClr val="tx1"/>
                </a:solidFill>
                <a:latin typeface="Constantia" charset="0"/>
              </a:defRPr>
            </a:lvl4pPr>
            <a:lvl5pPr marL="2057400" indent="-228600">
              <a:spcBef>
                <a:spcPct val="20000"/>
              </a:spcBef>
              <a:buClr>
                <a:srgbClr val="39639D"/>
              </a:buClr>
              <a:buSzPct val="65000"/>
              <a:buFont typeface="Wingdings 2" charset="2"/>
              <a:buChar char=""/>
              <a:defRPr sz="2000">
                <a:solidFill>
                  <a:schemeClr val="tx1"/>
                </a:solidFill>
                <a:latin typeface="Constantia" charset="0"/>
              </a:defRPr>
            </a:lvl5pPr>
            <a:lvl6pPr marL="25146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6pPr>
            <a:lvl7pPr marL="29718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7pPr>
            <a:lvl8pPr marL="34290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8pPr>
            <a:lvl9pPr marL="3886200" indent="-228600" eaLnBrk="0" fontAlgn="base" hangingPunct="0">
              <a:spcBef>
                <a:spcPct val="20000"/>
              </a:spcBef>
              <a:spcAft>
                <a:spcPct val="0"/>
              </a:spcAft>
              <a:buClr>
                <a:srgbClr val="39639D"/>
              </a:buClr>
              <a:buSzPct val="65000"/>
              <a:buFont typeface="Wingdings 2" charset="2"/>
              <a:buChar char=""/>
              <a:defRPr sz="2000">
                <a:solidFill>
                  <a:schemeClr val="tx1"/>
                </a:solidFill>
                <a:latin typeface="Constantia" charset="0"/>
              </a:defRPr>
            </a:lvl9pPr>
          </a:lstStyle>
          <a:p>
            <a:pPr eaLnBrk="1" hangingPunct="1">
              <a:spcBef>
                <a:spcPct val="50000"/>
              </a:spcBef>
              <a:buClrTx/>
              <a:buSzTx/>
              <a:buFontTx/>
              <a:buNone/>
            </a:pPr>
            <a:r>
              <a:rPr lang="en-US" altLang="en-US" sz="1400">
                <a:latin typeface="Tahoma" charset="0"/>
              </a:rPr>
              <a:t>Leads to a conditioned response</a:t>
            </a:r>
            <a:endParaRPr lang="en-AU" altLang="en-US" sz="1400">
              <a:latin typeface="Tahoma" charset="0"/>
            </a:endParaRPr>
          </a:p>
        </p:txBody>
      </p:sp>
      <p:graphicFrame>
        <p:nvGraphicFramePr>
          <p:cNvPr id="5127" name="Object 4"/>
          <p:cNvGraphicFramePr>
            <a:graphicFrameLocks noChangeAspect="1"/>
          </p:cNvGraphicFramePr>
          <p:nvPr/>
        </p:nvGraphicFramePr>
        <p:xfrm>
          <a:off x="6302375" y="1395413"/>
          <a:ext cx="2127250" cy="4070350"/>
        </p:xfrm>
        <a:graphic>
          <a:graphicData uri="http://schemas.openxmlformats.org/presentationml/2006/ole">
            <mc:AlternateContent xmlns:mc="http://schemas.openxmlformats.org/markup-compatibility/2006">
              <mc:Choice xmlns:v="urn:schemas-microsoft-com:vml" Requires="v">
                <p:oleObj spid="_x0000_s16391" name="Microsoft Draw Drawing" r:id="rId7" imgW="2124075" imgH="4067175" progId="MSDraw.Drawing.8.2">
                  <p:embed/>
                </p:oleObj>
              </mc:Choice>
              <mc:Fallback>
                <p:oleObj name="Microsoft Draw Drawing" r:id="rId7" imgW="2124075" imgH="4067175" progId="MSDraw.Drawing.8.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2375" y="1395413"/>
                        <a:ext cx="2127250" cy="407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pic>
        <p:nvPicPr>
          <p:cNvPr id="7" name="Picture 10" descr="C:\Program Files\Microsoft Office\Clipart\Pub60Cor\an02559_.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14625" y="28575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3" name="Picture 13" descr="E:\PFiles\MSOffice\Clipart\corpbas\j0079100.wm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29438" y="2928938"/>
            <a:ext cx="9144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0110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123"/>
                                        </p:tgtEl>
                                        <p:attrNameLst>
                                          <p:attrName>style.visibility</p:attrName>
                                        </p:attrNameLst>
                                      </p:cBhvr>
                                      <p:to>
                                        <p:strVal val="visible"/>
                                      </p:to>
                                    </p:set>
                                    <p:anim calcmode="lin" valueType="num">
                                      <p:cBhvr additive="base">
                                        <p:cTn id="13" dur="500" fill="hold"/>
                                        <p:tgtEl>
                                          <p:spTgt spid="5123"/>
                                        </p:tgtEl>
                                        <p:attrNameLst>
                                          <p:attrName>ppt_x</p:attrName>
                                        </p:attrNameLst>
                                      </p:cBhvr>
                                      <p:tavLst>
                                        <p:tav tm="0">
                                          <p:val>
                                            <p:strVal val="0-#ppt_w/2"/>
                                          </p:val>
                                        </p:tav>
                                        <p:tav tm="100000">
                                          <p:val>
                                            <p:strVal val="#ppt_x"/>
                                          </p:val>
                                        </p:tav>
                                      </p:tavLst>
                                    </p:anim>
                                    <p:anim calcmode="lin" valueType="num">
                                      <p:cBhvr additive="base">
                                        <p:cTn id="14"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124"/>
                                        </p:tgtEl>
                                        <p:attrNameLst>
                                          <p:attrName>style.visibility</p:attrName>
                                        </p:attrNameLst>
                                      </p:cBhvr>
                                      <p:to>
                                        <p:strVal val="visible"/>
                                      </p:to>
                                    </p:set>
                                    <p:anim calcmode="lin" valueType="num">
                                      <p:cBhvr additive="base">
                                        <p:cTn id="19" dur="500" fill="hold"/>
                                        <p:tgtEl>
                                          <p:spTgt spid="5124"/>
                                        </p:tgtEl>
                                        <p:attrNameLst>
                                          <p:attrName>ppt_x</p:attrName>
                                        </p:attrNameLst>
                                      </p:cBhvr>
                                      <p:tavLst>
                                        <p:tav tm="0">
                                          <p:val>
                                            <p:strVal val="0-#ppt_w/2"/>
                                          </p:val>
                                        </p:tav>
                                        <p:tav tm="100000">
                                          <p:val>
                                            <p:strVal val="#ppt_x"/>
                                          </p:val>
                                        </p:tav>
                                      </p:tavLst>
                                    </p:anim>
                                    <p:anim calcmode="lin" valueType="num">
                                      <p:cBhvr additive="base">
                                        <p:cTn id="20"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5"/>
                                        </p:tgtEl>
                                        <p:attrNameLst>
                                          <p:attrName>style.visibility</p:attrName>
                                        </p:attrNameLst>
                                      </p:cBhvr>
                                      <p:to>
                                        <p:strVal val="visible"/>
                                      </p:to>
                                    </p:set>
                                    <p:anim calcmode="lin" valueType="num">
                                      <p:cBhvr additive="base">
                                        <p:cTn id="25" dur="500" fill="hold"/>
                                        <p:tgtEl>
                                          <p:spTgt spid="5125"/>
                                        </p:tgtEl>
                                        <p:attrNameLst>
                                          <p:attrName>ppt_x</p:attrName>
                                        </p:attrNameLst>
                                      </p:cBhvr>
                                      <p:tavLst>
                                        <p:tav tm="0">
                                          <p:val>
                                            <p:strVal val="0-#ppt_w/2"/>
                                          </p:val>
                                        </p:tav>
                                        <p:tav tm="100000">
                                          <p:val>
                                            <p:strVal val="#ppt_x"/>
                                          </p:val>
                                        </p:tav>
                                      </p:tavLst>
                                    </p:anim>
                                    <p:anim calcmode="lin" valueType="num">
                                      <p:cBhvr additive="base">
                                        <p:cTn id="26" dur="5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5127"/>
                                        </p:tgtEl>
                                        <p:attrNameLst>
                                          <p:attrName>style.visibility</p:attrName>
                                        </p:attrNameLst>
                                      </p:cBhvr>
                                      <p:to>
                                        <p:strVal val="visible"/>
                                      </p:to>
                                    </p:set>
                                    <p:anim calcmode="lin" valueType="num">
                                      <p:cBhvr additive="base">
                                        <p:cTn id="31" dur="500" fill="hold"/>
                                        <p:tgtEl>
                                          <p:spTgt spid="5127"/>
                                        </p:tgtEl>
                                        <p:attrNameLst>
                                          <p:attrName>ppt_x</p:attrName>
                                        </p:attrNameLst>
                                      </p:cBhvr>
                                      <p:tavLst>
                                        <p:tav tm="0">
                                          <p:val>
                                            <p:strVal val="0-#ppt_w/2"/>
                                          </p:val>
                                        </p:tav>
                                        <p:tav tm="100000">
                                          <p:val>
                                            <p:strVal val="#ppt_x"/>
                                          </p:val>
                                        </p:tav>
                                      </p:tavLst>
                                    </p:anim>
                                    <p:anim calcmode="lin" valueType="num">
                                      <p:cBhvr additive="base">
                                        <p:cTn id="32"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0-#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5"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57200" y="458666"/>
            <a:ext cx="8229600" cy="1143000"/>
          </a:xfrm>
        </p:spPr>
        <p:txBody>
          <a:bodyPr/>
          <a:lstStyle/>
          <a:p>
            <a:r>
              <a:rPr lang="en-AU" altLang="en-US"/>
              <a:t>Ethical considerations?</a:t>
            </a:r>
          </a:p>
        </p:txBody>
      </p:sp>
      <p:sp>
        <p:nvSpPr>
          <p:cNvPr id="40962" name="Content Placeholder 2"/>
          <p:cNvSpPr>
            <a:spLocks noGrp="1"/>
          </p:cNvSpPr>
          <p:nvPr>
            <p:ph sz="half" idx="1"/>
          </p:nvPr>
        </p:nvSpPr>
        <p:spPr>
          <a:xfrm>
            <a:off x="211015" y="1196853"/>
            <a:ext cx="4284785" cy="4433888"/>
          </a:xfrm>
        </p:spPr>
        <p:txBody>
          <a:bodyPr/>
          <a:lstStyle/>
          <a:p>
            <a:r>
              <a:rPr lang="en-AU" altLang="en-US" sz="2000" dirty="0"/>
              <a:t>Albert’s mother left her job and Watson and Rayner reported that they were denied the opportunity to remove the conditioned emotional responses.</a:t>
            </a:r>
          </a:p>
          <a:p>
            <a:r>
              <a:rPr lang="en-AU" altLang="en-US" sz="2000" dirty="0"/>
              <a:t>This has been disputed, as it is believed they were aware of Albert’s departure a month in advance.</a:t>
            </a:r>
          </a:p>
          <a:p>
            <a:r>
              <a:rPr lang="en-AU" altLang="en-US" sz="2000" dirty="0"/>
              <a:t>Some believe Albert’s mother may not have been fully aware of the experimental condition and effect on her son.</a:t>
            </a:r>
          </a:p>
        </p:txBody>
      </p:sp>
      <p:sp>
        <p:nvSpPr>
          <p:cNvPr id="40963" name="Content Placeholder 3"/>
          <p:cNvSpPr>
            <a:spLocks noGrp="1"/>
          </p:cNvSpPr>
          <p:nvPr>
            <p:ph sz="half" idx="2"/>
          </p:nvPr>
        </p:nvSpPr>
        <p:spPr>
          <a:xfrm>
            <a:off x="4648199" y="1170598"/>
            <a:ext cx="4202723" cy="4433888"/>
          </a:xfrm>
        </p:spPr>
        <p:txBody>
          <a:bodyPr/>
          <a:lstStyle/>
          <a:p>
            <a:r>
              <a:rPr lang="en-AU" altLang="en-US" sz="2000" i="1" dirty="0"/>
              <a:t>Informed consent</a:t>
            </a:r>
            <a:r>
              <a:rPr lang="en-AU" altLang="en-US" sz="2000" dirty="0"/>
              <a:t> is not mentioned in Watson original article, so a judgement cannot be made about this ethical issue.</a:t>
            </a:r>
          </a:p>
          <a:p>
            <a:r>
              <a:rPr lang="en-AU" altLang="en-US" sz="2000" dirty="0"/>
              <a:t>Also possible that Albert was vulnerable to psychological harm as a result of the experiments.</a:t>
            </a:r>
          </a:p>
          <a:p>
            <a:r>
              <a:rPr lang="en-AU" altLang="en-US" sz="2000" dirty="0"/>
              <a:t>Yet Albert was subjected to severe anxiety and distress &amp; the experimenters made </a:t>
            </a:r>
            <a:r>
              <a:rPr lang="en-AU" altLang="en-US" sz="2000" dirty="0" smtClean="0"/>
              <a:t>no attempt </a:t>
            </a:r>
            <a:r>
              <a:rPr lang="en-AU" altLang="en-US" sz="2000" dirty="0"/>
              <a:t>to end the experiment and attend to his distress in an appropriate </a:t>
            </a:r>
            <a:r>
              <a:rPr lang="en-AU" altLang="en-US" sz="2000" dirty="0" smtClean="0"/>
              <a:t>way (debriefing)</a:t>
            </a:r>
            <a:endParaRPr lang="en-AU" altLang="en-US" sz="2000" dirty="0"/>
          </a:p>
          <a:p>
            <a:endParaRPr lang="en-AU" altLang="en-US" dirty="0"/>
          </a:p>
        </p:txBody>
      </p:sp>
    </p:spTree>
    <p:extLst>
      <p:ext uri="{BB962C8B-B14F-4D97-AF65-F5344CB8AC3E}">
        <p14:creationId xmlns:p14="http://schemas.microsoft.com/office/powerpoint/2010/main" val="6001339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704850"/>
            <a:ext cx="8229600" cy="1143000"/>
          </a:xfrm>
        </p:spPr>
        <p:txBody>
          <a:bodyPr/>
          <a:lstStyle/>
          <a:p>
            <a:r>
              <a:rPr lang="en-AU" altLang="en-US"/>
              <a:t>Albert after the experiments?</a:t>
            </a:r>
          </a:p>
        </p:txBody>
      </p:sp>
      <p:sp>
        <p:nvSpPr>
          <p:cNvPr id="41986" name="Content Placeholder 2"/>
          <p:cNvSpPr>
            <a:spLocks noGrp="1"/>
          </p:cNvSpPr>
          <p:nvPr>
            <p:ph sz="half" idx="1"/>
          </p:nvPr>
        </p:nvSpPr>
        <p:spPr>
          <a:xfrm>
            <a:off x="457200" y="1920875"/>
            <a:ext cx="4038600" cy="4433888"/>
          </a:xfrm>
        </p:spPr>
        <p:txBody>
          <a:bodyPr/>
          <a:lstStyle/>
          <a:p>
            <a:r>
              <a:rPr lang="en-AU" altLang="en-US" sz="2000"/>
              <a:t>Some psychologists have suggested that Albert’s conditioned fears might have disappeared over time, however it is reasonable to assume that Albert was not only emotionally traumatised by the experimental procedures to which he was subjected, but was also likely to have suffered some kind of lasting psychological harm.</a:t>
            </a:r>
          </a:p>
        </p:txBody>
      </p:sp>
      <p:sp>
        <p:nvSpPr>
          <p:cNvPr id="41987" name="Content Placeholder 3"/>
          <p:cNvSpPr>
            <a:spLocks noGrp="1"/>
          </p:cNvSpPr>
          <p:nvPr>
            <p:ph sz="half" idx="2"/>
          </p:nvPr>
        </p:nvSpPr>
        <p:spPr>
          <a:xfrm>
            <a:off x="4648200" y="1920875"/>
            <a:ext cx="4038600" cy="4433888"/>
          </a:xfrm>
        </p:spPr>
        <p:txBody>
          <a:bodyPr/>
          <a:lstStyle/>
          <a:p>
            <a:r>
              <a:rPr lang="en-AU" altLang="en-US" sz="2000"/>
              <a:t>Experiments using any human participant in this way would be considered unethical today and would not be permitted.</a:t>
            </a:r>
          </a:p>
        </p:txBody>
      </p:sp>
      <p:pic>
        <p:nvPicPr>
          <p:cNvPr id="41988" name="Picture 4" descr="http://www.phschool.com/science/science_news/articles/images/fear_not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6313" y="3929063"/>
            <a:ext cx="27432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7284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pic>
        <p:nvPicPr>
          <p:cNvPr id="199" name="Shape 199" descr="Coca Cola.jpeg"/>
          <p:cNvPicPr preferRelativeResize="0">
            <a:picLocks noGrp="1"/>
          </p:cNvPicPr>
          <p:nvPr>
            <p:ph type="body" idx="1"/>
          </p:nvPr>
        </p:nvPicPr>
        <p:blipFill rotWithShape="1">
          <a:blip r:embed="rId3">
            <a:alphaModFix/>
          </a:blip>
          <a:srcRect l="-14477" r="-14478"/>
          <a:stretch/>
        </p:blipFill>
        <p:spPr>
          <a:xfrm>
            <a:off x="0" y="698500"/>
            <a:ext cx="9185169" cy="534206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205273" y="989822"/>
            <a:ext cx="8304245" cy="5466962"/>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1"/>
              </a:buClr>
              <a:buSzPts val="1600"/>
              <a:buFont typeface="Noto Sans Symbols"/>
              <a:buChar char="▶"/>
            </a:pPr>
            <a:r>
              <a:rPr lang="en-US" sz="2000" b="0" i="0" u="none" strike="noStrike" cap="none">
                <a:solidFill>
                  <a:schemeClr val="lt1"/>
                </a:solidFill>
                <a:latin typeface="Century Gothic"/>
                <a:ea typeface="Century Gothic"/>
                <a:cs typeface="Century Gothic"/>
                <a:sym typeface="Century Gothic"/>
              </a:rPr>
              <a:t>How does your dog know it is time for a walk?</a:t>
            </a:r>
            <a:endParaRPr/>
          </a:p>
          <a:p>
            <a:pPr marL="342900" marR="0" lvl="0" indent="-342900" algn="l" rtl="0">
              <a:spcBef>
                <a:spcPts val="1000"/>
              </a:spcBef>
              <a:spcAft>
                <a:spcPts val="0"/>
              </a:spcAft>
              <a:buClr>
                <a:schemeClr val="accent1"/>
              </a:buClr>
              <a:buSzPts val="1600"/>
              <a:buFont typeface="Noto Sans Symbols"/>
              <a:buChar char="▶"/>
            </a:pPr>
            <a:r>
              <a:rPr lang="en-US" sz="2000" b="0" i="0" u="none" strike="noStrike" cap="none">
                <a:solidFill>
                  <a:schemeClr val="lt1"/>
                </a:solidFill>
                <a:latin typeface="Century Gothic"/>
                <a:ea typeface="Century Gothic"/>
                <a:cs typeface="Century Gothic"/>
                <a:sym typeface="Century Gothic"/>
              </a:rPr>
              <a:t>Why do certain songs have different meaning to different people?</a:t>
            </a:r>
            <a:endParaRPr/>
          </a:p>
          <a:p>
            <a:pPr marL="342900" marR="0" lvl="0" indent="-342900" algn="l" rtl="0">
              <a:spcBef>
                <a:spcPts val="1000"/>
              </a:spcBef>
              <a:spcAft>
                <a:spcPts val="0"/>
              </a:spcAft>
              <a:buClr>
                <a:schemeClr val="accent1"/>
              </a:buClr>
              <a:buSzPts val="1600"/>
              <a:buFont typeface="Noto Sans Symbols"/>
              <a:buChar char="▶"/>
            </a:pPr>
            <a:r>
              <a:rPr lang="en-US" sz="2000" b="0" i="0" u="none" strike="noStrike" cap="none">
                <a:solidFill>
                  <a:schemeClr val="lt1"/>
                </a:solidFill>
                <a:latin typeface="Century Gothic"/>
                <a:ea typeface="Century Gothic"/>
                <a:cs typeface="Century Gothic"/>
                <a:sym typeface="Century Gothic"/>
              </a:rPr>
              <a:t>Why do people have phobias?</a:t>
            </a:r>
            <a:endParaRPr/>
          </a:p>
          <a:p>
            <a:pPr marL="342900" marR="0" lvl="0" indent="-342900" algn="l" rtl="0">
              <a:spcBef>
                <a:spcPts val="1000"/>
              </a:spcBef>
              <a:spcAft>
                <a:spcPts val="0"/>
              </a:spcAft>
              <a:buClr>
                <a:schemeClr val="accent1"/>
              </a:buClr>
              <a:buSzPts val="1600"/>
              <a:buFont typeface="Noto Sans Symbols"/>
              <a:buChar char="▶"/>
            </a:pPr>
            <a:r>
              <a:rPr lang="en-US" sz="2000" b="0" i="0" u="none" strike="noStrike" cap="none">
                <a:solidFill>
                  <a:schemeClr val="lt1"/>
                </a:solidFill>
                <a:latin typeface="Century Gothic"/>
                <a:ea typeface="Century Gothic"/>
                <a:cs typeface="Century Gothic"/>
                <a:sym typeface="Century Gothic"/>
              </a:rPr>
              <a:t>Why can’t I ever, ever, ever eat that again?</a:t>
            </a:r>
            <a:endParaRPr/>
          </a:p>
          <a:p>
            <a:pPr marL="342900" marR="0" lvl="0" indent="-342900" algn="l" rtl="0">
              <a:spcBef>
                <a:spcPts val="1000"/>
              </a:spcBef>
              <a:spcAft>
                <a:spcPts val="0"/>
              </a:spcAft>
              <a:buClr>
                <a:schemeClr val="accent1"/>
              </a:buClr>
              <a:buSzPts val="1600"/>
              <a:buFont typeface="Noto Sans Symbols"/>
              <a:buChar char="▶"/>
            </a:pPr>
            <a:r>
              <a:rPr lang="en-US" sz="2000" b="0" i="0" u="none" strike="noStrike" cap="none">
                <a:solidFill>
                  <a:schemeClr val="lt1"/>
                </a:solidFill>
                <a:latin typeface="Century Gothic"/>
                <a:ea typeface="Century Gothic"/>
                <a:cs typeface="Century Gothic"/>
                <a:sym typeface="Century Gothic"/>
              </a:rPr>
              <a:t>Why do we buy </a:t>
            </a:r>
            <a:r>
              <a:rPr lang="en-US" sz="2000" b="0" i="1" u="none" strike="noStrike" cap="none">
                <a:solidFill>
                  <a:schemeClr val="lt1"/>
                </a:solidFill>
                <a:latin typeface="Century Gothic"/>
                <a:ea typeface="Century Gothic"/>
                <a:cs typeface="Century Gothic"/>
                <a:sym typeface="Century Gothic"/>
              </a:rPr>
              <a:t>‘brand name’ </a:t>
            </a:r>
            <a:r>
              <a:rPr lang="en-US" sz="2000" b="0" i="0" u="none" strike="noStrike" cap="none">
                <a:solidFill>
                  <a:schemeClr val="lt1"/>
                </a:solidFill>
                <a:latin typeface="Century Gothic"/>
                <a:ea typeface="Century Gothic"/>
                <a:cs typeface="Century Gothic"/>
                <a:sym typeface="Century Gothic"/>
              </a:rPr>
              <a:t>products?</a:t>
            </a:r>
            <a:endParaRPr/>
          </a:p>
          <a:p>
            <a:pPr marL="342900" marR="0" lvl="0" indent="-241300" algn="l" rtl="0">
              <a:spcBef>
                <a:spcPts val="1000"/>
              </a:spcBef>
              <a:spcAft>
                <a:spcPts val="0"/>
              </a:spcAft>
              <a:buClr>
                <a:schemeClr val="accent1"/>
              </a:buClr>
              <a:buSzPts val="1600"/>
              <a:buFont typeface="Noto Sans Symbols"/>
              <a:buNone/>
            </a:pPr>
            <a:endParaRPr sz="2000" b="0" i="0" u="none" strike="noStrike" cap="none">
              <a:solidFill>
                <a:schemeClr val="lt1"/>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ts val="1600"/>
              <a:buFont typeface="Noto Sans Symbols"/>
              <a:buChar char="▶"/>
            </a:pPr>
            <a:r>
              <a:rPr lang="en-US" sz="2000" b="0" i="0" u="none" strike="noStrike" cap="none">
                <a:solidFill>
                  <a:schemeClr val="lt1"/>
                </a:solidFill>
                <a:latin typeface="Century Gothic"/>
                <a:ea typeface="Century Gothic"/>
                <a:cs typeface="Century Gothic"/>
                <a:sym typeface="Century Gothic"/>
              </a:rPr>
              <a:t>ALL of these things are learned through classical conditioning!!</a:t>
            </a:r>
            <a:endParaRPr/>
          </a:p>
          <a:p>
            <a:pPr marL="342900" marR="0" lvl="0" indent="-241300" algn="l" rtl="0">
              <a:spcBef>
                <a:spcPts val="1000"/>
              </a:spcBef>
              <a:spcAft>
                <a:spcPts val="0"/>
              </a:spcAft>
              <a:buClr>
                <a:schemeClr val="accent1"/>
              </a:buClr>
              <a:buSzPts val="1600"/>
              <a:buFont typeface="Noto Sans Symbols"/>
              <a:buNone/>
            </a:pPr>
            <a:endParaRPr sz="2000" b="0" i="0" u="none" strike="noStrike" cap="none">
              <a:solidFill>
                <a:schemeClr val="lt1"/>
              </a:solidFill>
              <a:latin typeface="Century Gothic"/>
              <a:ea typeface="Century Gothic"/>
              <a:cs typeface="Century Gothic"/>
              <a:sym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ctrTitle"/>
          </p:nvPr>
        </p:nvSpPr>
        <p:spPr>
          <a:xfrm>
            <a:off x="866442" y="1447801"/>
            <a:ext cx="6621000" cy="3329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160" name="Shape 160"/>
          <p:cNvSpPr txBox="1">
            <a:spLocks noGrp="1"/>
          </p:cNvSpPr>
          <p:nvPr>
            <p:ph type="subTitle" idx="1"/>
          </p:nvPr>
        </p:nvSpPr>
        <p:spPr>
          <a:xfrm>
            <a:off x="866442" y="4777380"/>
            <a:ext cx="6621000" cy="861300"/>
          </a:xfrm>
          <a:prstGeom prst="rect">
            <a:avLst/>
          </a:prstGeom>
        </p:spPr>
        <p:txBody>
          <a:bodyPr spcFirstLastPara="1" wrap="square" lIns="91425" tIns="91425" rIns="91425" bIns="91425" anchor="t" anchorCtr="0">
            <a:noAutofit/>
          </a:bodyPr>
          <a:lstStyle/>
          <a:p>
            <a:pPr marL="0" lvl="0" indent="0">
              <a:spcBef>
                <a:spcPts val="1000"/>
              </a:spcBef>
              <a:spcAft>
                <a:spcPts val="0"/>
              </a:spcAft>
              <a:buNone/>
            </a:pPr>
            <a:endParaRPr/>
          </a:p>
        </p:txBody>
      </p:sp>
      <p:sp>
        <p:nvSpPr>
          <p:cNvPr id="161" name="Shape 161" title="Harry Potter classical conditioning">
            <a:hlinkClick r:id="rId3"/>
          </p:cNvPr>
          <p:cNvSpPr/>
          <p:nvPr/>
        </p:nvSpPr>
        <p:spPr>
          <a:xfrm>
            <a:off x="525300" y="393975"/>
            <a:ext cx="8069075" cy="6051800"/>
          </a:xfrm>
          <a:prstGeom prst="rect">
            <a:avLst/>
          </a:prstGeom>
          <a:blipFill>
            <a:blip r:embed="rId4">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ctrTitle"/>
          </p:nvPr>
        </p:nvSpPr>
        <p:spPr>
          <a:xfrm>
            <a:off x="866442" y="1447801"/>
            <a:ext cx="6621000" cy="3329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168" name="Shape 168"/>
          <p:cNvSpPr txBox="1">
            <a:spLocks noGrp="1"/>
          </p:cNvSpPr>
          <p:nvPr>
            <p:ph type="subTitle" idx="1"/>
          </p:nvPr>
        </p:nvSpPr>
        <p:spPr>
          <a:xfrm>
            <a:off x="866442" y="4777380"/>
            <a:ext cx="6621000" cy="861300"/>
          </a:xfrm>
          <a:prstGeom prst="rect">
            <a:avLst/>
          </a:prstGeom>
        </p:spPr>
        <p:txBody>
          <a:bodyPr spcFirstLastPara="1" wrap="square" lIns="91425" tIns="91425" rIns="91425" bIns="91425" anchor="t" anchorCtr="0">
            <a:noAutofit/>
          </a:bodyPr>
          <a:lstStyle/>
          <a:p>
            <a:pPr marL="0" lvl="0" indent="0">
              <a:spcBef>
                <a:spcPts val="1000"/>
              </a:spcBef>
              <a:spcAft>
                <a:spcPts val="0"/>
              </a:spcAft>
              <a:buNone/>
            </a:pPr>
            <a:endParaRPr/>
          </a:p>
        </p:txBody>
      </p:sp>
      <p:sp>
        <p:nvSpPr>
          <p:cNvPr id="169" name="Shape 169" descr="This video depicts Jim classically conditioning Dwight.  Can you identify the neutral stimulus, unconditioned stimulus, conditioned stimulus, unconditioned response, and conditioned response?" title="Jim classically conditions Dwight">
            <a:hlinkClick r:id="rId3"/>
          </p:cNvPr>
          <p:cNvSpPr/>
          <p:nvPr/>
        </p:nvSpPr>
        <p:spPr>
          <a:xfrm>
            <a:off x="569075" y="426800"/>
            <a:ext cx="7879400" cy="5909550"/>
          </a:xfrm>
          <a:prstGeom prst="rect">
            <a:avLst/>
          </a:prstGeom>
          <a:blipFill>
            <a:blip r:embed="rId4">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descr="In today's video we go over Pavlov's classical conditioning and examples of classical conditioning. Stay tuned next week for the &quot;difference between classical conditioning and operant conditioning&quot;.   Follow me:  Twitter: https://twitter.com/designingdonna  Instagram: https://instagram.com/donnayatz/   Classical conditioning Definition: a learning process that occurs when two stimuli are repeatedly paired; a response that is at first elicited by the second stimulus is eventually elicited by the first stimulus alone.  For a more detailed look check out : http://www.simplypsychology.org/classical-conditioning.html  Music:  &quot;Blip Stream&quot; Kevin MacLeod (incompetech.com)  Licensed under Creative Commons: By Attribution 3.0 http://creativecommons.org/licenses/by/3.0/" title="Psychology: What is Classical Conditioning?">
            <a:hlinkClick r:id="rId3"/>
          </p:cNvPr>
          <p:cNvSpPr/>
          <p:nvPr/>
        </p:nvSpPr>
        <p:spPr>
          <a:xfrm>
            <a:off x="152400" y="152400"/>
            <a:ext cx="8646275" cy="6484700"/>
          </a:xfrm>
          <a:prstGeom prst="rect">
            <a:avLst/>
          </a:prstGeom>
          <a:blipFill>
            <a:blip r:embed="rId4">
              <a:alphaModFix/>
            </a:blip>
            <a:stretch>
              <a:fillRect/>
            </a:stretch>
          </a:blipFill>
          <a:ln>
            <a:noFill/>
          </a:ln>
        </p:spPr>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503853" y="480646"/>
            <a:ext cx="7968343" cy="5780195"/>
          </a:xfrm>
          <a:prstGeom prst="rect">
            <a:avLst/>
          </a:prstGeom>
          <a:noFill/>
          <a:ln>
            <a:noFill/>
          </a:ln>
        </p:spPr>
        <p:txBody>
          <a:bodyPr spcFirstLastPara="1" wrap="square" lIns="91425" tIns="45700" rIns="91425" bIns="45700" anchor="t" anchorCtr="0">
            <a:noAutofit/>
          </a:bodyPr>
          <a:lstStyle/>
          <a:p>
            <a:pPr marL="342900" indent="-342900">
              <a:spcBef>
                <a:spcPts val="0"/>
              </a:spcBef>
              <a:buSzPts val="1920"/>
            </a:pPr>
            <a:r>
              <a:rPr lang="en-US" sz="2400" dirty="0">
                <a:solidFill>
                  <a:srgbClr val="FFFF00"/>
                </a:solidFill>
              </a:rPr>
              <a:t>Learning is commonly defined as a relatively permanent change in </a:t>
            </a:r>
            <a:r>
              <a:rPr lang="en-US" sz="2400" dirty="0" err="1">
                <a:solidFill>
                  <a:srgbClr val="FFFF00"/>
                </a:solidFill>
              </a:rPr>
              <a:t>behaviour</a:t>
            </a:r>
            <a:r>
              <a:rPr lang="en-US" sz="2400" dirty="0">
                <a:solidFill>
                  <a:srgbClr val="FFFF00"/>
                </a:solidFill>
              </a:rPr>
              <a:t> that occurs as a result of experience. </a:t>
            </a:r>
            <a:endParaRPr lang="en-US" sz="2400" dirty="0" smtClean="0">
              <a:solidFill>
                <a:srgbClr val="FFFF00"/>
              </a:solidFill>
            </a:endParaRPr>
          </a:p>
          <a:p>
            <a:pPr marL="342900" indent="-342900">
              <a:spcBef>
                <a:spcPts val="0"/>
              </a:spcBef>
              <a:buSzPts val="1920"/>
            </a:pPr>
            <a:endParaRPr lang="en-US" sz="2400" dirty="0"/>
          </a:p>
          <a:p>
            <a:pPr marL="342900" marR="0" lvl="0" indent="-342900" algn="l" rtl="0">
              <a:spcBef>
                <a:spcPts val="0"/>
              </a:spcBef>
              <a:spcAft>
                <a:spcPts val="0"/>
              </a:spcAft>
              <a:buClr>
                <a:schemeClr val="accent1"/>
              </a:buClr>
              <a:buSzPts val="1920"/>
              <a:buFont typeface="Noto Sans Symbols"/>
              <a:buChar char="▶"/>
            </a:pPr>
            <a:r>
              <a:rPr lang="en-US" sz="2400" b="0" i="0" u="none" strike="noStrike" cap="none" dirty="0" smtClean="0">
                <a:solidFill>
                  <a:schemeClr val="lt1"/>
                </a:solidFill>
                <a:latin typeface="Century Gothic"/>
                <a:ea typeface="Century Gothic"/>
                <a:cs typeface="Century Gothic"/>
                <a:sym typeface="Century Gothic"/>
              </a:rPr>
              <a:t>A </a:t>
            </a:r>
            <a:r>
              <a:rPr lang="en-US" sz="2400" b="0" i="0" u="none" strike="noStrike" cap="none" dirty="0">
                <a:solidFill>
                  <a:schemeClr val="lt1"/>
                </a:solidFill>
                <a:latin typeface="Century Gothic"/>
                <a:ea typeface="Century Gothic"/>
                <a:cs typeface="Century Gothic"/>
                <a:sym typeface="Century Gothic"/>
              </a:rPr>
              <a:t>simple form of learning which occurs through repeated association of two (or more) different stimuli. </a:t>
            </a:r>
            <a:endParaRPr dirty="0"/>
          </a:p>
          <a:p>
            <a:pPr marL="342900" marR="0" lvl="0" indent="-220980" algn="l" rtl="0">
              <a:spcBef>
                <a:spcPts val="1000"/>
              </a:spcBef>
              <a:spcAft>
                <a:spcPts val="0"/>
              </a:spcAft>
              <a:buClr>
                <a:schemeClr val="accent1"/>
              </a:buClr>
              <a:buSzPts val="1920"/>
              <a:buFont typeface="Noto Sans Symbols"/>
              <a:buNone/>
            </a:pPr>
            <a:endParaRPr sz="2400" b="0" i="0" u="none" strike="noStrike" cap="none" dirty="0">
              <a:solidFill>
                <a:schemeClr val="lt1"/>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ts val="1920"/>
              <a:buFont typeface="Noto Sans Symbols"/>
              <a:buChar char="▶"/>
            </a:pPr>
            <a:r>
              <a:rPr lang="en-US" sz="2400" b="0" i="0" u="none" strike="noStrike" cap="none" dirty="0">
                <a:solidFill>
                  <a:schemeClr val="lt1"/>
                </a:solidFill>
                <a:latin typeface="Century Gothic"/>
                <a:ea typeface="Century Gothic"/>
                <a:cs typeface="Century Gothic"/>
                <a:sym typeface="Century Gothic"/>
              </a:rPr>
              <a:t>Learning is said to have occurred when a particular stimulus consistently produces a response that it did not previously elicit</a:t>
            </a:r>
            <a:endParaRPr dirty="0"/>
          </a:p>
          <a:p>
            <a:pPr marL="342900" marR="0" lvl="0" indent="-220980" algn="l" rtl="0">
              <a:spcBef>
                <a:spcPts val="1000"/>
              </a:spcBef>
              <a:spcAft>
                <a:spcPts val="0"/>
              </a:spcAft>
              <a:buClr>
                <a:schemeClr val="accent1"/>
              </a:buClr>
              <a:buSzPts val="1920"/>
              <a:buFont typeface="Noto Sans Symbols"/>
              <a:buNone/>
            </a:pPr>
            <a:endParaRPr sz="2400" b="0" i="0" u="none" strike="noStrike" cap="none" dirty="0">
              <a:solidFill>
                <a:schemeClr val="lt1"/>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ts val="1920"/>
              <a:buFont typeface="Noto Sans Symbols"/>
              <a:buChar char="▶"/>
            </a:pPr>
            <a:r>
              <a:rPr lang="en-US" sz="2400" b="0" i="0" u="none" strike="noStrike" cap="none" dirty="0">
                <a:solidFill>
                  <a:schemeClr val="lt1"/>
                </a:solidFill>
                <a:latin typeface="Century Gothic"/>
                <a:ea typeface="Century Gothic"/>
                <a:cs typeface="Century Gothic"/>
                <a:sym typeface="Century Gothic"/>
              </a:rPr>
              <a:t>Learn to associate two events/stimuli and eventually one stands for another in our minds. </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on">
  <a:themeElements>
    <a:clrScheme name="Ion">
      <a:dk1>
        <a:srgbClr val="000000"/>
      </a:dk1>
      <a:lt1>
        <a:srgbClr val="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1864</Words>
  <Application>Microsoft Macintosh PowerPoint</Application>
  <PresentationFormat>On-screen Show (4:3)</PresentationFormat>
  <Paragraphs>190</Paragraphs>
  <Slides>39</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7" baseType="lpstr">
      <vt:lpstr>Century Gothic</vt:lpstr>
      <vt:lpstr>Noto Sans Symbols</vt:lpstr>
      <vt:lpstr>Arial</vt:lpstr>
      <vt:lpstr>Calibri</vt:lpstr>
      <vt:lpstr>Tahoma</vt:lpstr>
      <vt:lpstr>Tall Paul</vt:lpstr>
      <vt:lpstr>Ion</vt:lpstr>
      <vt:lpstr>Microsoft Draw Drawing</vt:lpstr>
      <vt:lpstr>Classical Conditioning</vt:lpstr>
      <vt:lpstr>PowerPoint Presentation</vt:lpstr>
      <vt:lpstr>In pairs...</vt:lpstr>
      <vt:lpstr>PowerPoint Presentation</vt:lpstr>
      <vt:lpstr>PowerPoint Presentation</vt:lpstr>
      <vt:lpstr>PowerPoint Presentation</vt:lpstr>
      <vt:lpstr>PowerPoint Presentation</vt:lpstr>
      <vt:lpstr>PowerPoint Presentation</vt:lpstr>
      <vt:lpstr>PowerPoint Presentation</vt:lpstr>
      <vt:lpstr>Ivan Pavlov and his dogs </vt:lpstr>
      <vt:lpstr>What did Pavlov observe?</vt:lpstr>
      <vt:lpstr>PowerPoint Presentation</vt:lpstr>
      <vt:lpstr>PowerPoint Presentation</vt:lpstr>
      <vt:lpstr>What is Classical Conditioning?</vt:lpstr>
      <vt:lpstr>1. Unconditioned Stimulus</vt:lpstr>
      <vt:lpstr>2. Unconditioned Response</vt:lpstr>
      <vt:lpstr>3. Neutral and Conditioned stimulus</vt:lpstr>
      <vt:lpstr>4. Conditioned Response</vt:lpstr>
      <vt:lpstr>Examples </vt:lpstr>
      <vt:lpstr>PowerPoint Presentation</vt:lpstr>
      <vt:lpstr>PowerPoint Presentation</vt:lpstr>
      <vt:lpstr>PowerPoint Presentation</vt:lpstr>
      <vt:lpstr>Design your own CC task..</vt:lpstr>
      <vt:lpstr>PowerPoint Presentation</vt:lpstr>
      <vt:lpstr>Elements of  Classical Conditioning </vt:lpstr>
      <vt:lpstr>Acquisition</vt:lpstr>
      <vt:lpstr>Extinction </vt:lpstr>
      <vt:lpstr>Spontaneous Recovery </vt:lpstr>
      <vt:lpstr>Stimulus Generalisation</vt:lpstr>
      <vt:lpstr>Stimulus Discrimination</vt:lpstr>
      <vt:lpstr>Also important to note…</vt:lpstr>
      <vt:lpstr>Classical Conditioning of Behaviour</vt:lpstr>
      <vt:lpstr>Conditioned Emotional Response</vt:lpstr>
      <vt:lpstr>Watson’s ‘Little Albert’ experiment</vt:lpstr>
      <vt:lpstr>How was Little Albert conditioned to hate the rat?</vt:lpstr>
      <vt:lpstr>PowerPoint Presentation</vt:lpstr>
      <vt:lpstr>PowerPoint Presentation</vt:lpstr>
      <vt:lpstr>Ethical considerations?</vt:lpstr>
      <vt:lpstr>Albert after the experiments?</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Conditioning</dc:title>
  <cp:lastModifiedBy>bird.nima.a@scsc.vic.edu.au</cp:lastModifiedBy>
  <cp:revision>4</cp:revision>
  <dcterms:modified xsi:type="dcterms:W3CDTF">2018-03-26T20:23:25Z</dcterms:modified>
</cp:coreProperties>
</file>