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5" r:id="rId2"/>
    <p:sldId id="286" r:id="rId3"/>
    <p:sldId id="287" r:id="rId4"/>
    <p:sldId id="328" r:id="rId5"/>
    <p:sldId id="329" r:id="rId6"/>
    <p:sldId id="330" r:id="rId7"/>
    <p:sldId id="316" r:id="rId8"/>
    <p:sldId id="290" r:id="rId9"/>
    <p:sldId id="320" r:id="rId10"/>
    <p:sldId id="297" r:id="rId11"/>
    <p:sldId id="306" r:id="rId12"/>
    <p:sldId id="302" r:id="rId13"/>
    <p:sldId id="307" r:id="rId14"/>
    <p:sldId id="303" r:id="rId15"/>
    <p:sldId id="308" r:id="rId16"/>
    <p:sldId id="304" r:id="rId17"/>
    <p:sldId id="309" r:id="rId18"/>
    <p:sldId id="305" r:id="rId19"/>
    <p:sldId id="310" r:id="rId20"/>
    <p:sldId id="299" r:id="rId21"/>
    <p:sldId id="321" r:id="rId22"/>
    <p:sldId id="324" r:id="rId23"/>
    <p:sldId id="325" r:id="rId24"/>
    <p:sldId id="326" r:id="rId25"/>
    <p:sldId id="32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65C3D9-E0BD-1344-A328-BF02693D20F2}">
          <p14:sldIdLst>
            <p14:sldId id="285"/>
            <p14:sldId id="286"/>
            <p14:sldId id="287"/>
            <p14:sldId id="328"/>
            <p14:sldId id="329"/>
            <p14:sldId id="330"/>
            <p14:sldId id="316"/>
            <p14:sldId id="290"/>
            <p14:sldId id="320"/>
            <p14:sldId id="297"/>
            <p14:sldId id="306"/>
            <p14:sldId id="302"/>
            <p14:sldId id="307"/>
            <p14:sldId id="303"/>
            <p14:sldId id="308"/>
            <p14:sldId id="304"/>
            <p14:sldId id="309"/>
            <p14:sldId id="305"/>
            <p14:sldId id="310"/>
            <p14:sldId id="299"/>
            <p14:sldId id="321"/>
            <p14:sldId id="324"/>
            <p14:sldId id="325"/>
            <p14:sldId id="326"/>
            <p14:sldId id="322"/>
          </p14:sldIdLst>
        </p14:section>
        <p14:section name="Archive" id="{6A69D966-14B4-E947-9CFD-5EF15A7D012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ndal McQuir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0C1"/>
    <a:srgbClr val="20272B"/>
    <a:srgbClr val="3E8BED"/>
    <a:srgbClr val="EE7860"/>
    <a:srgbClr val="448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2" autoAdjust="0"/>
    <p:restoredTop sz="94603"/>
  </p:normalViewPr>
  <p:slideViewPr>
    <p:cSldViewPr snapToGrid="0">
      <p:cViewPr>
        <p:scale>
          <a:sx n="92" d="100"/>
          <a:sy n="92" d="100"/>
        </p:scale>
        <p:origin x="1352" y="5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9A5C1-ACBA-4D9F-BEC1-C8BF22D15729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4FD0C-1373-4FE3-832D-CF0F7B7E5E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546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EDA40-2A86-E142-8988-55849811F4B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66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EDA40-2A86-E142-8988-55849811F4B6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6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20FC-31E6-1446-B57F-9B81F6FC4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82EB-CF44-BE4C-BDBB-12CF31ED5A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8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20FC-31E6-1446-B57F-9B81F6FC4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82EB-CF44-BE4C-BDBB-12CF31ED5A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1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20FC-31E6-1446-B57F-9B81F6FC4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82EB-CF44-BE4C-BDBB-12CF31ED5A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48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pPr lvl="0"/>
            <a:endParaRPr lang="en-AU" noProof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9B0D8-D3CF-5B4B-8C1C-EE789B498603}" type="slidenum">
              <a:rPr lang="en-AU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4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20FC-31E6-1446-B57F-9B81F6FC4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82EB-CF44-BE4C-BDBB-12CF31ED5A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2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20FC-31E6-1446-B57F-9B81F6FC4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82EB-CF44-BE4C-BDBB-12CF31ED5A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5867" y="8481142"/>
            <a:ext cx="5486400" cy="48683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>
                <a:solidFill>
                  <a:prstClr val="white">
                    <a:lumMod val="50000"/>
                  </a:prstClr>
                </a:solidFill>
              </a:rPr>
              <a:t>© Teacher Name &amp; </a:t>
            </a:r>
            <a:r>
              <a:rPr lang="en-AU" dirty="0" err="1">
                <a:solidFill>
                  <a:prstClr val="white">
                    <a:lumMod val="50000"/>
                  </a:prstClr>
                </a:solidFill>
              </a:rPr>
              <a:t>Edrolo</a:t>
            </a:r>
            <a:r>
              <a:rPr lang="en-AU" dirty="0">
                <a:solidFill>
                  <a:prstClr val="white">
                    <a:lumMod val="50000"/>
                  </a:prstClr>
                </a:solidFill>
              </a:rPr>
              <a:t>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2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20FC-31E6-1446-B57F-9B81F6FC4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82EB-CF44-BE4C-BDBB-12CF31ED5A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5867" y="8481142"/>
            <a:ext cx="5486400" cy="48683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>
                <a:solidFill>
                  <a:prstClr val="white">
                    <a:lumMod val="50000"/>
                  </a:prstClr>
                </a:solidFill>
              </a:rPr>
              <a:t>© Teacher Name &amp; </a:t>
            </a:r>
            <a:r>
              <a:rPr lang="en-AU" dirty="0" err="1">
                <a:solidFill>
                  <a:prstClr val="white">
                    <a:lumMod val="50000"/>
                  </a:prstClr>
                </a:solidFill>
              </a:rPr>
              <a:t>Edrolo</a:t>
            </a:r>
            <a:r>
              <a:rPr lang="en-AU" dirty="0">
                <a:solidFill>
                  <a:prstClr val="white">
                    <a:lumMod val="50000"/>
                  </a:prstClr>
                </a:solidFill>
              </a:rPr>
              <a:t>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6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20FC-31E6-1446-B57F-9B81F6FC4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82EB-CF44-BE4C-BDBB-12CF31ED5A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605867" y="8481142"/>
            <a:ext cx="5486400" cy="48683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>
                <a:solidFill>
                  <a:prstClr val="white">
                    <a:lumMod val="50000"/>
                  </a:prstClr>
                </a:solidFill>
              </a:rPr>
              <a:t>© Teacher Name &amp; </a:t>
            </a:r>
            <a:r>
              <a:rPr lang="en-AU" dirty="0" err="1">
                <a:solidFill>
                  <a:prstClr val="white">
                    <a:lumMod val="50000"/>
                  </a:prstClr>
                </a:solidFill>
              </a:rPr>
              <a:t>Edrolo</a:t>
            </a:r>
            <a:r>
              <a:rPr lang="en-AU" dirty="0">
                <a:solidFill>
                  <a:prstClr val="white">
                    <a:lumMod val="50000"/>
                  </a:prstClr>
                </a:solidFill>
              </a:rPr>
              <a:t>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4809067" y="8684342"/>
            <a:ext cx="5486400" cy="486833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Teacher Name &amp; </a:t>
            </a:r>
            <a:r>
              <a:rPr lang="en-AU" sz="16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Edrolo</a:t>
            </a:r>
            <a:r>
              <a:rPr lang="en-AU" sz="16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endParaRPr lang="en-US" sz="16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8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20FC-31E6-1446-B57F-9B81F6FC4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82EB-CF44-BE4C-BDBB-12CF31ED5A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5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20FC-31E6-1446-B57F-9B81F6FC4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82EB-CF44-BE4C-BDBB-12CF31ED5A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9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20FC-31E6-1446-B57F-9B81F6FC4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82EB-CF44-BE4C-BDBB-12CF31ED5A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28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20FC-31E6-1446-B57F-9B81F6FC4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82EB-CF44-BE4C-BDBB-12CF31ED5A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8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852" y="455613"/>
            <a:ext cx="10801349" cy="11430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733" y="1598615"/>
            <a:ext cx="10077451" cy="45398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189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189"/>
            <a:fld id="{31FF82EB-CF44-BE4C-BDBB-12CF31ED5A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 - Edrolo.png"/>
          <p:cNvPicPr>
            <a:picLocks noChangeAspect="1"/>
          </p:cNvPicPr>
          <p:nvPr userDrawn="1"/>
        </p:nvPicPr>
        <p:blipFill>
          <a:blip r:embed="rId14" cstate="print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788" y="6138494"/>
            <a:ext cx="2017167" cy="60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2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4400" kern="1200">
          <a:solidFill>
            <a:srgbClr val="EE7860"/>
          </a:solidFill>
          <a:latin typeface="Arial" panose="020B0604020202020204" pitchFamily="34" charset="0"/>
          <a:ea typeface="+mj-ea"/>
          <a:cs typeface="Gotham Condensed Bold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NjTxQy_U3ac" TargetMode="Externa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2811" y="1383286"/>
            <a:ext cx="8015757" cy="308808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609555"/>
            <a:r>
              <a:rPr lang="en-US" sz="8800" cap="all" dirty="0">
                <a:solidFill>
                  <a:srgbClr val="EE7860"/>
                </a:solidFill>
                <a:latin typeface="Impact" panose="020B0806030902050204" pitchFamily="34" charset="0"/>
                <a:cs typeface="Gotham Condensed Bold" pitchFamily="50" charset="0"/>
                <a:sym typeface="Arial"/>
                <a:rtl val="0"/>
              </a:rPr>
              <a:t>Research into social learning</a:t>
            </a:r>
          </a:p>
          <a:p>
            <a:pPr defTabSz="609555"/>
            <a:r>
              <a:rPr lang="en-US" dirty="0">
                <a:solidFill>
                  <a:srgbClr val="2B3439"/>
                </a:solidFill>
                <a:latin typeface="Arial" panose="020B0604020202020204" pitchFamily="34" charset="0"/>
                <a:cs typeface="Gotham Condensed Bold" pitchFamily="50" charset="0"/>
                <a:sym typeface="Arial"/>
                <a:rtl val="0"/>
              </a:rPr>
              <a:t>Presented by Kristy Kendall</a:t>
            </a:r>
          </a:p>
        </p:txBody>
      </p:sp>
      <p:sp>
        <p:nvSpPr>
          <p:cNvPr id="2" name="Rectangle 1"/>
          <p:cNvSpPr/>
          <p:nvPr/>
        </p:nvSpPr>
        <p:spPr>
          <a:xfrm>
            <a:off x="3192811" y="731174"/>
            <a:ext cx="3512789" cy="49244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defTabSz="609555"/>
            <a:r>
              <a:rPr lang="en-US" sz="2600" dirty="0">
                <a:solidFill>
                  <a:srgbClr val="2B3439"/>
                </a:solidFill>
                <a:latin typeface="Impact" panose="020B0806030902050204" pitchFamily="34" charset="0"/>
                <a:cs typeface="Gotham Condensed Bold" pitchFamily="50" charset="0"/>
                <a:sym typeface="Arial"/>
                <a:rtl val="0"/>
              </a:rPr>
              <a:t>VCE PSYCHOLOGY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92811" y="4760896"/>
            <a:ext cx="7968371" cy="144938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45718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Whitney Book"/>
                <a:ea typeface="+mn-ea"/>
                <a:cs typeface="Whitney Book"/>
              </a:defRPr>
            </a:lvl2pPr>
            <a:lvl3pPr marL="914377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Whitney Book"/>
                <a:ea typeface="+mn-ea"/>
                <a:cs typeface="Whitney Book"/>
              </a:defRPr>
            </a:lvl3pPr>
            <a:lvl4pPr marL="1371566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Whitney Book"/>
                <a:ea typeface="+mn-ea"/>
                <a:cs typeface="Whitney Book"/>
              </a:defRPr>
            </a:lvl4pPr>
            <a:lvl5pPr marL="1828754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Whitney Book"/>
                <a:ea typeface="+mn-ea"/>
                <a:cs typeface="Whitney Book"/>
              </a:defRPr>
            </a:lvl5pPr>
            <a:lvl6pPr marL="2285943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design dot point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Observational learning as a method of social learning, particularly in children, involving attention, retention, reproduction, motivation and reinforcement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AU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4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252445" y="1234245"/>
            <a:ext cx="8286885" cy="3997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What was the name of the research best known for his work in social learning? </a:t>
            </a:r>
            <a:endParaRPr lang="en-AU" sz="1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92811" y="398361"/>
            <a:ext cx="8803097" cy="685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five – Question 1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30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254796" y="1274002"/>
            <a:ext cx="8286885" cy="3997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What was the name of the research best known for his work in social learning? 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b="1" dirty="0">
                <a:solidFill>
                  <a:srgbClr val="3170C1"/>
                </a:solidFill>
              </a:rPr>
              <a:t>Answer:</a:t>
            </a:r>
          </a:p>
          <a:p>
            <a:pPr marL="0" indent="0">
              <a:buNone/>
            </a:pPr>
            <a:r>
              <a:rPr lang="en-US" sz="1800" dirty="0"/>
              <a:t>Bandura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AU" sz="1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92811" y="398361"/>
            <a:ext cx="8803097" cy="685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five – Question 1 </a:t>
            </a:r>
            <a:r>
              <a:rPr lang="en-AU" sz="40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(Answer)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26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234918" y="1274002"/>
            <a:ext cx="8286885" cy="3997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What did children who saw an aggressive model do when they saw the </a:t>
            </a:r>
            <a:r>
              <a:rPr lang="en-US" sz="1800" dirty="0" err="1"/>
              <a:t>Bobo</a:t>
            </a:r>
            <a:r>
              <a:rPr lang="en-US" sz="1800" dirty="0"/>
              <a:t> doll? </a:t>
            </a:r>
            <a:endParaRPr lang="en-AU" sz="1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92811" y="398361"/>
            <a:ext cx="8803097" cy="685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five – Question 2</a:t>
            </a:r>
            <a:endParaRPr lang="en-AU" sz="40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183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262385" y="1274002"/>
            <a:ext cx="8286885" cy="3997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What did children who saw an aggressive model do when they saw the </a:t>
            </a:r>
            <a:r>
              <a:rPr lang="en-US" sz="1800" dirty="0" err="1"/>
              <a:t>Bobo</a:t>
            </a:r>
            <a:r>
              <a:rPr lang="en-US" sz="1800" dirty="0"/>
              <a:t> doll? 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b="1" dirty="0">
                <a:solidFill>
                  <a:srgbClr val="3170C1"/>
                </a:solidFill>
              </a:rPr>
              <a:t>Answer:</a:t>
            </a:r>
          </a:p>
          <a:p>
            <a:pPr marL="0" indent="0">
              <a:buNone/>
            </a:pPr>
            <a:r>
              <a:rPr lang="en-US" sz="1800" dirty="0"/>
              <a:t>Acted aggressively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AU" sz="1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92811" y="398361"/>
            <a:ext cx="8803097" cy="685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five – Question 2 </a:t>
            </a:r>
            <a:r>
              <a:rPr lang="en-AU" sz="40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(Answer)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80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242506" y="1254123"/>
            <a:ext cx="8286885" cy="3997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Which gender was more aggressive in Bandura’s research? </a:t>
            </a:r>
            <a:endParaRPr lang="en-AU" sz="1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92811" y="398361"/>
            <a:ext cx="8803097" cy="685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five – Question 3</a:t>
            </a:r>
            <a:endParaRPr lang="en-AU" sz="40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55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272325" y="1264062"/>
            <a:ext cx="8286885" cy="3997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Which gender was more aggressive in Bandura’s research? </a:t>
            </a:r>
            <a:endParaRPr lang="en-AU" sz="1800" dirty="0"/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b="1" dirty="0">
                <a:solidFill>
                  <a:srgbClr val="3170C1"/>
                </a:solidFill>
              </a:rPr>
              <a:t>Answer:</a:t>
            </a:r>
          </a:p>
          <a:p>
            <a:pPr marL="0" indent="0">
              <a:buNone/>
            </a:pPr>
            <a:r>
              <a:rPr lang="en-US" sz="1800" dirty="0"/>
              <a:t>Boys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AU" sz="1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92811" y="398361"/>
            <a:ext cx="8803097" cy="685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five – Question 3 </a:t>
            </a:r>
            <a:r>
              <a:rPr lang="en-AU" sz="40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(Answer)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00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232567" y="1293879"/>
            <a:ext cx="8286885" cy="3997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True or false: Live models produced greater number of aggressive acts in children than cartoon models. </a:t>
            </a:r>
            <a:endParaRPr lang="en-AU" sz="1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92811" y="398361"/>
            <a:ext cx="8803097" cy="685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five – Question 4</a:t>
            </a:r>
            <a:endParaRPr lang="en-AU" sz="40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222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232567" y="1293880"/>
            <a:ext cx="8286885" cy="3997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True or false: Live models produced greater number of aggressive acts in children than cartoon models. 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b="1" dirty="0">
                <a:solidFill>
                  <a:srgbClr val="3170C1"/>
                </a:solidFill>
              </a:rPr>
              <a:t>Answer:</a:t>
            </a:r>
          </a:p>
          <a:p>
            <a:pPr marL="0" indent="0">
              <a:buNone/>
            </a:pPr>
            <a:r>
              <a:rPr lang="en-US" sz="1800" dirty="0"/>
              <a:t>True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AU" sz="1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92811" y="398361"/>
            <a:ext cx="8803097" cy="685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five – Question 4 </a:t>
            </a:r>
            <a:r>
              <a:rPr lang="en-AU" sz="40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(Answer)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42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262385" y="1274002"/>
            <a:ext cx="8286885" cy="3997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True or false: Children who viewed aggressive acts punished still acted as aggressively as those who saw them rewarded. </a:t>
            </a:r>
            <a:endParaRPr lang="en-AU" sz="1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92811" y="398361"/>
            <a:ext cx="8803097" cy="685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five – Question 5</a:t>
            </a:r>
            <a:endParaRPr lang="en-AU" sz="40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55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242506" y="1254123"/>
            <a:ext cx="8286885" cy="3997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True or false: Children who viewed aggressive acts punished still acted as aggressively as those who saw them rewarded. 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b="1" dirty="0">
                <a:solidFill>
                  <a:srgbClr val="3170C1"/>
                </a:solidFill>
              </a:rPr>
              <a:t>Answer:</a:t>
            </a:r>
          </a:p>
          <a:p>
            <a:pPr marL="0" indent="0">
              <a:buNone/>
            </a:pPr>
            <a:r>
              <a:rPr lang="en-US" sz="1800" dirty="0"/>
              <a:t>False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AU" sz="1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92811" y="398361"/>
            <a:ext cx="8803097" cy="685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five – Question 5 </a:t>
            </a:r>
            <a:r>
              <a:rPr lang="en-AU" sz="40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(Answer)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9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 txBox="1">
            <a:spLocks/>
          </p:cNvSpPr>
          <p:nvPr/>
        </p:nvSpPr>
        <p:spPr>
          <a:xfrm>
            <a:off x="3192810" y="5975591"/>
            <a:ext cx="6408389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05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i.ytimg.com</a:t>
            </a:r>
            <a:r>
              <a:rPr lang="en-US" sz="105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/vi/Wd3lyCl2wH8/</a:t>
            </a:r>
            <a:r>
              <a:rPr lang="en-US" sz="105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maxresdefault.jpg</a:t>
            </a:r>
            <a:endParaRPr lang="en-US" sz="105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maxresdefault (2)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"/>
          <a:stretch/>
        </p:blipFill>
        <p:spPr>
          <a:xfrm>
            <a:off x="3331575" y="975440"/>
            <a:ext cx="7940100" cy="466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1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192811" y="1214366"/>
            <a:ext cx="8286885" cy="75462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With reference to Bandura’s research in which children watched an adult model interact aggressively with a </a:t>
            </a:r>
            <a:r>
              <a:rPr lang="en-US" sz="1800" dirty="0" err="1"/>
              <a:t>Bobo</a:t>
            </a:r>
            <a:r>
              <a:rPr lang="en-US" sz="1800" dirty="0"/>
              <a:t> doll, which statement is most correct? </a:t>
            </a:r>
          </a:p>
          <a:p>
            <a:pPr marL="0" indent="0">
              <a:buNone/>
            </a:pPr>
            <a:endParaRPr lang="en-US" sz="1800" dirty="0"/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1800" dirty="0"/>
              <a:t>Children never imitated the adult model’s behaviour.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1800" dirty="0"/>
              <a:t>Boys and girls were equally aggressive to the </a:t>
            </a:r>
            <a:r>
              <a:rPr lang="en-US" sz="1800" dirty="0" err="1"/>
              <a:t>Bobo</a:t>
            </a:r>
            <a:r>
              <a:rPr lang="en-US" sz="1800" dirty="0"/>
              <a:t> doll in all conditions.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1800" dirty="0"/>
              <a:t>Children who watched the adult model being punished were less likely to imitate aggressive behaviour.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1800" dirty="0"/>
              <a:t>Girls always imitated the adult model’s behaviour, whereas boys did not imitate the adult model’s behaviour.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92811" y="398361"/>
            <a:ext cx="8803097" cy="685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choice activity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5398118" y="6283622"/>
            <a:ext cx="3805127" cy="28680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600" b="1" dirty="0">
                <a:solidFill>
                  <a:srgbClr val="2027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(VCAA 2012 Exam 2 Section A Q17)</a:t>
            </a: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51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192811" y="1214366"/>
            <a:ext cx="8286885" cy="75462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With reference to Bandura’s research in which children watched an adult model interact aggressively with a </a:t>
            </a:r>
            <a:r>
              <a:rPr lang="en-US" sz="1800" dirty="0" err="1"/>
              <a:t>Bobo</a:t>
            </a:r>
            <a:r>
              <a:rPr lang="en-US" sz="1800" dirty="0"/>
              <a:t> doll, which statement is most correct? </a:t>
            </a:r>
          </a:p>
          <a:p>
            <a:pPr marL="0" indent="0">
              <a:buNone/>
            </a:pPr>
            <a:endParaRPr lang="en-US" sz="1800" dirty="0"/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1800" dirty="0"/>
              <a:t>Children never imitated the adult model’s behaviour.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1800" dirty="0"/>
              <a:t>Boys and girls were equally aggressive to the </a:t>
            </a:r>
            <a:r>
              <a:rPr lang="en-US" sz="1800" dirty="0" err="1"/>
              <a:t>Bobo</a:t>
            </a:r>
            <a:r>
              <a:rPr lang="en-US" sz="1800" dirty="0"/>
              <a:t> doll in all conditions.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1800" b="1" dirty="0">
                <a:solidFill>
                  <a:srgbClr val="3170C1"/>
                </a:solidFill>
              </a:rPr>
              <a:t>Children who watched the adult model being punished were less likely to imitate aggressive behaviour. </a:t>
            </a:r>
            <a:endParaRPr lang="en-US" sz="1800" b="1" dirty="0"/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1800" dirty="0"/>
              <a:t>Girls always imitated the adult model’s behaviour, whereas boys did not imitate the adult model’s behaviour. 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5398118" y="6283622"/>
            <a:ext cx="3805127" cy="28680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600" b="1" dirty="0">
                <a:solidFill>
                  <a:srgbClr val="2027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(VCAA 2012 Exam 2 Section A Q17)</a:t>
            </a: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192811" y="398361"/>
            <a:ext cx="8803097" cy="685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0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choice </a:t>
            </a:r>
            <a:r>
              <a:rPr lang="en-AU" sz="40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(Response)</a:t>
            </a:r>
          </a:p>
        </p:txBody>
      </p:sp>
    </p:spTree>
    <p:extLst>
      <p:ext uri="{BB962C8B-B14F-4D97-AF65-F5344CB8AC3E}">
        <p14:creationId xmlns:p14="http://schemas.microsoft.com/office/powerpoint/2010/main" val="358716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3292" y="1265462"/>
            <a:ext cx="8465125" cy="2011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/>
              <a:t>Describe </a:t>
            </a:r>
            <a:r>
              <a:rPr lang="en-AU" sz="1800" b="1" dirty="0"/>
              <a:t>two </a:t>
            </a:r>
            <a:r>
              <a:rPr lang="en-AU" sz="1800" dirty="0"/>
              <a:t>factors that could influence the likelihood of you imitating a model’s behaviour.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 algn="r">
              <a:buNone/>
            </a:pPr>
            <a:r>
              <a:rPr lang="en-AU" sz="1800" dirty="0"/>
              <a:t>(2 marks) 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 </a:t>
            </a:r>
            <a:endParaRPr lang="en-US" sz="1800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3192812" y="6360856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</a:t>
            </a:r>
            <a:r>
              <a:rPr lang="en-AU" sz="12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Edrolo</a:t>
            </a:r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92812" y="455613"/>
            <a:ext cx="8785828" cy="756499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85000" lnSpcReduction="100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4000" kern="1200">
                <a:solidFill>
                  <a:srgbClr val="EE7860"/>
                </a:solidFill>
                <a:latin typeface="Whitney Bold" pitchFamily="50" charset="0"/>
                <a:ea typeface="+mj-ea"/>
                <a:cs typeface="Gotham Condensed Bold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</a:rPr>
              <a:t>Short Answer Activity – Write a response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1842" y="6324825"/>
            <a:ext cx="2843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(VCAA Unit 4 - 2005 Q4) </a:t>
            </a:r>
          </a:p>
        </p:txBody>
      </p:sp>
    </p:spTree>
    <p:extLst>
      <p:ext uri="{BB962C8B-B14F-4D97-AF65-F5344CB8AC3E}">
        <p14:creationId xmlns:p14="http://schemas.microsoft.com/office/powerpoint/2010/main" val="2123149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0973" y="1384732"/>
            <a:ext cx="8209027" cy="2011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/>
              <a:t>Describe </a:t>
            </a:r>
            <a:r>
              <a:rPr lang="en-AU" sz="1800" b="1" dirty="0"/>
              <a:t>two </a:t>
            </a:r>
            <a:r>
              <a:rPr lang="en-AU" sz="1800" dirty="0"/>
              <a:t>factors that could influence the likelihood of you imitating a model’s behaviour.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 algn="r">
              <a:buNone/>
            </a:pPr>
            <a:r>
              <a:rPr lang="en-AU" sz="1800" dirty="0"/>
              <a:t>(2 marks) 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 </a:t>
            </a:r>
            <a:endParaRPr lang="en-US" sz="1800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3192812" y="6360856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</a:t>
            </a:r>
            <a:r>
              <a:rPr lang="en-AU" sz="12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Edrolo</a:t>
            </a:r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92812" y="455613"/>
            <a:ext cx="8785828" cy="75649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4000" kern="1200">
                <a:solidFill>
                  <a:srgbClr val="EE7860"/>
                </a:solidFill>
                <a:latin typeface="Whitney Bold" pitchFamily="50" charset="0"/>
                <a:ea typeface="+mj-ea"/>
                <a:cs typeface="Gotham Condensed Bold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</a:rPr>
              <a:t>Short Answer - Response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1842" y="6324825"/>
            <a:ext cx="2843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(VCAA Unit 4 - 2005 Q4) </a:t>
            </a:r>
          </a:p>
        </p:txBody>
      </p:sp>
    </p:spTree>
    <p:extLst>
      <p:ext uri="{BB962C8B-B14F-4D97-AF65-F5344CB8AC3E}">
        <p14:creationId xmlns:p14="http://schemas.microsoft.com/office/powerpoint/2010/main" val="426359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3292" y="1265462"/>
            <a:ext cx="8316038" cy="2011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/>
              <a:t>Describe </a:t>
            </a:r>
            <a:r>
              <a:rPr lang="en-AU" sz="1800" b="1" dirty="0"/>
              <a:t>two </a:t>
            </a:r>
            <a:r>
              <a:rPr lang="en-AU" sz="1800" dirty="0"/>
              <a:t>factors that could influence the likelihood of you imitating a model’s behaviour.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 algn="r">
              <a:buNone/>
            </a:pPr>
            <a:r>
              <a:rPr lang="en-AU" sz="1800" dirty="0"/>
              <a:t>(2 marks) </a:t>
            </a:r>
            <a:endParaRPr lang="en-US" sz="1800" dirty="0"/>
          </a:p>
          <a:p>
            <a:pPr marL="0" indent="0">
              <a:buNone/>
            </a:pPr>
            <a:r>
              <a:rPr lang="en-AU" sz="1800" dirty="0"/>
              <a:t> </a:t>
            </a:r>
            <a:endParaRPr lang="en-US" sz="1800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3192812" y="6360856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</a:t>
            </a:r>
            <a:r>
              <a:rPr lang="en-AU" sz="12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Edrolo</a:t>
            </a:r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92812" y="455613"/>
            <a:ext cx="8785828" cy="756499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77500" lnSpcReduction="200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4000" kern="1200">
                <a:solidFill>
                  <a:srgbClr val="EE7860"/>
                </a:solidFill>
                <a:latin typeface="Whitney Bold" pitchFamily="50" charset="0"/>
                <a:ea typeface="+mj-ea"/>
                <a:cs typeface="Gotham Condensed Bold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</a:rPr>
              <a:t>Short Answer Activity – Mark your response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1842" y="6324825"/>
            <a:ext cx="2843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(VCAA Unit 4 - 2005 Q4)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746729"/>
              </p:ext>
            </p:extLst>
          </p:nvPr>
        </p:nvGraphicFramePr>
        <p:xfrm>
          <a:off x="3223292" y="4296368"/>
          <a:ext cx="8400190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6482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72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88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800" b="1" i="0" dirty="0">
                          <a:solidFill>
                            <a:srgbClr val="3170C1"/>
                          </a:solidFill>
                          <a:effectLst/>
                          <a:latin typeface="Whitney" charset="0"/>
                          <a:ea typeface="Whitney" charset="0"/>
                          <a:cs typeface="Whitney" charset="0"/>
                        </a:rPr>
                        <a:t>Marking Criteria</a:t>
                      </a:r>
                      <a:endParaRPr lang="en-US" sz="1800" b="1" i="0" dirty="0">
                        <a:solidFill>
                          <a:srgbClr val="3170C1"/>
                        </a:solidFill>
                        <a:effectLst/>
                        <a:latin typeface="Whitney" charset="0"/>
                        <a:ea typeface="Whitney" charset="0"/>
                        <a:cs typeface="Whitne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800" b="1" i="0" dirty="0">
                          <a:solidFill>
                            <a:srgbClr val="EE7860"/>
                          </a:solidFill>
                          <a:effectLst/>
                          <a:latin typeface="Whitney" charset="0"/>
                          <a:ea typeface="Whitney" charset="0"/>
                          <a:cs typeface="Whitney" charset="0"/>
                        </a:rPr>
                        <a:t>Mark allocation</a:t>
                      </a:r>
                      <a:endParaRPr lang="en-US" sz="1800" b="1" i="0" dirty="0">
                        <a:solidFill>
                          <a:srgbClr val="EE7860"/>
                        </a:solidFill>
                        <a:effectLst/>
                        <a:latin typeface="Whitney" charset="0"/>
                        <a:ea typeface="Whitney" charset="0"/>
                        <a:cs typeface="Whitney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8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hitney Book" charset="0"/>
                          <a:cs typeface="Arial" panose="020B0604020202020204" pitchFamily="34" charset="0"/>
                        </a:rPr>
                        <a:t>Describe one factor that would influence a person to imitate a model 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Whitney Book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800" b="0" i="0" dirty="0">
                          <a:solidFill>
                            <a:srgbClr val="EE7860"/>
                          </a:solidFill>
                          <a:effectLst/>
                          <a:latin typeface="Arial" panose="020B0604020202020204" pitchFamily="34" charset="0"/>
                          <a:ea typeface="Whitney Book" charset="0"/>
                          <a:cs typeface="Arial" panose="020B0604020202020204" pitchFamily="34" charset="0"/>
                        </a:rPr>
                        <a:t>1 mark </a:t>
                      </a:r>
                      <a:endParaRPr lang="en-US" sz="1800" b="0" i="0" dirty="0">
                        <a:solidFill>
                          <a:srgbClr val="EE7860"/>
                        </a:solidFill>
                        <a:effectLst/>
                        <a:latin typeface="Arial" panose="020B0604020202020204" pitchFamily="34" charset="0"/>
                        <a:ea typeface="Whitney Book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8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Whitney Book" charset="0"/>
                          <a:cs typeface="Arial" panose="020B0604020202020204" pitchFamily="34" charset="0"/>
                        </a:rPr>
                        <a:t>Describe one factor that would influence a person to imitate a model</a:t>
                      </a:r>
                      <a:endParaRPr lang="en-US" sz="18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Whitney Book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800" b="0" i="0" dirty="0">
                          <a:solidFill>
                            <a:srgbClr val="EE7860"/>
                          </a:solidFill>
                          <a:effectLst/>
                          <a:latin typeface="Arial" panose="020B0604020202020204" pitchFamily="34" charset="0"/>
                          <a:ea typeface="Whitney Book" charset="0"/>
                          <a:cs typeface="Arial" panose="020B0604020202020204" pitchFamily="34" charset="0"/>
                        </a:rPr>
                        <a:t>1 mark </a:t>
                      </a:r>
                      <a:endParaRPr lang="en-US" sz="1800" b="0" i="0" dirty="0">
                        <a:solidFill>
                          <a:srgbClr val="EE7860"/>
                        </a:solidFill>
                        <a:effectLst/>
                        <a:latin typeface="Arial" panose="020B0604020202020204" pitchFamily="34" charset="0"/>
                        <a:ea typeface="Whitney Book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716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92812" y="455613"/>
            <a:ext cx="8313389" cy="11430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E7860"/>
                </a:solidFill>
                <a:latin typeface="Whitney Bold" pitchFamily="50" charset="0"/>
                <a:ea typeface="+mj-ea"/>
                <a:cs typeface="Gotham Condensed Bold"/>
              </a:defRPr>
            </a:lvl1pPr>
          </a:lstStyle>
          <a:p>
            <a:r>
              <a:rPr lang="en-US" sz="4000" b="1" dirty="0">
                <a:latin typeface="Arial" panose="020B0604020202020204" pitchFamily="34" charset="0"/>
              </a:rPr>
              <a:t>Bringing it together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92811" y="1423042"/>
            <a:ext cx="8015757" cy="280076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609555"/>
            <a:r>
              <a:rPr lang="en-US" sz="8800" cap="all" dirty="0">
                <a:solidFill>
                  <a:srgbClr val="EE7860"/>
                </a:solidFill>
                <a:latin typeface="Impact" panose="020B0806030902050204" pitchFamily="34" charset="0"/>
                <a:cs typeface="Gotham Condensed Bold" pitchFamily="50" charset="0"/>
                <a:sym typeface="Arial"/>
                <a:rtl val="0"/>
              </a:rPr>
              <a:t>Research into social learning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12689" y="4721140"/>
            <a:ext cx="7968371" cy="144938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45718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Whitney Book"/>
                <a:ea typeface="+mn-ea"/>
                <a:cs typeface="Whitney Book"/>
              </a:defRPr>
            </a:lvl2pPr>
            <a:lvl3pPr marL="914377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Whitney Book"/>
                <a:ea typeface="+mn-ea"/>
                <a:cs typeface="Whitney Book"/>
              </a:defRPr>
            </a:lvl3pPr>
            <a:lvl4pPr marL="1371566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Whitney Book"/>
                <a:ea typeface="+mn-ea"/>
                <a:cs typeface="Whitney Book"/>
              </a:defRPr>
            </a:lvl4pPr>
            <a:lvl5pPr marL="1828754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Whitney Book"/>
                <a:ea typeface="+mn-ea"/>
                <a:cs typeface="Whitney Book"/>
              </a:defRPr>
            </a:lvl5pPr>
            <a:lvl6pPr marL="2285943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design dot point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Observational learning as a method of social learning, particularly in children, involving attention, retention, reproduction, motivation and reinforcement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AU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9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lbertBandura1961Flowchart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912" y="1144413"/>
            <a:ext cx="8255480" cy="418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Bobo Doll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755" y="1172309"/>
            <a:ext cx="10727430" cy="5404338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400" dirty="0"/>
              <a:t>Children watched an adult model show aggressive behavior toward a Bobo </a:t>
            </a:r>
            <a:r>
              <a:rPr lang="en-US" altLang="en-US" sz="3400" dirty="0" smtClean="0"/>
              <a:t>doll. Three </a:t>
            </a:r>
            <a:r>
              <a:rPr lang="en-US" altLang="en-US" sz="3400" dirty="0"/>
              <a:t>experimental conditions</a:t>
            </a:r>
            <a:r>
              <a:rPr lang="en-US" altLang="en-US" sz="3400" dirty="0" smtClean="0"/>
              <a:t>:</a:t>
            </a:r>
          </a:p>
          <a:p>
            <a:pPr lvl="0"/>
            <a:r>
              <a:rPr lang="en-US" sz="3400" dirty="0"/>
              <a:t> </a:t>
            </a:r>
            <a:r>
              <a:rPr lang="en-US" sz="3400" b="1" dirty="0">
                <a:solidFill>
                  <a:srgbClr val="0070C0"/>
                </a:solidFill>
              </a:rPr>
              <a:t>Condition 1</a:t>
            </a:r>
            <a:r>
              <a:rPr lang="en-US" sz="3400" dirty="0"/>
              <a:t>: The aggressive model was rewarded with </a:t>
            </a:r>
            <a:r>
              <a:rPr lang="en-US" sz="3400" dirty="0" err="1"/>
              <a:t>lollies</a:t>
            </a:r>
            <a:r>
              <a:rPr lang="en-US" sz="3400" dirty="0"/>
              <a:t>, soft drink and praise by another adult.  </a:t>
            </a:r>
          </a:p>
          <a:p>
            <a:pPr lvl="0"/>
            <a:r>
              <a:rPr lang="en-US" sz="3400" dirty="0"/>
              <a:t> </a:t>
            </a:r>
            <a:r>
              <a:rPr lang="en-US" sz="3400" b="1" dirty="0" smtClean="0">
                <a:solidFill>
                  <a:srgbClr val="0070C0"/>
                </a:solidFill>
              </a:rPr>
              <a:t>Condition </a:t>
            </a:r>
            <a:r>
              <a:rPr lang="en-US" sz="3400" b="1" dirty="0">
                <a:solidFill>
                  <a:srgbClr val="0070C0"/>
                </a:solidFill>
              </a:rPr>
              <a:t>2</a:t>
            </a:r>
            <a:r>
              <a:rPr lang="en-US" sz="3400" dirty="0"/>
              <a:t>: The aggressive model was punished with a spanking and verbal criticisms such as ‘Hey there, you big bully! Quit picking on that clown.’  </a:t>
            </a:r>
          </a:p>
          <a:p>
            <a:pPr lvl="0"/>
            <a:r>
              <a:rPr lang="en-US" sz="3400" dirty="0"/>
              <a:t>	</a:t>
            </a:r>
            <a:r>
              <a:rPr lang="en-US" sz="3400" b="1" dirty="0" smtClean="0">
                <a:solidFill>
                  <a:srgbClr val="0070C0"/>
                </a:solidFill>
              </a:rPr>
              <a:t>Condition </a:t>
            </a:r>
            <a:r>
              <a:rPr lang="en-US" sz="3400" b="1" dirty="0">
                <a:solidFill>
                  <a:srgbClr val="0070C0"/>
                </a:solidFill>
              </a:rPr>
              <a:t>3</a:t>
            </a:r>
            <a:r>
              <a:rPr lang="en-US" sz="3400" dirty="0"/>
              <a:t>: There were no consequences whatsoever for the aggressor’s </a:t>
            </a:r>
            <a:r>
              <a:rPr lang="en-US" sz="3400" dirty="0" err="1"/>
              <a:t>behaviour</a:t>
            </a:r>
            <a:r>
              <a:rPr lang="en-US" sz="3400" dirty="0"/>
              <a:t> — the model was neither rewarded nor punished. </a:t>
            </a:r>
            <a:endParaRPr lang="en-US" altLang="en-US" sz="3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58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2" y="220086"/>
            <a:ext cx="10801349" cy="7284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8" y="948504"/>
            <a:ext cx="11388437" cy="568782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Following exposure to the model in the movie, </a:t>
            </a:r>
            <a:r>
              <a:rPr lang="en-US" dirty="0" smtClean="0"/>
              <a:t>each </a:t>
            </a:r>
            <a:r>
              <a:rPr lang="en-US" dirty="0"/>
              <a:t>child was placed individually in a room that had many toys and a </a:t>
            </a:r>
            <a:r>
              <a:rPr lang="en-US" dirty="0" err="1"/>
              <a:t>BoBo</a:t>
            </a:r>
            <a:r>
              <a:rPr lang="en-US" dirty="0"/>
              <a:t> doll. The child’s </a:t>
            </a:r>
            <a:r>
              <a:rPr lang="en-US" dirty="0" err="1"/>
              <a:t>behaviour</a:t>
            </a:r>
            <a:r>
              <a:rPr lang="en-US" dirty="0"/>
              <a:t> was then observed through a one-way mirror to see whether they imitated the aggressive model’s </a:t>
            </a:r>
            <a:r>
              <a:rPr lang="en-US" dirty="0" err="1"/>
              <a:t>behaviour</a:t>
            </a:r>
            <a:r>
              <a:rPr lang="en-US" dirty="0"/>
              <a:t> in any way. Some children were offered rewards such as fruit juice, stickers and praise for imitating the model’s </a:t>
            </a:r>
            <a:r>
              <a:rPr lang="en-US" dirty="0" err="1"/>
              <a:t>behaviour</a:t>
            </a:r>
            <a:r>
              <a:rPr lang="en-US" dirty="0"/>
              <a:t>, while others were not. </a:t>
            </a:r>
            <a:endParaRPr lang="en-US" dirty="0" smtClean="0"/>
          </a:p>
          <a:p>
            <a:pPr lvl="0"/>
            <a:r>
              <a:rPr lang="en-US" dirty="0"/>
              <a:t>The </a:t>
            </a:r>
            <a:r>
              <a:rPr lang="en-US" dirty="0" smtClean="0"/>
              <a:t>results indicated that </a:t>
            </a:r>
            <a:r>
              <a:rPr lang="en-US" dirty="0"/>
              <a:t>the consequences (or lack of them) for the adult model in the movie made a difference to the subsequent </a:t>
            </a:r>
            <a:r>
              <a:rPr lang="en-US" dirty="0" err="1"/>
              <a:t>behaviour</a:t>
            </a:r>
            <a:r>
              <a:rPr lang="en-US" dirty="0"/>
              <a:t> displayed by the children who saw </a:t>
            </a:r>
            <a:r>
              <a:rPr lang="en-US" dirty="0" smtClean="0"/>
              <a:t>them. This finding supports Bandura’s argument that observational learning is not totally separate from conditioning. </a:t>
            </a:r>
            <a:r>
              <a:rPr lang="en-US" dirty="0"/>
              <a:t>Children who watched the aggressive model either being reinforced or experiencing no consequences for their aggressive </a:t>
            </a:r>
            <a:r>
              <a:rPr lang="en-US" dirty="0" err="1"/>
              <a:t>behaviour</a:t>
            </a:r>
            <a:r>
              <a:rPr lang="en-US" dirty="0"/>
              <a:t> imitated aggressive </a:t>
            </a:r>
            <a:r>
              <a:rPr lang="en-US" dirty="0" err="1"/>
              <a:t>behaviour</a:t>
            </a:r>
            <a:r>
              <a:rPr lang="en-US" dirty="0"/>
              <a:t> more than the children who watched the aggressive model being punished. When children were offered a reward (positive </a:t>
            </a:r>
            <a:r>
              <a:rPr lang="en-US" dirty="0" err="1"/>
              <a:t>reinforcer</a:t>
            </a:r>
            <a:r>
              <a:rPr lang="en-US" dirty="0"/>
              <a:t>) for imitating the model’s aggressive </a:t>
            </a:r>
            <a:r>
              <a:rPr lang="en-US" dirty="0" err="1"/>
              <a:t>behaviour</a:t>
            </a:r>
            <a:r>
              <a:rPr lang="en-US" dirty="0"/>
              <a:t>, even children who had seen the model punished tended to imitate the model’s </a:t>
            </a:r>
            <a:r>
              <a:rPr lang="en-US" dirty="0" err="1"/>
              <a:t>behaviour</a:t>
            </a:r>
            <a:r>
              <a:rPr lang="en-US" dirty="0"/>
              <a:t> by behaving more aggressively. </a:t>
            </a:r>
          </a:p>
        </p:txBody>
      </p:sp>
    </p:spTree>
    <p:extLst>
      <p:ext uri="{BB962C8B-B14F-4D97-AF65-F5344CB8AC3E}">
        <p14:creationId xmlns:p14="http://schemas.microsoft.com/office/powerpoint/2010/main" val="1355142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n.bird/Desktop/Screen Shot 2017-05-17 at 8.21.23 A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645" y="263236"/>
            <a:ext cx="10077450" cy="29371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87927" y="3380509"/>
            <a:ext cx="113607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Although the boys were more aggressive than the girls in all three conditions, the girls were nearly as aggressive as the boys if they were offered a reward</a:t>
            </a:r>
            <a:r>
              <a:rPr lang="en-US" sz="2400"/>
              <a:t>. </a:t>
            </a:r>
            <a:endParaRPr lang="en-US" sz="2400" smtClean="0"/>
          </a:p>
          <a:p>
            <a:pPr lvl="0"/>
            <a:r>
              <a:rPr lang="en-US" sz="2400" dirty="0" smtClean="0"/>
              <a:t>Importantly</a:t>
            </a:r>
            <a:r>
              <a:rPr lang="en-US" sz="2400" dirty="0"/>
              <a:t>, the results also indicate that observational learning can sometimes occur by simply viewing a model even if the model is neither reinforced nor punished.  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6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3192811" y="1214367"/>
            <a:ext cx="8286886" cy="3997058"/>
          </a:xfrm>
        </p:spPr>
        <p:txBody>
          <a:bodyPr>
            <a:normAutofit/>
          </a:bodyPr>
          <a:lstStyle/>
          <a:p>
            <a:r>
              <a:rPr lang="en-US" sz="1800" dirty="0"/>
              <a:t>Boys more aggressive than girls</a:t>
            </a:r>
          </a:p>
          <a:p>
            <a:r>
              <a:rPr lang="en-US" sz="1800" dirty="0"/>
              <a:t>More aggressive when watching aggressive model</a:t>
            </a:r>
          </a:p>
          <a:p>
            <a:r>
              <a:rPr lang="en-US" sz="1800" dirty="0"/>
              <a:t>Non-aggressive model led to least aggression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Watch the original experiment here: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https://www.youtube.com/watch?v=NjTxQy_U3ac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92811" y="6334730"/>
            <a:ext cx="4114800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Kristy Kendall &amp; Edrolo 2017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192811" y="398361"/>
            <a:ext cx="8803097" cy="685799"/>
          </a:xfrm>
          <a:prstGeom prst="rect">
            <a:avLst/>
          </a:prstGeom>
        </p:spPr>
        <p:txBody>
          <a:bodyPr>
            <a:norm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video - Albert Bandura (1961)</a:t>
            </a:r>
            <a:endParaRPr lang="en-AU" sz="3600" b="1" dirty="0">
              <a:solidFill>
                <a:srgbClr val="EE78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ibling_Conflic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42" y="3419539"/>
            <a:ext cx="3499933" cy="2624950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3192810" y="6141236"/>
            <a:ext cx="6408389" cy="365125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en-US"/>
            </a:defPPr>
            <a:lvl1pPr marL="0" algn="l" defTabSz="3429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Whitney Book"/>
                <a:ea typeface="+mn-ea"/>
                <a:cs typeface="Whitney Book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05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upload.wikimedia.org</a:t>
            </a:r>
            <a:r>
              <a:rPr lang="en-US" sz="105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05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wikipedia</a:t>
            </a:r>
            <a:r>
              <a:rPr lang="en-US" sz="105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/commons/3/3b/</a:t>
            </a:r>
            <a:r>
              <a:rPr lang="en-US" sz="105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Sibling_Conflict.jpg</a:t>
            </a:r>
            <a:endParaRPr lang="en-US" sz="105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193964" y="884980"/>
            <a:ext cx="11333069" cy="597302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According </a:t>
            </a:r>
            <a:r>
              <a:rPr lang="en-US" sz="1800" dirty="0"/>
              <a:t>to Bandura (1977a), we pay closer attention and are more likely to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imitate models who </a:t>
            </a:r>
            <a:r>
              <a:rPr lang="en-US" sz="1800" dirty="0"/>
              <a:t>have the following </a:t>
            </a:r>
            <a:r>
              <a:rPr lang="en-US" sz="1800" dirty="0" smtClean="0"/>
              <a:t>characteristics: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the </a:t>
            </a:r>
            <a:r>
              <a:rPr lang="en-US" sz="1800" dirty="0"/>
              <a:t>model is perceived positively, is liked and has a </a:t>
            </a:r>
            <a:r>
              <a:rPr lang="en-US" sz="1800" dirty="0" smtClean="0"/>
              <a:t>high </a:t>
            </a:r>
            <a:r>
              <a:rPr lang="en-US" sz="1800" dirty="0"/>
              <a:t>status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there </a:t>
            </a:r>
            <a:r>
              <a:rPr lang="en-US" sz="1800" dirty="0"/>
              <a:t>are perceived similarities between features </a:t>
            </a:r>
            <a:r>
              <a:rPr lang="en-US" sz="1800" dirty="0" smtClean="0"/>
              <a:t>and </a:t>
            </a:r>
            <a:r>
              <a:rPr lang="en-US" sz="1800" dirty="0"/>
              <a:t>traits of the model and the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observer</a:t>
            </a:r>
            <a:r>
              <a:rPr lang="en-US" sz="1800" dirty="0"/>
              <a:t>, such as </a:t>
            </a:r>
            <a:r>
              <a:rPr lang="en-US" sz="1800" dirty="0" smtClean="0"/>
              <a:t>age </a:t>
            </a:r>
            <a:r>
              <a:rPr lang="en-US" sz="1800" dirty="0"/>
              <a:t>and sex </a:t>
            </a:r>
            <a:endParaRPr lang="en-US" sz="1800" dirty="0" smtClean="0"/>
          </a:p>
          <a:p>
            <a:pPr marL="342900" indent="-342900">
              <a:buAutoNum type="arabicPeriod" startAt="3"/>
            </a:pPr>
            <a:r>
              <a:rPr lang="en-US" sz="1800" dirty="0" smtClean="0"/>
              <a:t>the </a:t>
            </a:r>
            <a:r>
              <a:rPr lang="en-US" sz="1800" dirty="0"/>
              <a:t>model is familiar to the observer and is known </a:t>
            </a:r>
            <a:r>
              <a:rPr lang="en-US" sz="1800" dirty="0" smtClean="0"/>
              <a:t>through </a:t>
            </a:r>
            <a:r>
              <a:rPr lang="en-US" sz="1800" dirty="0"/>
              <a:t>previous </a:t>
            </a:r>
            <a:r>
              <a:rPr lang="en-US" sz="1800" dirty="0" smtClean="0"/>
              <a:t>observation</a:t>
            </a:r>
          </a:p>
          <a:p>
            <a:pPr marL="342900" indent="-342900">
              <a:buAutoNum type="arabicPeriod" startAt="3"/>
            </a:pPr>
            <a:r>
              <a:rPr lang="en-US" sz="1800" dirty="0" smtClean="0"/>
              <a:t>the </a:t>
            </a:r>
            <a:r>
              <a:rPr lang="en-US" sz="1800" dirty="0"/>
              <a:t>model’s </a:t>
            </a:r>
            <a:r>
              <a:rPr lang="en-US" sz="1800" dirty="0" err="1"/>
              <a:t>behaviour</a:t>
            </a:r>
            <a:r>
              <a:rPr lang="en-US" sz="1800" dirty="0"/>
              <a:t> is visible and stands out </a:t>
            </a:r>
            <a:r>
              <a:rPr lang="en-US" sz="1800" dirty="0" smtClean="0"/>
              <a:t>clearly </a:t>
            </a:r>
            <a:r>
              <a:rPr lang="en-US" sz="1800" dirty="0"/>
              <a:t>against other ‘competing’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models </a:t>
            </a:r>
          </a:p>
          <a:p>
            <a:pPr marL="0" indent="0">
              <a:buNone/>
            </a:pPr>
            <a:r>
              <a:rPr lang="en-US" sz="1800" dirty="0" smtClean="0"/>
              <a:t>5.   the </a:t>
            </a:r>
            <a:r>
              <a:rPr lang="en-US" sz="1800" dirty="0"/>
              <a:t>model is demonstrating </a:t>
            </a:r>
            <a:r>
              <a:rPr lang="en-US" sz="1800" dirty="0" err="1"/>
              <a:t>behaviour</a:t>
            </a:r>
            <a:r>
              <a:rPr lang="en-US" sz="1800" dirty="0"/>
              <a:t> that the </a:t>
            </a:r>
            <a:r>
              <a:rPr lang="en-US" sz="1800" dirty="0" smtClean="0"/>
              <a:t>observer </a:t>
            </a:r>
            <a:r>
              <a:rPr lang="en-US" sz="1800" dirty="0"/>
              <a:t>perceives themselves as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being </a:t>
            </a:r>
            <a:r>
              <a:rPr lang="en-US" sz="1800" dirty="0"/>
              <a:t>able to imitate. </a:t>
            </a:r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In </a:t>
            </a:r>
            <a:r>
              <a:rPr lang="en-US" sz="1800" dirty="0"/>
              <a:t>general, the greater the similarity between model and observer, and the more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attractive </a:t>
            </a:r>
            <a:r>
              <a:rPr lang="en-US" sz="1800" dirty="0"/>
              <a:t>or successful the model, the more likely we are to follow their example. </a:t>
            </a:r>
            <a:endParaRPr lang="en-US" sz="1800" dirty="0" smtClean="0"/>
          </a:p>
          <a:p>
            <a:r>
              <a:rPr lang="en-US" sz="1800" dirty="0" smtClean="0"/>
              <a:t>Research </a:t>
            </a:r>
            <a:r>
              <a:rPr lang="en-US" sz="1800" dirty="0"/>
              <a:t>studies also indicate that the higher the status of the model, the more the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observer </a:t>
            </a:r>
            <a:r>
              <a:rPr lang="en-US" sz="1800" dirty="0"/>
              <a:t>will imitate the </a:t>
            </a:r>
            <a:r>
              <a:rPr lang="en-US" sz="1800" dirty="0" err="1"/>
              <a:t>behaviour</a:t>
            </a:r>
            <a:r>
              <a:rPr lang="en-US" sz="1800" dirty="0"/>
              <a:t> — which is why many advertisements feature celebrities. 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 descr="Ms._magazine_Cover_-_Winter_20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431" y="0"/>
            <a:ext cx="3257034" cy="4334225"/>
          </a:xfrm>
          <a:prstGeom prst="rect">
            <a:avLst/>
          </a:prstGeom>
        </p:spPr>
      </p:pic>
      <p:pic>
        <p:nvPicPr>
          <p:cNvPr id="6" name="Picture 5" descr="4999333696_133a61d2a4_z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5" t="14223" r="14424" b="12244"/>
          <a:stretch/>
        </p:blipFill>
        <p:spPr>
          <a:xfrm>
            <a:off x="9598566" y="3410645"/>
            <a:ext cx="2593434" cy="3570484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0" y="199181"/>
            <a:ext cx="11995908" cy="685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 of a model</a:t>
            </a:r>
            <a:endParaRPr lang="en-AU" sz="4000" b="1" dirty="0">
              <a:solidFill>
                <a:srgbClr val="EE78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999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124691" y="896130"/>
            <a:ext cx="11651673" cy="5961869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dirty="0"/>
              <a:t>Social learning is a powerful form of learning</a:t>
            </a:r>
          </a:p>
          <a:p>
            <a:pPr>
              <a:buFontTx/>
              <a:buChar char="-"/>
            </a:pPr>
            <a:r>
              <a:rPr lang="en-US" dirty="0"/>
              <a:t>Parents and friends are the most powerful models</a:t>
            </a:r>
          </a:p>
          <a:p>
            <a:pPr>
              <a:buFontTx/>
              <a:buChar char="-"/>
            </a:pPr>
            <a:r>
              <a:rPr lang="en-US" dirty="0"/>
              <a:t>Modelled consequences are a powerful learning tool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According to social learning theory the following elements are important for observational learning to be successful or not: </a:t>
            </a:r>
          </a:p>
          <a:p>
            <a:r>
              <a:rPr lang="en-US" dirty="0" smtClean="0"/>
              <a:t>For </a:t>
            </a:r>
            <a:r>
              <a:rPr lang="en-US" dirty="0"/>
              <a:t>the </a:t>
            </a:r>
            <a:r>
              <a:rPr lang="en-US" dirty="0" err="1"/>
              <a:t>behaviour</a:t>
            </a:r>
            <a:r>
              <a:rPr lang="en-US" dirty="0"/>
              <a:t> to be copied, the model must be seen to be rewarded for the </a:t>
            </a:r>
            <a:r>
              <a:rPr lang="en-US" dirty="0" smtClean="0"/>
              <a:t>appropriate </a:t>
            </a:r>
            <a:r>
              <a:rPr lang="en-US" dirty="0"/>
              <a:t>or inappropriate social </a:t>
            </a:r>
            <a:r>
              <a:rPr lang="en-US" dirty="0" err="1"/>
              <a:t>behaviour</a:t>
            </a:r>
            <a:r>
              <a:rPr lang="en-US" dirty="0"/>
              <a:t>. Models who are seen to be rewarded for their </a:t>
            </a:r>
            <a:r>
              <a:rPr lang="en-US" dirty="0" err="1"/>
              <a:t>behaviour</a:t>
            </a:r>
            <a:r>
              <a:rPr lang="en-US" dirty="0"/>
              <a:t> are more likely to be copied than models who are seen to be punished, or where there is no follow-up. </a:t>
            </a:r>
          </a:p>
          <a:p>
            <a:r>
              <a:rPr lang="en-US" dirty="0" smtClean="0"/>
              <a:t>The </a:t>
            </a:r>
            <a:r>
              <a:rPr lang="en-US" dirty="0"/>
              <a:t>model must be appropriate for the learner (appropriate models for a child might be parents, siblings or peers). </a:t>
            </a:r>
          </a:p>
          <a:p>
            <a:r>
              <a:rPr lang="en-US" dirty="0" smtClean="0"/>
              <a:t>The </a:t>
            </a:r>
            <a:r>
              <a:rPr lang="en-US" dirty="0"/>
              <a:t>learning can occur in real life, or through </a:t>
            </a:r>
            <a:r>
              <a:rPr lang="en-US" dirty="0" err="1"/>
              <a:t>behaviour</a:t>
            </a:r>
            <a:r>
              <a:rPr lang="en-US" dirty="0"/>
              <a:t> modelled in </a:t>
            </a:r>
            <a:r>
              <a:rPr lang="en-US" dirty="0" smtClean="0"/>
              <a:t>film </a:t>
            </a:r>
            <a:r>
              <a:rPr lang="en-US" dirty="0"/>
              <a:t>or on television.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is why, for society, it is important to be aware of the potential </a:t>
            </a:r>
            <a:r>
              <a:rPr lang="en-US" dirty="0" smtClean="0"/>
              <a:t>influence </a:t>
            </a:r>
            <a:r>
              <a:rPr lang="en-US" dirty="0"/>
              <a:t>of role models, especially on children. It is also important that role models who behave in anti-social ways are seen to receive negative consequences. </a:t>
            </a:r>
          </a:p>
          <a:p>
            <a:pPr>
              <a:buFontTx/>
              <a:buChar char="-"/>
            </a:pPr>
            <a:endParaRPr lang="en-US" sz="1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48662" y="210332"/>
            <a:ext cx="8803097" cy="6857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Whitney Book"/>
                <a:ea typeface="+mn-ea"/>
                <a:cs typeface="Whitney Book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 of Social </a:t>
            </a:r>
            <a:r>
              <a:rPr lang="en-US" sz="4000" b="1" dirty="0">
                <a:solidFill>
                  <a:srgbClr val="EE7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en-AU" sz="4000" b="1" dirty="0">
              <a:solidFill>
                <a:srgbClr val="EE78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7740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7237</TotalTime>
  <Words>1201</Words>
  <Application>Microsoft Macintosh PowerPoint</Application>
  <PresentationFormat>Widescreen</PresentationFormat>
  <Paragraphs>153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Gotham Condensed Bold</vt:lpstr>
      <vt:lpstr>Impact</vt:lpstr>
      <vt:lpstr>Whitney</vt:lpstr>
      <vt:lpstr>Whitney Book</vt:lpstr>
      <vt:lpstr>Arial</vt:lpstr>
      <vt:lpstr>1_Office Theme</vt:lpstr>
      <vt:lpstr>PowerPoint Presentation</vt:lpstr>
      <vt:lpstr>PowerPoint Presentation</vt:lpstr>
      <vt:lpstr>PowerPoint Presentation</vt:lpstr>
      <vt:lpstr>Bobo Doll Experiments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Caulfield Grammar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Maturity</dc:title>
  <dc:creator>Charlotte Lennie</dc:creator>
  <cp:lastModifiedBy>Microsoft Office User</cp:lastModifiedBy>
  <cp:revision>125</cp:revision>
  <dcterms:created xsi:type="dcterms:W3CDTF">2016-06-02T03:12:03Z</dcterms:created>
  <dcterms:modified xsi:type="dcterms:W3CDTF">2017-05-21T02:41:59Z</dcterms:modified>
</cp:coreProperties>
</file>